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1" r:id="rId1"/>
    <p:sldMasterId id="2147483662" r:id="rId2"/>
  </p:sldMasterIdLst>
  <p:notesMasterIdLst>
    <p:notesMasterId r:id="rId22"/>
  </p:notesMasterIdLst>
  <p:sldIdLst>
    <p:sldId id="256" r:id="rId3"/>
    <p:sldId id="348" r:id="rId4"/>
    <p:sldId id="310" r:id="rId5"/>
    <p:sldId id="8666" r:id="rId6"/>
    <p:sldId id="8667" r:id="rId7"/>
    <p:sldId id="308" r:id="rId8"/>
    <p:sldId id="8704" r:id="rId9"/>
    <p:sldId id="337" r:id="rId10"/>
    <p:sldId id="8697" r:id="rId11"/>
    <p:sldId id="8699" r:id="rId12"/>
    <p:sldId id="8698" r:id="rId13"/>
    <p:sldId id="8702" r:id="rId14"/>
    <p:sldId id="8703" r:id="rId15"/>
    <p:sldId id="8701" r:id="rId16"/>
    <p:sldId id="8700" r:id="rId17"/>
    <p:sldId id="8694" r:id="rId18"/>
    <p:sldId id="8657" r:id="rId19"/>
    <p:sldId id="323" r:id="rId20"/>
    <p:sldId id="290" r:id="rId21"/>
  </p:sldIdLst>
  <p:sldSz cx="9144000" cy="5143500" type="screen16x9"/>
  <p:notesSz cx="6858000" cy="9144000"/>
  <p:embeddedFontLst>
    <p:embeddedFont>
      <p:font typeface="DengXian" panose="02010600030101010101" pitchFamily="2" charset="-122"/>
      <p:regular r:id="rId23"/>
      <p:bold r:id="rId24"/>
    </p:embeddedFont>
    <p:embeddedFont>
      <p:font typeface="Bahnschrift SemiBold SemiConden" panose="020B0502040204020203" pitchFamily="34" charset="0"/>
      <p:bold r:id="rId25"/>
    </p:embeddedFont>
    <p:embeddedFont>
      <p:font typeface="Bahnschrift SemiBold SemiConden." panose="020B0502040204020203" pitchFamily="34" charset="0"/>
      <p:bold r:id="rId26"/>
    </p:embeddedFont>
    <p:embeddedFont>
      <p:font typeface="Calibri" panose="020F0502020204030204" pitchFamily="34" charset="0"/>
      <p:regular r:id="rId27"/>
      <p:bold r:id="rId28"/>
      <p:italic r:id="rId29"/>
      <p:boldItalic r:id="rId30"/>
    </p:embeddedFont>
    <p:embeddedFont>
      <p:font typeface="Calibri Light" panose="020F0302020204030204" pitchFamily="34" charset="0"/>
      <p:regular r:id="rId31"/>
      <p:italic r:id="rId32"/>
    </p:embeddedFont>
    <p:embeddedFont>
      <p:font typeface="Fira Sans Extra Condensed" panose="020B0503050000020004" pitchFamily="34" charset="0"/>
      <p:regular r:id="rId33"/>
      <p:bold r:id="rId34"/>
      <p:italic r:id="rId35"/>
      <p:boldItalic r:id="rId36"/>
    </p:embeddedFont>
    <p:embeddedFont>
      <p:font typeface="Fira Sans Extra Condensed SemiBold" panose="020B0604020202020204" charset="0"/>
      <p:regular r:id="rId37"/>
      <p:bold r:id="rId38"/>
      <p:italic r:id="rId39"/>
      <p:boldItalic r:id="rId40"/>
    </p:embeddedFont>
    <p:embeddedFont>
      <p:font typeface="Helvetica" panose="020B0604020202020204" pitchFamily="34" charset="0"/>
      <p:regular r:id="rId41"/>
      <p:bold r:id="rId42"/>
      <p:italic r:id="rId43"/>
      <p:boldItalic r:id="rId44"/>
    </p:embeddedFont>
    <p:embeddedFont>
      <p:font typeface="Proxima Nova" panose="020B0604020202020204" charset="0"/>
      <p:regular r:id="rId45"/>
      <p:bold r:id="rId46"/>
      <p:italic r:id="rId47"/>
      <p:boldItalic r:id="rId48"/>
    </p:embeddedFont>
    <p:embeddedFont>
      <p:font typeface="Proxima Nova Semibold" panose="020B0604020202020204" charset="0"/>
      <p:regular r:id="rId49"/>
      <p:bold r:id="rId50"/>
      <p:boldItalic r:id="rId51"/>
    </p:embeddedFont>
    <p:embeddedFont>
      <p:font typeface="Roboto" panose="02000000000000000000" pitchFamily="2" charset="0"/>
      <p:regular r:id="rId52"/>
      <p:bold r:id="rId53"/>
      <p:italic r:id="rId54"/>
      <p:boldItalic r:id="rId5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2880">
          <p15:clr>
            <a:srgbClr val="9AA0A6"/>
          </p15:clr>
        </p15:guide>
        <p15:guide id="2" orient="horz" pos="162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B75BD"/>
    <a:srgbClr val="6F459D"/>
    <a:srgbClr val="9974C2"/>
    <a:srgbClr val="3304DE"/>
    <a:srgbClr val="673FFB"/>
    <a:srgbClr val="AF91CB"/>
    <a:srgbClr val="593977"/>
    <a:srgbClr val="714896"/>
    <a:srgbClr val="6B448E"/>
    <a:srgbClr val="67418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E71FB2E-B58F-4A99-9DF7-A25213B653CF}">
  <a:tblStyle styleId="{7E71FB2E-B58F-4A99-9DF7-A25213B653C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69" autoAdjust="0"/>
    <p:restoredTop sz="67554" autoAdjust="0"/>
  </p:normalViewPr>
  <p:slideViewPr>
    <p:cSldViewPr snapToGrid="0">
      <p:cViewPr varScale="1">
        <p:scale>
          <a:sx n="98" d="100"/>
          <a:sy n="98" d="100"/>
        </p:scale>
        <p:origin x="1980" y="90"/>
      </p:cViewPr>
      <p:guideLst>
        <p:guide pos="2880"/>
        <p:guide orient="horz" pos="162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font" Target="fonts/font4.fntdata"/><Relationship Id="rId39" Type="http://schemas.openxmlformats.org/officeDocument/2006/relationships/font" Target="fonts/font17.fntdata"/><Relationship Id="rId21" Type="http://schemas.openxmlformats.org/officeDocument/2006/relationships/slide" Target="slides/slide19.xml"/><Relationship Id="rId34" Type="http://schemas.openxmlformats.org/officeDocument/2006/relationships/font" Target="fonts/font12.fntdata"/><Relationship Id="rId42" Type="http://schemas.openxmlformats.org/officeDocument/2006/relationships/font" Target="fonts/font20.fntdata"/><Relationship Id="rId47" Type="http://schemas.openxmlformats.org/officeDocument/2006/relationships/font" Target="fonts/font25.fntdata"/><Relationship Id="rId50" Type="http://schemas.openxmlformats.org/officeDocument/2006/relationships/font" Target="fonts/font28.fntdata"/><Relationship Id="rId55" Type="http://schemas.openxmlformats.org/officeDocument/2006/relationships/font" Target="fonts/font33.fntdata"/><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font" Target="fonts/font7.fntdata"/><Relationship Id="rId11" Type="http://schemas.openxmlformats.org/officeDocument/2006/relationships/slide" Target="slides/slide9.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font" Target="fonts/font15.fntdata"/><Relationship Id="rId40" Type="http://schemas.openxmlformats.org/officeDocument/2006/relationships/font" Target="fonts/font18.fntdata"/><Relationship Id="rId45" Type="http://schemas.openxmlformats.org/officeDocument/2006/relationships/font" Target="fonts/font23.fntdata"/><Relationship Id="rId53" Type="http://schemas.openxmlformats.org/officeDocument/2006/relationships/font" Target="fonts/font31.fntdata"/><Relationship Id="rId58" Type="http://schemas.openxmlformats.org/officeDocument/2006/relationships/theme" Target="theme/theme1.xml"/><Relationship Id="rId5" Type="http://schemas.openxmlformats.org/officeDocument/2006/relationships/slide" Target="slides/slide3.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font" Target="fonts/font13.fntdata"/><Relationship Id="rId43" Type="http://schemas.openxmlformats.org/officeDocument/2006/relationships/font" Target="fonts/font21.fntdata"/><Relationship Id="rId48" Type="http://schemas.openxmlformats.org/officeDocument/2006/relationships/font" Target="fonts/font26.fntdata"/><Relationship Id="rId56"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font" Target="fonts/font29.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font" Target="fonts/font3.fntdata"/><Relationship Id="rId33" Type="http://schemas.openxmlformats.org/officeDocument/2006/relationships/font" Target="fonts/font11.fntdata"/><Relationship Id="rId38" Type="http://schemas.openxmlformats.org/officeDocument/2006/relationships/font" Target="fonts/font16.fntdata"/><Relationship Id="rId46" Type="http://schemas.openxmlformats.org/officeDocument/2006/relationships/font" Target="fonts/font24.fntdata"/><Relationship Id="rId59"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font" Target="fonts/font19.fntdata"/><Relationship Id="rId54" Type="http://schemas.openxmlformats.org/officeDocument/2006/relationships/font" Target="fonts/font32.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font" Target="fonts/font14.fntdata"/><Relationship Id="rId49" Type="http://schemas.openxmlformats.org/officeDocument/2006/relationships/font" Target="fonts/font27.fntdata"/><Relationship Id="rId57" Type="http://schemas.openxmlformats.org/officeDocument/2006/relationships/viewProps" Target="viewProps.xml"/><Relationship Id="rId10" Type="http://schemas.openxmlformats.org/officeDocument/2006/relationships/slide" Target="slides/slide8.xml"/><Relationship Id="rId31" Type="http://schemas.openxmlformats.org/officeDocument/2006/relationships/font" Target="fonts/font9.fntdata"/><Relationship Id="rId44" Type="http://schemas.openxmlformats.org/officeDocument/2006/relationships/font" Target="fonts/font22.fntdata"/><Relationship Id="rId52" Type="http://schemas.openxmlformats.org/officeDocument/2006/relationships/font" Target="fonts/font30.fntdata"/></Relationships>
</file>

<file path=ppt/diagrams/colors1.xml><?xml version="1.0" encoding="utf-8"?>
<dgm:colorsDef xmlns:dgm="http://schemas.openxmlformats.org/drawingml/2006/diagram" xmlns:a="http://schemas.openxmlformats.org/drawingml/2006/main" uniqueId="urn:microsoft.com/office/officeart/2005/8/colors/accent6_3">
  <dgm:title val=""/>
  <dgm:desc val=""/>
  <dgm:catLst>
    <dgm:cat type="accent6" pri="11300"/>
  </dgm:catLst>
  <dgm:styleLbl name="node0">
    <dgm:fillClrLst meth="repeat">
      <a:schemeClr val="accent6">
        <a:shade val="80000"/>
      </a:schemeClr>
    </dgm:fillClrLst>
    <dgm:linClrLst meth="repeat">
      <a:schemeClr val="lt1"/>
    </dgm:linClrLst>
    <dgm:effectClrLst/>
    <dgm:txLinClrLst/>
    <dgm:txFillClrLst/>
    <dgm:txEffectClrLst/>
  </dgm:styleLbl>
  <dgm:styleLbl name="node1">
    <dgm:fillClrLst>
      <a:schemeClr val="accent6">
        <a:shade val="80000"/>
      </a:schemeClr>
      <a:schemeClr val="accent6">
        <a:tint val="70000"/>
      </a:schemeClr>
    </dgm:fillClrLst>
    <dgm:linClrLst meth="repeat">
      <a:schemeClr val="lt1"/>
    </dgm:linClrLst>
    <dgm:effectClrLst/>
    <dgm:txLinClrLst/>
    <dgm:txFillClrLst/>
    <dgm:txEffectClrLst/>
  </dgm:styleLbl>
  <dgm:styleLbl name="alignNode1">
    <dgm:fillClrLst>
      <a:schemeClr val="accent6">
        <a:shade val="80000"/>
      </a:schemeClr>
      <a:schemeClr val="accent6">
        <a:tint val="70000"/>
      </a:schemeClr>
    </dgm:fillClrLst>
    <dgm:linClrLst>
      <a:schemeClr val="accent6">
        <a:shade val="80000"/>
      </a:schemeClr>
      <a:schemeClr val="accent6">
        <a:tint val="70000"/>
      </a:schemeClr>
    </dgm:linClrLst>
    <dgm:effectClrLst/>
    <dgm:txLinClrLst/>
    <dgm:txFillClrLst/>
    <dgm:txEffectClrLst/>
  </dgm:styleLbl>
  <dgm:styleLbl name="lnNode1">
    <dgm:fillClrLst>
      <a:schemeClr val="accent6">
        <a:shade val="80000"/>
      </a:schemeClr>
      <a:schemeClr val="accent6">
        <a:tint val="70000"/>
      </a:schemeClr>
    </dgm:fillClrLst>
    <dgm:linClrLst meth="repeat">
      <a:schemeClr val="lt1"/>
    </dgm:linClrLst>
    <dgm:effectClrLst/>
    <dgm:txLinClrLst/>
    <dgm:txFillClrLst/>
    <dgm:txEffectClrLst/>
  </dgm:styleLbl>
  <dgm:styleLbl name="vennNode1">
    <dgm:fillClrLst>
      <a:schemeClr val="accent6">
        <a:shade val="80000"/>
        <a:alpha val="50000"/>
      </a:schemeClr>
      <a:schemeClr val="accent6">
        <a:tint val="70000"/>
        <a:alpha val="50000"/>
      </a:schemeClr>
    </dgm:fillClrLst>
    <dgm:linClrLst meth="repeat">
      <a:schemeClr val="lt1"/>
    </dgm:linClrLst>
    <dgm:effectClrLst/>
    <dgm:txLinClrLst/>
    <dgm:txFillClrLst/>
    <dgm:txEffectClrLst/>
  </dgm:styleLbl>
  <dgm:styleLbl name="node2">
    <dgm:fillClrLst>
      <a:schemeClr val="accent6">
        <a:tint val="99000"/>
      </a:schemeClr>
    </dgm:fillClrLst>
    <dgm:linClrLst meth="repeat">
      <a:schemeClr val="lt1"/>
    </dgm:linClrLst>
    <dgm:effectClrLst/>
    <dgm:txLinClrLst/>
    <dgm:txFillClrLst/>
    <dgm:txEffectClrLst/>
  </dgm:styleLbl>
  <dgm:styleLbl name="node3">
    <dgm:fillClrLst>
      <a:schemeClr val="accent6">
        <a:tint val="80000"/>
      </a:schemeClr>
    </dgm:fillClrLst>
    <dgm:linClrLst meth="repeat">
      <a:schemeClr val="lt1"/>
    </dgm:linClrLst>
    <dgm:effectClrLst/>
    <dgm:txLinClrLst/>
    <dgm:txFillClrLst/>
    <dgm:txEffectClrLst/>
  </dgm:styleLbl>
  <dgm:styleLbl name="node4">
    <dgm:fillClrLst>
      <a:schemeClr val="accent6">
        <a:tint val="70000"/>
      </a:schemeClr>
    </dgm:fillClrLst>
    <dgm:linClrLst meth="repeat">
      <a:schemeClr val="lt1"/>
    </dgm:linClrLst>
    <dgm:effectClrLst/>
    <dgm:txLinClrLst/>
    <dgm:txFillClrLst/>
    <dgm:txEffectClrLst/>
  </dgm:styleLbl>
  <dgm:styleLbl name="f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dgm:txEffectClrLst/>
  </dgm:styleLbl>
  <dgm:styleLbl name="fg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lt1"/>
    </dgm:txFillClrLst>
    <dgm:txEffectClrLst/>
  </dgm:styleLbl>
  <dgm:styleLbl name="bg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lt1"/>
    </dgm:txFillClrLst>
    <dgm:txEffectClrLst/>
  </dgm:styleLbl>
  <dgm:styleLbl name="sibTrans1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shade val="80000"/>
      </a:schemeClr>
    </dgm:fillClrLst>
    <dgm:linClrLst meth="repeat">
      <a:schemeClr val="lt1"/>
    </dgm:linClrLst>
    <dgm:effectClrLst/>
    <dgm:txLinClrLst/>
    <dgm:txFillClrLst/>
    <dgm:txEffectClrLst/>
  </dgm:styleLbl>
  <dgm:styleLbl name="asst1">
    <dgm:fillClrLst meth="repeat">
      <a:schemeClr val="accent6">
        <a:shade val="80000"/>
      </a:schemeClr>
    </dgm:fillClrLst>
    <dgm:linClrLst meth="repeat">
      <a:schemeClr val="lt1"/>
    </dgm:linClrLst>
    <dgm:effectClrLst/>
    <dgm:txLinClrLst/>
    <dgm:txFillClrLst/>
    <dgm:txEffectClrLst/>
  </dgm:styleLbl>
  <dgm:styleLbl name="asst2">
    <dgm:fillClrLst>
      <a:schemeClr val="accent6">
        <a:tint val="99000"/>
      </a:schemeClr>
    </dgm:fillClrLst>
    <dgm:linClrLst meth="repeat">
      <a:schemeClr val="lt1"/>
    </dgm:linClrLst>
    <dgm:effectClrLst/>
    <dgm:txLinClrLst/>
    <dgm:txFillClrLst/>
    <dgm:txEffectClrLst/>
  </dgm:styleLbl>
  <dgm:styleLbl name="asst3">
    <dgm:fillClrLst>
      <a:schemeClr val="accent6">
        <a:tint val="80000"/>
      </a:schemeClr>
    </dgm:fillClrLst>
    <dgm:linClrLst meth="repeat">
      <a:schemeClr val="lt1"/>
    </dgm:linClrLst>
    <dgm:effectClrLst/>
    <dgm:txLinClrLst/>
    <dgm:txFillClrLst/>
    <dgm:txEffectClrLst/>
  </dgm:styleLbl>
  <dgm:styleLbl name="asst4">
    <dgm:fillClrLst>
      <a:schemeClr val="accent6">
        <a:tint val="70000"/>
      </a:schemeClr>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lt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9000"/>
      </a:schemeClr>
    </dgm:fillClrLst>
    <dgm:linClrLst meth="repeat">
      <a:schemeClr val="accent6">
        <a:tint val="99000"/>
      </a:schemeClr>
    </dgm:linClrLst>
    <dgm:effectClrLst/>
    <dgm:txLinClrLst/>
    <dgm:txFillClrLst meth="repeat">
      <a:schemeClr val="tx1"/>
    </dgm:txFillClrLst>
    <dgm:txEffectClrLst/>
  </dgm:styleLbl>
  <dgm:styleLbl name="parChTrans1D3">
    <dgm:fillClrLst meth="repeat">
      <a:schemeClr val="accent6">
        <a:tint val="80000"/>
      </a:schemeClr>
    </dgm:fillClrLst>
    <dgm:linClrLst meth="repeat">
      <a:schemeClr val="accent6">
        <a:tint val="80000"/>
      </a:schemeClr>
    </dgm:linClrLst>
    <dgm:effectClrLst/>
    <dgm:txLinClrLst/>
    <dgm:txFillClrLst meth="repeat">
      <a:schemeClr val="tx1"/>
    </dgm:txFillClrLst>
    <dgm:txEffectClrLst/>
  </dgm:styleLbl>
  <dgm:styleLbl name="parChTrans1D4">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6">
        <a:shade val="80000"/>
      </a:schemeClr>
      <a:schemeClr val="accent6">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AC035D6-7F09-4DAF-B685-B17CB49C3593}" type="doc">
      <dgm:prSet loTypeId="urn:microsoft.com/office/officeart/2005/8/layout/list1" loCatId="list" qsTypeId="urn:microsoft.com/office/officeart/2005/8/quickstyle/simple5" qsCatId="simple" csTypeId="urn:microsoft.com/office/officeart/2005/8/colors/accent6_3" csCatId="accent6" phldr="1"/>
      <dgm:spPr/>
      <dgm:t>
        <a:bodyPr/>
        <a:lstStyle/>
        <a:p>
          <a:endParaRPr lang="en-US"/>
        </a:p>
      </dgm:t>
    </dgm:pt>
    <dgm:pt modelId="{503DDD30-4E12-40C4-BD85-186A709F8924}">
      <dgm:prSet phldrT="[Text]" custT="1">
        <dgm:style>
          <a:lnRef idx="2">
            <a:schemeClr val="accent1">
              <a:shade val="50000"/>
            </a:schemeClr>
          </a:lnRef>
          <a:fillRef idx="1">
            <a:schemeClr val="accent1"/>
          </a:fillRef>
          <a:effectRef idx="0">
            <a:schemeClr val="accent1"/>
          </a:effectRef>
          <a:fontRef idx="minor">
            <a:schemeClr val="lt1"/>
          </a:fontRef>
        </dgm:style>
      </dgm:prSet>
      <dgm:spPr>
        <a:solidFill>
          <a:srgbClr val="674188"/>
        </a:solidFill>
        <a:ln>
          <a:solidFill>
            <a:schemeClr val="bg1"/>
          </a:solidFill>
        </a:ln>
      </dgm:spPr>
      <dgm:t>
        <a:bodyPr spcFirstLastPara="0" vert="horz" wrap="square" lIns="243001" tIns="0" rIns="243001" bIns="0" numCol="1" spcCol="1270" rtlCol="0" anchor="ctr" anchorCtr="0"/>
        <a:lstStyle/>
        <a:p>
          <a:pPr marL="0" lvl="0" indent="0" algn="l" defTabSz="914400" rtl="0" eaLnBrk="1" latinLnBrk="0" hangingPunct="1">
            <a:lnSpc>
              <a:spcPct val="90000"/>
            </a:lnSpc>
            <a:spcBef>
              <a:spcPct val="0"/>
            </a:spcBef>
            <a:spcAft>
              <a:spcPct val="35000"/>
            </a:spcAft>
            <a:buNone/>
          </a:pPr>
          <a:r>
            <a:rPr lang="en-US" sz="1600" b="1" kern="1200" dirty="0">
              <a:solidFill>
                <a:schemeClr val="bg1"/>
              </a:solidFill>
              <a:latin typeface="Bahnschrift SemiBold SemiConden" panose="020B0502040204020203" pitchFamily="34" charset="0"/>
              <a:ea typeface="+mn-ea"/>
              <a:cs typeface="Calibri" panose="020F0502020204030204" pitchFamily="34" charset="0"/>
            </a:rPr>
            <a:t>	</a:t>
          </a:r>
          <a:r>
            <a:rPr lang="en-US" altLang="zh-CN" sz="1600" b="1" kern="1200" dirty="0">
              <a:solidFill>
                <a:schemeClr val="bg1"/>
              </a:solidFill>
              <a:latin typeface="Bahnschrift SemiBold SemiConden" panose="020B0502040204020203" pitchFamily="34" charset="0"/>
              <a:ea typeface="+mn-ea"/>
              <a:cs typeface="Calibri" panose="020F0502020204030204" pitchFamily="34" charset="0"/>
            </a:rPr>
            <a:t>Marketing Team</a:t>
          </a:r>
          <a:endParaRPr lang="en-US" sz="1600" b="1" kern="1200" dirty="0">
            <a:solidFill>
              <a:schemeClr val="bg1"/>
            </a:solidFill>
            <a:latin typeface="Bahnschrift SemiBold SemiConden" panose="020B0502040204020203" pitchFamily="34" charset="0"/>
            <a:ea typeface="+mn-ea"/>
            <a:cs typeface="Calibri" panose="020F0502020204030204" pitchFamily="34" charset="0"/>
          </a:endParaRPr>
        </a:p>
      </dgm:t>
    </dgm:pt>
    <dgm:pt modelId="{D6A7091D-2FAE-48BB-86B8-576E46D7FED0}" type="parTrans" cxnId="{C951BFD7-1A8F-4868-93B1-574168409DC5}">
      <dgm:prSet/>
      <dgm:spPr/>
      <dgm:t>
        <a:bodyPr/>
        <a:lstStyle/>
        <a:p>
          <a:endParaRPr lang="en-US" sz="1200">
            <a:latin typeface="Bahnschrift SemiBold SemiConden." panose="020B0502040204020203" pitchFamily="34" charset="0"/>
          </a:endParaRPr>
        </a:p>
      </dgm:t>
    </dgm:pt>
    <dgm:pt modelId="{03158C8E-F961-4BBD-9306-3587272AC64C}" type="sibTrans" cxnId="{C951BFD7-1A8F-4868-93B1-574168409DC5}">
      <dgm:prSet/>
      <dgm:spPr/>
      <dgm:t>
        <a:bodyPr/>
        <a:lstStyle/>
        <a:p>
          <a:endParaRPr lang="en-US" sz="1200">
            <a:latin typeface="Bahnschrift SemiBold SemiConden." panose="020B0502040204020203" pitchFamily="34" charset="0"/>
          </a:endParaRPr>
        </a:p>
      </dgm:t>
    </dgm:pt>
    <dgm:pt modelId="{9089A91B-FC0C-4D22-A5D3-424CDC0AB9CC}">
      <dgm:prSet phldrT="[Text]" phldr="0" custT="1"/>
      <dgm:spPr>
        <a:ln>
          <a:solidFill>
            <a:schemeClr val="accent6">
              <a:lumMod val="40000"/>
              <a:lumOff val="60000"/>
            </a:schemeClr>
          </a:solidFill>
        </a:ln>
      </dgm:spPr>
      <dgm:t>
        <a:bodyPr/>
        <a:lstStyle/>
        <a:p>
          <a:pPr>
            <a:lnSpc>
              <a:spcPct val="100000"/>
            </a:lnSpc>
            <a:buFont typeface="Arial" panose="020B0604020202020204" pitchFamily="34" charset="0"/>
            <a:buChar char="•"/>
          </a:pPr>
          <a:r>
            <a:rPr lang="en-US" sz="1400" b="0" i="0" dirty="0">
              <a:solidFill>
                <a:srgbClr val="281938"/>
              </a:solidFill>
              <a:effectLst/>
              <a:latin typeface="Calibri" panose="020F0502020204030204" pitchFamily="34" charset="0"/>
            </a:rPr>
            <a:t>Understanding the effectiveness of five different campaigns and identifying insights for future strategies.</a:t>
          </a:r>
          <a:endParaRPr lang="en-US" sz="1400" dirty="0">
            <a:solidFill>
              <a:srgbClr val="281938"/>
            </a:solidFill>
            <a:latin typeface="Calibri Light" panose="020F0302020204030204" pitchFamily="34" charset="0"/>
            <a:ea typeface="Calibri Light" panose="020F0302020204030204" pitchFamily="34" charset="0"/>
            <a:cs typeface="Calibri Light" panose="020F0302020204030204" pitchFamily="34" charset="0"/>
          </a:endParaRPr>
        </a:p>
      </dgm:t>
    </dgm:pt>
    <dgm:pt modelId="{C73B4CD2-E37F-4BC4-8FC0-1AA7E9119433}" type="parTrans" cxnId="{411A2FA1-49E3-490E-9754-339D6F6AC47F}">
      <dgm:prSet/>
      <dgm:spPr/>
      <dgm:t>
        <a:bodyPr/>
        <a:lstStyle/>
        <a:p>
          <a:endParaRPr lang="en-US" sz="1200">
            <a:latin typeface="Bahnschrift SemiBold SemiConden." panose="020B0502040204020203" pitchFamily="34" charset="0"/>
          </a:endParaRPr>
        </a:p>
      </dgm:t>
    </dgm:pt>
    <dgm:pt modelId="{7D1285F5-4058-4FAE-AB7C-A02646E6F8FE}" type="sibTrans" cxnId="{411A2FA1-49E3-490E-9754-339D6F6AC47F}">
      <dgm:prSet/>
      <dgm:spPr/>
      <dgm:t>
        <a:bodyPr/>
        <a:lstStyle/>
        <a:p>
          <a:endParaRPr lang="en-US" sz="1200">
            <a:latin typeface="Bahnschrift SemiBold SemiConden." panose="020B0502040204020203" pitchFamily="34" charset="0"/>
          </a:endParaRPr>
        </a:p>
      </dgm:t>
    </dgm:pt>
    <dgm:pt modelId="{94587284-C819-4FD6-94AA-67CDD15AB636}">
      <dgm:prSet phldrT="[Text]" custT="1">
        <dgm:style>
          <a:lnRef idx="2">
            <a:schemeClr val="accent1">
              <a:shade val="50000"/>
            </a:schemeClr>
          </a:lnRef>
          <a:fillRef idx="1">
            <a:schemeClr val="accent1"/>
          </a:fillRef>
          <a:effectRef idx="0">
            <a:schemeClr val="accent1"/>
          </a:effectRef>
          <a:fontRef idx="minor">
            <a:schemeClr val="lt1"/>
          </a:fontRef>
        </dgm:style>
      </dgm:prSet>
      <dgm:spPr>
        <a:solidFill>
          <a:srgbClr val="8151AD"/>
        </a:solidFill>
        <a:ln>
          <a:solidFill>
            <a:schemeClr val="bg1"/>
          </a:solidFill>
        </a:ln>
      </dgm:spPr>
      <dgm:t>
        <a:bodyPr rtlCol="0" anchor="ctr"/>
        <a:lstStyle/>
        <a:p>
          <a:pPr marL="0" algn="l" defTabSz="914400" rtl="0" eaLnBrk="1" latinLnBrk="0" hangingPunct="1"/>
          <a:r>
            <a:rPr lang="en-US" sz="1600" b="1" kern="1200" dirty="0">
              <a:solidFill>
                <a:schemeClr val="bg1"/>
              </a:solidFill>
              <a:latin typeface="Bahnschrift SemiBold SemiConden" panose="020B0502040204020203" pitchFamily="34" charset="0"/>
              <a:ea typeface="+mn-ea"/>
              <a:cs typeface="Calibri" panose="020F0502020204030204" pitchFamily="34" charset="0"/>
            </a:rPr>
            <a:t>	Sales Team</a:t>
          </a:r>
        </a:p>
      </dgm:t>
    </dgm:pt>
    <dgm:pt modelId="{E19D40B2-898A-459F-93E8-DE75F99109C5}" type="parTrans" cxnId="{3D63FB10-7DD9-49DC-8369-57876ED93646}">
      <dgm:prSet/>
      <dgm:spPr/>
      <dgm:t>
        <a:bodyPr/>
        <a:lstStyle/>
        <a:p>
          <a:endParaRPr lang="en-US" sz="1200">
            <a:latin typeface="Bahnschrift SemiBold SemiConden." panose="020B0502040204020203" pitchFamily="34" charset="0"/>
          </a:endParaRPr>
        </a:p>
      </dgm:t>
    </dgm:pt>
    <dgm:pt modelId="{E0FD5B2D-34F8-4D1B-A22E-89165F30C12D}" type="sibTrans" cxnId="{3D63FB10-7DD9-49DC-8369-57876ED93646}">
      <dgm:prSet/>
      <dgm:spPr/>
      <dgm:t>
        <a:bodyPr/>
        <a:lstStyle/>
        <a:p>
          <a:endParaRPr lang="en-US" sz="1200">
            <a:latin typeface="Bahnschrift SemiBold SemiConden." panose="020B0502040204020203" pitchFamily="34" charset="0"/>
          </a:endParaRPr>
        </a:p>
      </dgm:t>
    </dgm:pt>
    <dgm:pt modelId="{7635FC02-A373-4156-A833-50A68A4498F3}">
      <dgm:prSet phldrT="[Text]" phldr="0" custT="1"/>
      <dgm:spPr>
        <a:ln>
          <a:solidFill>
            <a:schemeClr val="accent6">
              <a:lumMod val="40000"/>
              <a:lumOff val="60000"/>
            </a:schemeClr>
          </a:solidFill>
        </a:ln>
      </dgm:spPr>
      <dgm:t>
        <a:bodyPr/>
        <a:lstStyle/>
        <a:p>
          <a:pPr rtl="0">
            <a:lnSpc>
              <a:spcPct val="100000"/>
            </a:lnSpc>
            <a:buFont typeface="Arial" panose="020B0604020202020204" pitchFamily="34" charset="0"/>
            <a:buChar char="•"/>
          </a:pPr>
          <a:r>
            <a:rPr lang="en-US" sz="1400" b="0" i="0" dirty="0">
              <a:solidFill>
                <a:srgbClr val="281938"/>
              </a:solidFill>
              <a:effectLst/>
              <a:latin typeface="Calibri" panose="020F0502020204030204" pitchFamily="34" charset="0"/>
            </a:rPr>
            <a:t>They are interested in identifying the most effective campaign results in the highest number of conversions to help them focus efforts on potential high-value customers. </a:t>
          </a:r>
          <a:endParaRPr lang="en-US" sz="1400" dirty="0">
            <a:solidFill>
              <a:srgbClr val="281938"/>
            </a:solidFill>
            <a:latin typeface="Calibri Light" panose="020F0302020204030204" pitchFamily="34" charset="0"/>
            <a:ea typeface="Calibri Light" panose="020F0302020204030204" pitchFamily="34" charset="0"/>
            <a:cs typeface="Calibri Light" panose="020F0302020204030204" pitchFamily="34" charset="0"/>
          </a:endParaRPr>
        </a:p>
      </dgm:t>
    </dgm:pt>
    <dgm:pt modelId="{C2E0912B-1139-4E67-9CC0-AFBA92579445}" type="parTrans" cxnId="{6905E020-0876-4674-B960-C4F2A9B2462C}">
      <dgm:prSet/>
      <dgm:spPr/>
      <dgm:t>
        <a:bodyPr/>
        <a:lstStyle/>
        <a:p>
          <a:endParaRPr lang="en-US" sz="1200">
            <a:latin typeface="Bahnschrift SemiBold SemiConden." panose="020B0502040204020203" pitchFamily="34" charset="0"/>
          </a:endParaRPr>
        </a:p>
      </dgm:t>
    </dgm:pt>
    <dgm:pt modelId="{BBB7E786-8010-4105-8F19-A6B26CFCC4BF}" type="sibTrans" cxnId="{6905E020-0876-4674-B960-C4F2A9B2462C}">
      <dgm:prSet/>
      <dgm:spPr/>
      <dgm:t>
        <a:bodyPr/>
        <a:lstStyle/>
        <a:p>
          <a:endParaRPr lang="en-US" sz="1200">
            <a:latin typeface="Bahnschrift SemiBold SemiConden." panose="020B0502040204020203" pitchFamily="34" charset="0"/>
          </a:endParaRPr>
        </a:p>
      </dgm:t>
    </dgm:pt>
    <dgm:pt modelId="{F3D0A804-0E05-4FBF-B779-BC0F1411E0D8}">
      <dgm:prSet phldrT="[Text]" phldr="0" custT="1">
        <dgm:style>
          <a:lnRef idx="2">
            <a:schemeClr val="accent1">
              <a:shade val="50000"/>
            </a:schemeClr>
          </a:lnRef>
          <a:fillRef idx="1">
            <a:schemeClr val="accent1"/>
          </a:fillRef>
          <a:effectRef idx="0">
            <a:schemeClr val="accent1"/>
          </a:effectRef>
          <a:fontRef idx="minor">
            <a:schemeClr val="lt1"/>
          </a:fontRef>
        </dgm:style>
      </dgm:prSet>
      <dgm:spPr>
        <a:solidFill>
          <a:srgbClr val="A582C4"/>
        </a:solidFill>
        <a:ln>
          <a:solidFill>
            <a:schemeClr val="bg1"/>
          </a:solidFill>
        </a:ln>
      </dgm:spPr>
      <dgm:t>
        <a:bodyPr rtlCol="0" anchor="ctr"/>
        <a:lstStyle/>
        <a:p>
          <a:pPr marL="0" algn="l" defTabSz="914400" rtl="0" eaLnBrk="1" latinLnBrk="0" hangingPunct="1"/>
          <a:r>
            <a:rPr lang="en-US" sz="1600" b="1" kern="1200" dirty="0">
              <a:solidFill>
                <a:schemeClr val="bg1"/>
              </a:solidFill>
              <a:latin typeface="Bahnschrift SemiBold SemiConden" panose="020B0502040204020203" pitchFamily="34" charset="0"/>
              <a:ea typeface="+mn-ea"/>
              <a:cs typeface="Calibri" panose="020F0502020204030204" pitchFamily="34" charset="0"/>
            </a:rPr>
            <a:t>	Senior</a:t>
          </a:r>
          <a:r>
            <a:rPr lang="en-US" sz="1600" b="1" kern="1200" baseline="0" dirty="0">
              <a:solidFill>
                <a:schemeClr val="bg1"/>
              </a:solidFill>
              <a:latin typeface="Bahnschrift SemiBold SemiConden" panose="020B0502040204020203" pitchFamily="34" charset="0"/>
              <a:ea typeface="+mn-ea"/>
              <a:cs typeface="Calibri" panose="020F0502020204030204" pitchFamily="34" charset="0"/>
            </a:rPr>
            <a:t> </a:t>
          </a:r>
          <a:r>
            <a:rPr lang="en-US" altLang="zh-CN" sz="1600" b="1" kern="1200" baseline="0" dirty="0">
              <a:solidFill>
                <a:schemeClr val="bg1"/>
              </a:solidFill>
              <a:latin typeface="Bahnschrift SemiBold SemiConden" panose="020B0502040204020203" pitchFamily="34" charset="0"/>
              <a:ea typeface="+mn-ea"/>
              <a:cs typeface="Calibri" panose="020F0502020204030204" pitchFamily="34" charset="0"/>
            </a:rPr>
            <a:t>Management</a:t>
          </a:r>
          <a:endParaRPr lang="en-US" sz="1600" b="1" kern="1200" dirty="0">
            <a:solidFill>
              <a:schemeClr val="bg1"/>
            </a:solidFill>
            <a:latin typeface="Bahnschrift SemiBold SemiConden" panose="020B0502040204020203" pitchFamily="34" charset="0"/>
            <a:ea typeface="+mn-ea"/>
            <a:cs typeface="Calibri" panose="020F0502020204030204" pitchFamily="34" charset="0"/>
          </a:endParaRPr>
        </a:p>
      </dgm:t>
    </dgm:pt>
    <dgm:pt modelId="{F94C0324-EA24-445B-A05F-EB3DFF15EF2C}" type="parTrans" cxnId="{3158DC7E-46B1-4765-A949-18B45B4B685C}">
      <dgm:prSet/>
      <dgm:spPr/>
      <dgm:t>
        <a:bodyPr/>
        <a:lstStyle/>
        <a:p>
          <a:endParaRPr lang="en-US" sz="1200">
            <a:latin typeface="Bahnschrift SemiBold SemiConden." panose="020B0502040204020203" pitchFamily="34" charset="0"/>
          </a:endParaRPr>
        </a:p>
      </dgm:t>
    </dgm:pt>
    <dgm:pt modelId="{45847B6C-351A-4ECD-AE36-F04DC66ECE73}" type="sibTrans" cxnId="{3158DC7E-46B1-4765-A949-18B45B4B685C}">
      <dgm:prSet/>
      <dgm:spPr/>
      <dgm:t>
        <a:bodyPr/>
        <a:lstStyle/>
        <a:p>
          <a:endParaRPr lang="en-US" sz="1200">
            <a:latin typeface="Bahnschrift SemiBold SemiConden." panose="020B0502040204020203" pitchFamily="34" charset="0"/>
          </a:endParaRPr>
        </a:p>
      </dgm:t>
    </dgm:pt>
    <dgm:pt modelId="{B5031CA1-E03A-43F4-9BF4-B7FF93C88204}">
      <dgm:prSet phldrT="[Text]" phldr="0" custT="1"/>
      <dgm:spPr>
        <a:ln>
          <a:solidFill>
            <a:schemeClr val="accent6">
              <a:lumMod val="40000"/>
              <a:lumOff val="60000"/>
            </a:schemeClr>
          </a:solidFill>
        </a:ln>
      </dgm:spPr>
      <dgm:t>
        <a:bodyPr/>
        <a:lstStyle/>
        <a:p>
          <a:pPr rtl="0">
            <a:lnSpc>
              <a:spcPct val="100000"/>
            </a:lnSpc>
          </a:pPr>
          <a:r>
            <a:rPr lang="en-US" sz="1400" b="0" i="0" dirty="0">
              <a:solidFill>
                <a:srgbClr val="281938"/>
              </a:solidFill>
              <a:effectLst/>
              <a:latin typeface="Calibri" panose="020F0502020204030204" pitchFamily="34" charset="0"/>
            </a:rPr>
            <a:t>They are concerned with overall ROI and want to identify the most successful marketing campaign that significantly contributes to the organizations’ revenue.</a:t>
          </a:r>
          <a:endParaRPr lang="en-US" sz="1400" dirty="0">
            <a:solidFill>
              <a:srgbClr val="281938"/>
            </a:solidFill>
            <a:latin typeface="Calibri Light" panose="020F0302020204030204" pitchFamily="34" charset="0"/>
            <a:ea typeface="Calibri Light" panose="020F0302020204030204" pitchFamily="34" charset="0"/>
            <a:cs typeface="Calibri Light" panose="020F0302020204030204" pitchFamily="34" charset="0"/>
          </a:endParaRPr>
        </a:p>
      </dgm:t>
    </dgm:pt>
    <dgm:pt modelId="{744514F5-A092-4888-B012-A3207218C30B}" type="parTrans" cxnId="{EAC6A22F-7949-4218-B345-E74D93BF6C42}">
      <dgm:prSet/>
      <dgm:spPr/>
      <dgm:t>
        <a:bodyPr/>
        <a:lstStyle/>
        <a:p>
          <a:endParaRPr lang="en-US" sz="1200">
            <a:latin typeface="Bahnschrift SemiBold SemiConden." panose="020B0502040204020203" pitchFamily="34" charset="0"/>
          </a:endParaRPr>
        </a:p>
      </dgm:t>
    </dgm:pt>
    <dgm:pt modelId="{A28D618E-F61D-4794-A464-D434E679EAC3}" type="sibTrans" cxnId="{EAC6A22F-7949-4218-B345-E74D93BF6C42}">
      <dgm:prSet/>
      <dgm:spPr/>
      <dgm:t>
        <a:bodyPr/>
        <a:lstStyle/>
        <a:p>
          <a:endParaRPr lang="en-US" sz="1200">
            <a:latin typeface="Bahnschrift SemiBold SemiConden." panose="020B0502040204020203" pitchFamily="34" charset="0"/>
          </a:endParaRPr>
        </a:p>
      </dgm:t>
    </dgm:pt>
    <dgm:pt modelId="{E569B271-0249-4075-A65F-1E577F0C2CC5}" type="pres">
      <dgm:prSet presAssocID="{3AC035D6-7F09-4DAF-B685-B17CB49C3593}" presName="linear" presStyleCnt="0">
        <dgm:presLayoutVars>
          <dgm:dir/>
          <dgm:animLvl val="lvl"/>
          <dgm:resizeHandles val="exact"/>
        </dgm:presLayoutVars>
      </dgm:prSet>
      <dgm:spPr/>
    </dgm:pt>
    <dgm:pt modelId="{1A2313D3-ACE0-4216-82E2-35C63612221C}" type="pres">
      <dgm:prSet presAssocID="{503DDD30-4E12-40C4-BD85-186A709F8924}" presName="parentLin" presStyleCnt="0"/>
      <dgm:spPr/>
    </dgm:pt>
    <dgm:pt modelId="{BB77FB07-5FCB-4CB6-9B5C-EF5AABBADDEE}" type="pres">
      <dgm:prSet presAssocID="{503DDD30-4E12-40C4-BD85-186A709F8924}" presName="parentLeftMargin" presStyleLbl="node1" presStyleIdx="0" presStyleCnt="3"/>
      <dgm:spPr/>
    </dgm:pt>
    <dgm:pt modelId="{E11C8A02-F481-4704-B865-34077DC06C34}" type="pres">
      <dgm:prSet presAssocID="{503DDD30-4E12-40C4-BD85-186A709F8924}" presName="parentText" presStyleLbl="node1" presStyleIdx="0" presStyleCnt="3">
        <dgm:presLayoutVars>
          <dgm:chMax val="0"/>
          <dgm:bulletEnabled val="1"/>
        </dgm:presLayoutVars>
      </dgm:prSet>
      <dgm:spPr>
        <a:xfrm>
          <a:off x="459214" y="41143"/>
          <a:ext cx="6429008" cy="590400"/>
        </a:xfrm>
        <a:prstGeom prst="roundRect">
          <a:avLst/>
        </a:prstGeom>
      </dgm:spPr>
    </dgm:pt>
    <dgm:pt modelId="{957912F9-BDE8-44BD-AA61-BE83D7727937}" type="pres">
      <dgm:prSet presAssocID="{503DDD30-4E12-40C4-BD85-186A709F8924}" presName="negativeSpace" presStyleCnt="0"/>
      <dgm:spPr/>
    </dgm:pt>
    <dgm:pt modelId="{69F4123A-C1FC-466B-B73B-CFE9D93D3586}" type="pres">
      <dgm:prSet presAssocID="{503DDD30-4E12-40C4-BD85-186A709F8924}" presName="childText" presStyleLbl="conFgAcc1" presStyleIdx="0" presStyleCnt="3" custScaleX="85962">
        <dgm:presLayoutVars>
          <dgm:bulletEnabled val="1"/>
        </dgm:presLayoutVars>
      </dgm:prSet>
      <dgm:spPr/>
    </dgm:pt>
    <dgm:pt modelId="{5FBCA9E0-F156-40EF-B333-CEA1D540E6F3}" type="pres">
      <dgm:prSet presAssocID="{03158C8E-F961-4BBD-9306-3587272AC64C}" presName="spaceBetweenRectangles" presStyleCnt="0"/>
      <dgm:spPr/>
    </dgm:pt>
    <dgm:pt modelId="{6A9D532D-B209-4B51-8EED-949BCD6E2858}" type="pres">
      <dgm:prSet presAssocID="{94587284-C819-4FD6-94AA-67CDD15AB636}" presName="parentLin" presStyleCnt="0"/>
      <dgm:spPr/>
    </dgm:pt>
    <dgm:pt modelId="{DFF3BD94-ED97-4292-BC08-B4A5ED51481C}" type="pres">
      <dgm:prSet presAssocID="{94587284-C819-4FD6-94AA-67CDD15AB636}" presName="parentLeftMargin" presStyleLbl="node1" presStyleIdx="0" presStyleCnt="3"/>
      <dgm:spPr/>
    </dgm:pt>
    <dgm:pt modelId="{45A7856D-5060-4B29-BBF9-98C084D61100}" type="pres">
      <dgm:prSet presAssocID="{94587284-C819-4FD6-94AA-67CDD15AB636}" presName="parentText" presStyleLbl="node1" presStyleIdx="1" presStyleCnt="3">
        <dgm:presLayoutVars>
          <dgm:chMax val="0"/>
          <dgm:bulletEnabled val="1"/>
        </dgm:presLayoutVars>
      </dgm:prSet>
      <dgm:spPr>
        <a:xfrm>
          <a:off x="459214" y="1263343"/>
          <a:ext cx="6429008" cy="590400"/>
        </a:xfrm>
        <a:prstGeom prst="roundRect">
          <a:avLst/>
        </a:prstGeom>
      </dgm:spPr>
    </dgm:pt>
    <dgm:pt modelId="{FFF733D7-220F-4244-93F2-EB238B872B93}" type="pres">
      <dgm:prSet presAssocID="{94587284-C819-4FD6-94AA-67CDD15AB636}" presName="negativeSpace" presStyleCnt="0"/>
      <dgm:spPr/>
    </dgm:pt>
    <dgm:pt modelId="{DE0D853B-178A-42EC-A488-40D410652D41}" type="pres">
      <dgm:prSet presAssocID="{94587284-C819-4FD6-94AA-67CDD15AB636}" presName="childText" presStyleLbl="conFgAcc1" presStyleIdx="1" presStyleCnt="3" custScaleX="86168">
        <dgm:presLayoutVars>
          <dgm:bulletEnabled val="1"/>
        </dgm:presLayoutVars>
      </dgm:prSet>
      <dgm:spPr/>
    </dgm:pt>
    <dgm:pt modelId="{412456EA-7149-47B6-A90B-64D9460BA5B4}" type="pres">
      <dgm:prSet presAssocID="{E0FD5B2D-34F8-4D1B-A22E-89165F30C12D}" presName="spaceBetweenRectangles" presStyleCnt="0"/>
      <dgm:spPr/>
    </dgm:pt>
    <dgm:pt modelId="{9F5D3544-C776-438C-B163-C1FAA71E0914}" type="pres">
      <dgm:prSet presAssocID="{F3D0A804-0E05-4FBF-B779-BC0F1411E0D8}" presName="parentLin" presStyleCnt="0"/>
      <dgm:spPr/>
    </dgm:pt>
    <dgm:pt modelId="{65C27CF0-FC78-4EA2-AD60-8CA2001757D9}" type="pres">
      <dgm:prSet presAssocID="{F3D0A804-0E05-4FBF-B779-BC0F1411E0D8}" presName="parentLeftMargin" presStyleLbl="node1" presStyleIdx="1" presStyleCnt="3"/>
      <dgm:spPr/>
    </dgm:pt>
    <dgm:pt modelId="{BB388F0B-C85E-4B63-B9C1-C32FF5772C1C}" type="pres">
      <dgm:prSet presAssocID="{F3D0A804-0E05-4FBF-B779-BC0F1411E0D8}" presName="parentText" presStyleLbl="node1" presStyleIdx="2" presStyleCnt="3">
        <dgm:presLayoutVars>
          <dgm:chMax val="0"/>
          <dgm:bulletEnabled val="1"/>
        </dgm:presLayoutVars>
      </dgm:prSet>
      <dgm:spPr>
        <a:xfrm>
          <a:off x="459214" y="2485543"/>
          <a:ext cx="6429008" cy="590400"/>
        </a:xfrm>
        <a:prstGeom prst="roundRect">
          <a:avLst/>
        </a:prstGeom>
      </dgm:spPr>
    </dgm:pt>
    <dgm:pt modelId="{5B969D56-ED9A-403D-A940-D5B17CB0D4B0}" type="pres">
      <dgm:prSet presAssocID="{F3D0A804-0E05-4FBF-B779-BC0F1411E0D8}" presName="negativeSpace" presStyleCnt="0"/>
      <dgm:spPr/>
    </dgm:pt>
    <dgm:pt modelId="{2DF25880-02CD-4EB1-B53A-BAB84B0CE3EC}" type="pres">
      <dgm:prSet presAssocID="{F3D0A804-0E05-4FBF-B779-BC0F1411E0D8}" presName="childText" presStyleLbl="conFgAcc1" presStyleIdx="2" presStyleCnt="3" custScaleX="86520">
        <dgm:presLayoutVars>
          <dgm:bulletEnabled val="1"/>
        </dgm:presLayoutVars>
      </dgm:prSet>
      <dgm:spPr/>
    </dgm:pt>
  </dgm:ptLst>
  <dgm:cxnLst>
    <dgm:cxn modelId="{5E90A006-2AA3-4DA1-A7AC-2A52346DBFF1}" type="presOf" srcId="{F3D0A804-0E05-4FBF-B779-BC0F1411E0D8}" destId="{65C27CF0-FC78-4EA2-AD60-8CA2001757D9}" srcOrd="0" destOrd="0" presId="urn:microsoft.com/office/officeart/2005/8/layout/list1"/>
    <dgm:cxn modelId="{59C31F0E-D646-41C7-A61F-094E89E470A8}" type="presOf" srcId="{F3D0A804-0E05-4FBF-B779-BC0F1411E0D8}" destId="{BB388F0B-C85E-4B63-B9C1-C32FF5772C1C}" srcOrd="1" destOrd="0" presId="urn:microsoft.com/office/officeart/2005/8/layout/list1"/>
    <dgm:cxn modelId="{3D63FB10-7DD9-49DC-8369-57876ED93646}" srcId="{3AC035D6-7F09-4DAF-B685-B17CB49C3593}" destId="{94587284-C819-4FD6-94AA-67CDD15AB636}" srcOrd="1" destOrd="0" parTransId="{E19D40B2-898A-459F-93E8-DE75F99109C5}" sibTransId="{E0FD5B2D-34F8-4D1B-A22E-89165F30C12D}"/>
    <dgm:cxn modelId="{304E781C-517A-4C97-B7DF-22C6B4710582}" type="presOf" srcId="{7635FC02-A373-4156-A833-50A68A4498F3}" destId="{DE0D853B-178A-42EC-A488-40D410652D41}" srcOrd="0" destOrd="0" presId="urn:microsoft.com/office/officeart/2005/8/layout/list1"/>
    <dgm:cxn modelId="{6905E020-0876-4674-B960-C4F2A9B2462C}" srcId="{94587284-C819-4FD6-94AA-67CDD15AB636}" destId="{7635FC02-A373-4156-A833-50A68A4498F3}" srcOrd="0" destOrd="0" parTransId="{C2E0912B-1139-4E67-9CC0-AFBA92579445}" sibTransId="{BBB7E786-8010-4105-8F19-A6B26CFCC4BF}"/>
    <dgm:cxn modelId="{EAC6A22F-7949-4218-B345-E74D93BF6C42}" srcId="{F3D0A804-0E05-4FBF-B779-BC0F1411E0D8}" destId="{B5031CA1-E03A-43F4-9BF4-B7FF93C88204}" srcOrd="0" destOrd="0" parTransId="{744514F5-A092-4888-B012-A3207218C30B}" sibTransId="{A28D618E-F61D-4794-A464-D434E679EAC3}"/>
    <dgm:cxn modelId="{30F2816A-BBC0-4DCC-8A9C-A52D9D40FFA2}" type="presOf" srcId="{503DDD30-4E12-40C4-BD85-186A709F8924}" destId="{E11C8A02-F481-4704-B865-34077DC06C34}" srcOrd="1" destOrd="0" presId="urn:microsoft.com/office/officeart/2005/8/layout/list1"/>
    <dgm:cxn modelId="{FAED6056-9822-4062-B836-648089E33976}" type="presOf" srcId="{94587284-C819-4FD6-94AA-67CDD15AB636}" destId="{45A7856D-5060-4B29-BBF9-98C084D61100}" srcOrd="1" destOrd="0" presId="urn:microsoft.com/office/officeart/2005/8/layout/list1"/>
    <dgm:cxn modelId="{3158DC7E-46B1-4765-A949-18B45B4B685C}" srcId="{3AC035D6-7F09-4DAF-B685-B17CB49C3593}" destId="{F3D0A804-0E05-4FBF-B779-BC0F1411E0D8}" srcOrd="2" destOrd="0" parTransId="{F94C0324-EA24-445B-A05F-EB3DFF15EF2C}" sibTransId="{45847B6C-351A-4ECD-AE36-F04DC66ECE73}"/>
    <dgm:cxn modelId="{158E3C99-DC9A-4DEC-89C1-49CDB5F98553}" type="presOf" srcId="{3AC035D6-7F09-4DAF-B685-B17CB49C3593}" destId="{E569B271-0249-4075-A65F-1E577F0C2CC5}" srcOrd="0" destOrd="0" presId="urn:microsoft.com/office/officeart/2005/8/layout/list1"/>
    <dgm:cxn modelId="{411A2FA1-49E3-490E-9754-339D6F6AC47F}" srcId="{503DDD30-4E12-40C4-BD85-186A709F8924}" destId="{9089A91B-FC0C-4D22-A5D3-424CDC0AB9CC}" srcOrd="0" destOrd="0" parTransId="{C73B4CD2-E37F-4BC4-8FC0-1AA7E9119433}" sibTransId="{7D1285F5-4058-4FAE-AB7C-A02646E6F8FE}"/>
    <dgm:cxn modelId="{A1D296AD-C70B-43FB-AE0E-794C6F41E502}" type="presOf" srcId="{94587284-C819-4FD6-94AA-67CDD15AB636}" destId="{DFF3BD94-ED97-4292-BC08-B4A5ED51481C}" srcOrd="0" destOrd="0" presId="urn:microsoft.com/office/officeart/2005/8/layout/list1"/>
    <dgm:cxn modelId="{3FA2B3C3-DA03-4BA4-BB07-16C29C106316}" type="presOf" srcId="{503DDD30-4E12-40C4-BD85-186A709F8924}" destId="{BB77FB07-5FCB-4CB6-9B5C-EF5AABBADDEE}" srcOrd="0" destOrd="0" presId="urn:microsoft.com/office/officeart/2005/8/layout/list1"/>
    <dgm:cxn modelId="{C951BFD7-1A8F-4868-93B1-574168409DC5}" srcId="{3AC035D6-7F09-4DAF-B685-B17CB49C3593}" destId="{503DDD30-4E12-40C4-BD85-186A709F8924}" srcOrd="0" destOrd="0" parTransId="{D6A7091D-2FAE-48BB-86B8-576E46D7FED0}" sibTransId="{03158C8E-F961-4BBD-9306-3587272AC64C}"/>
    <dgm:cxn modelId="{494E31DA-1F99-4C03-86CA-E053EF863C7E}" type="presOf" srcId="{B5031CA1-E03A-43F4-9BF4-B7FF93C88204}" destId="{2DF25880-02CD-4EB1-B53A-BAB84B0CE3EC}" srcOrd="0" destOrd="0" presId="urn:microsoft.com/office/officeart/2005/8/layout/list1"/>
    <dgm:cxn modelId="{CCF2F7FB-5515-4772-B806-E47BF57A2FCA}" type="presOf" srcId="{9089A91B-FC0C-4D22-A5D3-424CDC0AB9CC}" destId="{69F4123A-C1FC-466B-B73B-CFE9D93D3586}" srcOrd="0" destOrd="0" presId="urn:microsoft.com/office/officeart/2005/8/layout/list1"/>
    <dgm:cxn modelId="{30A5C988-DDB1-4DE6-9A5D-148121F711B4}" type="presParOf" srcId="{E569B271-0249-4075-A65F-1E577F0C2CC5}" destId="{1A2313D3-ACE0-4216-82E2-35C63612221C}" srcOrd="0" destOrd="0" presId="urn:microsoft.com/office/officeart/2005/8/layout/list1"/>
    <dgm:cxn modelId="{0D8DE868-FF2D-448D-B565-EFB8BEF10EDD}" type="presParOf" srcId="{1A2313D3-ACE0-4216-82E2-35C63612221C}" destId="{BB77FB07-5FCB-4CB6-9B5C-EF5AABBADDEE}" srcOrd="0" destOrd="0" presId="urn:microsoft.com/office/officeart/2005/8/layout/list1"/>
    <dgm:cxn modelId="{86353551-2DCB-450B-9A50-FF6A46725C0C}" type="presParOf" srcId="{1A2313D3-ACE0-4216-82E2-35C63612221C}" destId="{E11C8A02-F481-4704-B865-34077DC06C34}" srcOrd="1" destOrd="0" presId="urn:microsoft.com/office/officeart/2005/8/layout/list1"/>
    <dgm:cxn modelId="{3C870341-16B8-42EE-9DE9-5D3C5064B597}" type="presParOf" srcId="{E569B271-0249-4075-A65F-1E577F0C2CC5}" destId="{957912F9-BDE8-44BD-AA61-BE83D7727937}" srcOrd="1" destOrd="0" presId="urn:microsoft.com/office/officeart/2005/8/layout/list1"/>
    <dgm:cxn modelId="{49A15C96-845D-434E-A8BC-CCD42176C049}" type="presParOf" srcId="{E569B271-0249-4075-A65F-1E577F0C2CC5}" destId="{69F4123A-C1FC-466B-B73B-CFE9D93D3586}" srcOrd="2" destOrd="0" presId="urn:microsoft.com/office/officeart/2005/8/layout/list1"/>
    <dgm:cxn modelId="{EE53FCB5-AB40-475A-B8FA-7B596C7C7857}" type="presParOf" srcId="{E569B271-0249-4075-A65F-1E577F0C2CC5}" destId="{5FBCA9E0-F156-40EF-B333-CEA1D540E6F3}" srcOrd="3" destOrd="0" presId="urn:microsoft.com/office/officeart/2005/8/layout/list1"/>
    <dgm:cxn modelId="{F28A66F0-4B3E-442B-A74D-FE5454E711CB}" type="presParOf" srcId="{E569B271-0249-4075-A65F-1E577F0C2CC5}" destId="{6A9D532D-B209-4B51-8EED-949BCD6E2858}" srcOrd="4" destOrd="0" presId="urn:microsoft.com/office/officeart/2005/8/layout/list1"/>
    <dgm:cxn modelId="{01F9A02D-9B93-48DC-89B4-314E54E7D80A}" type="presParOf" srcId="{6A9D532D-B209-4B51-8EED-949BCD6E2858}" destId="{DFF3BD94-ED97-4292-BC08-B4A5ED51481C}" srcOrd="0" destOrd="0" presId="urn:microsoft.com/office/officeart/2005/8/layout/list1"/>
    <dgm:cxn modelId="{22FB504C-0320-4179-9417-66E6792E0EC9}" type="presParOf" srcId="{6A9D532D-B209-4B51-8EED-949BCD6E2858}" destId="{45A7856D-5060-4B29-BBF9-98C084D61100}" srcOrd="1" destOrd="0" presId="urn:microsoft.com/office/officeart/2005/8/layout/list1"/>
    <dgm:cxn modelId="{A798C4EE-F8D0-4D2C-93DD-9067470F1F21}" type="presParOf" srcId="{E569B271-0249-4075-A65F-1E577F0C2CC5}" destId="{FFF733D7-220F-4244-93F2-EB238B872B93}" srcOrd="5" destOrd="0" presId="urn:microsoft.com/office/officeart/2005/8/layout/list1"/>
    <dgm:cxn modelId="{BB96A5DF-DECC-481C-8333-DEFBCC20170A}" type="presParOf" srcId="{E569B271-0249-4075-A65F-1E577F0C2CC5}" destId="{DE0D853B-178A-42EC-A488-40D410652D41}" srcOrd="6" destOrd="0" presId="urn:microsoft.com/office/officeart/2005/8/layout/list1"/>
    <dgm:cxn modelId="{6DD9D017-7C18-455D-A36F-F246C4D6532C}" type="presParOf" srcId="{E569B271-0249-4075-A65F-1E577F0C2CC5}" destId="{412456EA-7149-47B6-A90B-64D9460BA5B4}" srcOrd="7" destOrd="0" presId="urn:microsoft.com/office/officeart/2005/8/layout/list1"/>
    <dgm:cxn modelId="{DF4397BB-03B9-4D05-9028-FE7E427B86F0}" type="presParOf" srcId="{E569B271-0249-4075-A65F-1E577F0C2CC5}" destId="{9F5D3544-C776-438C-B163-C1FAA71E0914}" srcOrd="8" destOrd="0" presId="urn:microsoft.com/office/officeart/2005/8/layout/list1"/>
    <dgm:cxn modelId="{15EC6CDC-004E-47E9-B490-8E0D34D568FD}" type="presParOf" srcId="{9F5D3544-C776-438C-B163-C1FAA71E0914}" destId="{65C27CF0-FC78-4EA2-AD60-8CA2001757D9}" srcOrd="0" destOrd="0" presId="urn:microsoft.com/office/officeart/2005/8/layout/list1"/>
    <dgm:cxn modelId="{151F00C3-CF8F-460B-949C-862FEB835393}" type="presParOf" srcId="{9F5D3544-C776-438C-B163-C1FAA71E0914}" destId="{BB388F0B-C85E-4B63-B9C1-C32FF5772C1C}" srcOrd="1" destOrd="0" presId="urn:microsoft.com/office/officeart/2005/8/layout/list1"/>
    <dgm:cxn modelId="{800CC502-6C90-4DC3-B081-EB28A03E0C4E}" type="presParOf" srcId="{E569B271-0249-4075-A65F-1E577F0C2CC5}" destId="{5B969D56-ED9A-403D-A940-D5B17CB0D4B0}" srcOrd="9" destOrd="0" presId="urn:microsoft.com/office/officeart/2005/8/layout/list1"/>
    <dgm:cxn modelId="{D33757D1-B37D-4762-991F-49B639BF2FA2}" type="presParOf" srcId="{E569B271-0249-4075-A65F-1E577F0C2CC5}" destId="{2DF25880-02CD-4EB1-B53A-BAB84B0CE3EC}"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F4123A-C1FC-466B-B73B-CFE9D93D3586}">
      <dsp:nvSpPr>
        <dsp:cNvPr id="0" name=""/>
        <dsp:cNvSpPr/>
      </dsp:nvSpPr>
      <dsp:spPr>
        <a:xfrm>
          <a:off x="0" y="264242"/>
          <a:ext cx="7624862" cy="850500"/>
        </a:xfrm>
        <a:prstGeom prst="rect">
          <a:avLst/>
        </a:prstGeom>
        <a:solidFill>
          <a:schemeClr val="lt1">
            <a:alpha val="90000"/>
            <a:hueOff val="0"/>
            <a:satOff val="0"/>
            <a:lumOff val="0"/>
            <a:alphaOff val="0"/>
          </a:schemeClr>
        </a:solidFill>
        <a:ln w="9525" cap="flat" cmpd="sng" algn="ctr">
          <a:solidFill>
            <a:schemeClr val="accent6">
              <a:lumMod val="40000"/>
              <a:lumOff val="6000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688414" tIns="312420" rIns="688414" bIns="99568" numCol="1" spcCol="1270" anchor="t" anchorCtr="0">
          <a:noAutofit/>
        </a:bodyPr>
        <a:lstStyle/>
        <a:p>
          <a:pPr marL="114300" lvl="1" indent="-114300" algn="l" defTabSz="622300">
            <a:lnSpc>
              <a:spcPct val="100000"/>
            </a:lnSpc>
            <a:spcBef>
              <a:spcPct val="0"/>
            </a:spcBef>
            <a:spcAft>
              <a:spcPct val="15000"/>
            </a:spcAft>
            <a:buFont typeface="Arial" panose="020B0604020202020204" pitchFamily="34" charset="0"/>
            <a:buChar char="•"/>
          </a:pPr>
          <a:r>
            <a:rPr lang="en-US" sz="1400" b="0" i="0" kern="1200" dirty="0">
              <a:solidFill>
                <a:srgbClr val="281938"/>
              </a:solidFill>
              <a:effectLst/>
              <a:latin typeface="Calibri" panose="020F0502020204030204" pitchFamily="34" charset="0"/>
            </a:rPr>
            <a:t>Understanding the effectiveness of five different campaigns and identifying insights for future strategies.</a:t>
          </a:r>
          <a:endParaRPr lang="en-US" sz="1400" kern="1200" dirty="0">
            <a:solidFill>
              <a:srgbClr val="281938"/>
            </a:solidFill>
            <a:latin typeface="Calibri Light" panose="020F0302020204030204" pitchFamily="34" charset="0"/>
            <a:ea typeface="Calibri Light" panose="020F0302020204030204" pitchFamily="34" charset="0"/>
            <a:cs typeface="Calibri Light" panose="020F0302020204030204" pitchFamily="34" charset="0"/>
          </a:endParaRPr>
        </a:p>
      </dsp:txBody>
      <dsp:txXfrm>
        <a:off x="0" y="264242"/>
        <a:ext cx="7624862" cy="850500"/>
      </dsp:txXfrm>
    </dsp:sp>
    <dsp:sp modelId="{E11C8A02-F481-4704-B865-34077DC06C34}">
      <dsp:nvSpPr>
        <dsp:cNvPr id="0" name=""/>
        <dsp:cNvSpPr/>
      </dsp:nvSpPr>
      <dsp:spPr>
        <a:xfrm>
          <a:off x="443501" y="42842"/>
          <a:ext cx="6209027" cy="442800"/>
        </a:xfrm>
        <a:prstGeom prst="roundRect">
          <a:avLst/>
        </a:prstGeom>
        <a:solidFill>
          <a:srgbClr val="674188"/>
        </a:solidFill>
        <a:ln w="25400" cap="flat" cmpd="sng" algn="ctr">
          <a:solidFill>
            <a:schemeClr val="bg1"/>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243001" tIns="0" rIns="243001" bIns="0" numCol="1" spcCol="1270" rtlCol="0" anchor="ctr" anchorCtr="0">
          <a:noAutofit/>
        </a:bodyPr>
        <a:lstStyle/>
        <a:p>
          <a:pPr marL="0" lvl="0" indent="0" algn="l" defTabSz="914400" rtl="0" eaLnBrk="1" latinLnBrk="0" hangingPunct="1">
            <a:lnSpc>
              <a:spcPct val="90000"/>
            </a:lnSpc>
            <a:spcBef>
              <a:spcPct val="0"/>
            </a:spcBef>
            <a:spcAft>
              <a:spcPct val="35000"/>
            </a:spcAft>
            <a:buNone/>
          </a:pPr>
          <a:r>
            <a:rPr lang="en-US" sz="1600" b="1" kern="1200" dirty="0">
              <a:solidFill>
                <a:schemeClr val="bg1"/>
              </a:solidFill>
              <a:latin typeface="Bahnschrift SemiBold SemiConden" panose="020B0502040204020203" pitchFamily="34" charset="0"/>
              <a:ea typeface="+mn-ea"/>
              <a:cs typeface="Calibri" panose="020F0502020204030204" pitchFamily="34" charset="0"/>
            </a:rPr>
            <a:t>	</a:t>
          </a:r>
          <a:r>
            <a:rPr lang="en-US" altLang="zh-CN" sz="1600" b="1" kern="1200" dirty="0">
              <a:solidFill>
                <a:schemeClr val="bg1"/>
              </a:solidFill>
              <a:latin typeface="Bahnschrift SemiBold SemiConden" panose="020B0502040204020203" pitchFamily="34" charset="0"/>
              <a:ea typeface="+mn-ea"/>
              <a:cs typeface="Calibri" panose="020F0502020204030204" pitchFamily="34" charset="0"/>
            </a:rPr>
            <a:t>Marketing Team</a:t>
          </a:r>
          <a:endParaRPr lang="en-US" sz="1600" b="1" kern="1200" dirty="0">
            <a:solidFill>
              <a:schemeClr val="bg1"/>
            </a:solidFill>
            <a:latin typeface="Bahnschrift SemiBold SemiConden" panose="020B0502040204020203" pitchFamily="34" charset="0"/>
            <a:ea typeface="+mn-ea"/>
            <a:cs typeface="Calibri" panose="020F0502020204030204" pitchFamily="34" charset="0"/>
          </a:endParaRPr>
        </a:p>
      </dsp:txBody>
      <dsp:txXfrm>
        <a:off x="465117" y="64458"/>
        <a:ext cx="6165795" cy="399568"/>
      </dsp:txXfrm>
    </dsp:sp>
    <dsp:sp modelId="{DE0D853B-178A-42EC-A488-40D410652D41}">
      <dsp:nvSpPr>
        <dsp:cNvPr id="0" name=""/>
        <dsp:cNvSpPr/>
      </dsp:nvSpPr>
      <dsp:spPr>
        <a:xfrm>
          <a:off x="0" y="1417142"/>
          <a:ext cx="7643135" cy="850500"/>
        </a:xfrm>
        <a:prstGeom prst="rect">
          <a:avLst/>
        </a:prstGeom>
        <a:solidFill>
          <a:schemeClr val="lt1">
            <a:alpha val="90000"/>
            <a:hueOff val="0"/>
            <a:satOff val="0"/>
            <a:lumOff val="0"/>
            <a:alphaOff val="0"/>
          </a:schemeClr>
        </a:solidFill>
        <a:ln w="9525" cap="flat" cmpd="sng" algn="ctr">
          <a:solidFill>
            <a:schemeClr val="accent6">
              <a:lumMod val="40000"/>
              <a:lumOff val="6000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688414" tIns="312420" rIns="688414" bIns="99568" numCol="1" spcCol="1270" anchor="t" anchorCtr="0">
          <a:noAutofit/>
        </a:bodyPr>
        <a:lstStyle/>
        <a:p>
          <a:pPr marL="114300" lvl="1" indent="-114300" algn="l" defTabSz="622300" rtl="0">
            <a:lnSpc>
              <a:spcPct val="100000"/>
            </a:lnSpc>
            <a:spcBef>
              <a:spcPct val="0"/>
            </a:spcBef>
            <a:spcAft>
              <a:spcPct val="15000"/>
            </a:spcAft>
            <a:buFont typeface="Arial" panose="020B0604020202020204" pitchFamily="34" charset="0"/>
            <a:buChar char="•"/>
          </a:pPr>
          <a:r>
            <a:rPr lang="en-US" sz="1400" b="0" i="0" kern="1200" dirty="0">
              <a:solidFill>
                <a:srgbClr val="281938"/>
              </a:solidFill>
              <a:effectLst/>
              <a:latin typeface="Calibri" panose="020F0502020204030204" pitchFamily="34" charset="0"/>
            </a:rPr>
            <a:t>They are interested in identifying the most effective campaign results in the highest number of conversions to help them focus efforts on potential high-value customers. </a:t>
          </a:r>
          <a:endParaRPr lang="en-US" sz="1400" kern="1200" dirty="0">
            <a:solidFill>
              <a:srgbClr val="281938"/>
            </a:solidFill>
            <a:latin typeface="Calibri Light" panose="020F0302020204030204" pitchFamily="34" charset="0"/>
            <a:ea typeface="Calibri Light" panose="020F0302020204030204" pitchFamily="34" charset="0"/>
            <a:cs typeface="Calibri Light" panose="020F0302020204030204" pitchFamily="34" charset="0"/>
          </a:endParaRPr>
        </a:p>
      </dsp:txBody>
      <dsp:txXfrm>
        <a:off x="0" y="1417142"/>
        <a:ext cx="7643135" cy="850500"/>
      </dsp:txXfrm>
    </dsp:sp>
    <dsp:sp modelId="{45A7856D-5060-4B29-BBF9-98C084D61100}">
      <dsp:nvSpPr>
        <dsp:cNvPr id="0" name=""/>
        <dsp:cNvSpPr/>
      </dsp:nvSpPr>
      <dsp:spPr>
        <a:xfrm>
          <a:off x="443501" y="1195742"/>
          <a:ext cx="6209027" cy="442800"/>
        </a:xfrm>
        <a:prstGeom prst="roundRect">
          <a:avLst/>
        </a:prstGeom>
        <a:solidFill>
          <a:srgbClr val="8151AD"/>
        </a:solidFill>
        <a:ln w="25400" cap="flat" cmpd="sng" algn="ctr">
          <a:solidFill>
            <a:schemeClr val="bg1"/>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234686" tIns="0" rIns="234686" bIns="0" numCol="1" spcCol="1270" rtlCol="0" anchor="ctr" anchorCtr="0">
          <a:noAutofit/>
        </a:bodyPr>
        <a:lstStyle/>
        <a:p>
          <a:pPr marL="0" lvl="0" indent="0" algn="l" defTabSz="914400" rtl="0" eaLnBrk="1" latinLnBrk="0" hangingPunct="1">
            <a:lnSpc>
              <a:spcPct val="90000"/>
            </a:lnSpc>
            <a:spcBef>
              <a:spcPct val="0"/>
            </a:spcBef>
            <a:spcAft>
              <a:spcPct val="35000"/>
            </a:spcAft>
            <a:buNone/>
          </a:pPr>
          <a:r>
            <a:rPr lang="en-US" sz="1600" b="1" kern="1200" dirty="0">
              <a:solidFill>
                <a:schemeClr val="bg1"/>
              </a:solidFill>
              <a:latin typeface="Bahnschrift SemiBold SemiConden" panose="020B0502040204020203" pitchFamily="34" charset="0"/>
              <a:ea typeface="+mn-ea"/>
              <a:cs typeface="Calibri" panose="020F0502020204030204" pitchFamily="34" charset="0"/>
            </a:rPr>
            <a:t>	Sales Team</a:t>
          </a:r>
        </a:p>
      </dsp:txBody>
      <dsp:txXfrm>
        <a:off x="465117" y="1217358"/>
        <a:ext cx="6165795" cy="399568"/>
      </dsp:txXfrm>
    </dsp:sp>
    <dsp:sp modelId="{2DF25880-02CD-4EB1-B53A-BAB84B0CE3EC}">
      <dsp:nvSpPr>
        <dsp:cNvPr id="0" name=""/>
        <dsp:cNvSpPr/>
      </dsp:nvSpPr>
      <dsp:spPr>
        <a:xfrm>
          <a:off x="0" y="2570042"/>
          <a:ext cx="7674357" cy="850500"/>
        </a:xfrm>
        <a:prstGeom prst="rect">
          <a:avLst/>
        </a:prstGeom>
        <a:solidFill>
          <a:schemeClr val="lt1">
            <a:alpha val="90000"/>
            <a:hueOff val="0"/>
            <a:satOff val="0"/>
            <a:lumOff val="0"/>
            <a:alphaOff val="0"/>
          </a:schemeClr>
        </a:solidFill>
        <a:ln w="9525" cap="flat" cmpd="sng" algn="ctr">
          <a:solidFill>
            <a:schemeClr val="accent6">
              <a:lumMod val="40000"/>
              <a:lumOff val="6000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688414" tIns="312420" rIns="688414" bIns="99568" numCol="1" spcCol="1270" anchor="t" anchorCtr="0">
          <a:noAutofit/>
        </a:bodyPr>
        <a:lstStyle/>
        <a:p>
          <a:pPr marL="114300" lvl="1" indent="-114300" algn="l" defTabSz="622300" rtl="0">
            <a:lnSpc>
              <a:spcPct val="100000"/>
            </a:lnSpc>
            <a:spcBef>
              <a:spcPct val="0"/>
            </a:spcBef>
            <a:spcAft>
              <a:spcPct val="15000"/>
            </a:spcAft>
            <a:buChar char="•"/>
          </a:pPr>
          <a:r>
            <a:rPr lang="en-US" sz="1400" b="0" i="0" kern="1200" dirty="0">
              <a:solidFill>
                <a:srgbClr val="281938"/>
              </a:solidFill>
              <a:effectLst/>
              <a:latin typeface="Calibri" panose="020F0502020204030204" pitchFamily="34" charset="0"/>
            </a:rPr>
            <a:t>They are concerned with overall ROI and want to identify the most successful marketing campaign that significantly contributes to the organizations’ revenue.</a:t>
          </a:r>
          <a:endParaRPr lang="en-US" sz="1400" kern="1200" dirty="0">
            <a:solidFill>
              <a:srgbClr val="281938"/>
            </a:solidFill>
            <a:latin typeface="Calibri Light" panose="020F0302020204030204" pitchFamily="34" charset="0"/>
            <a:ea typeface="Calibri Light" panose="020F0302020204030204" pitchFamily="34" charset="0"/>
            <a:cs typeface="Calibri Light" panose="020F0302020204030204" pitchFamily="34" charset="0"/>
          </a:endParaRPr>
        </a:p>
      </dsp:txBody>
      <dsp:txXfrm>
        <a:off x="0" y="2570042"/>
        <a:ext cx="7674357" cy="850500"/>
      </dsp:txXfrm>
    </dsp:sp>
    <dsp:sp modelId="{BB388F0B-C85E-4B63-B9C1-C32FF5772C1C}">
      <dsp:nvSpPr>
        <dsp:cNvPr id="0" name=""/>
        <dsp:cNvSpPr/>
      </dsp:nvSpPr>
      <dsp:spPr>
        <a:xfrm>
          <a:off x="443501" y="2348642"/>
          <a:ext cx="6209027" cy="442800"/>
        </a:xfrm>
        <a:prstGeom prst="roundRect">
          <a:avLst/>
        </a:prstGeom>
        <a:solidFill>
          <a:srgbClr val="A582C4"/>
        </a:solidFill>
        <a:ln w="25400" cap="flat" cmpd="sng" algn="ctr">
          <a:solidFill>
            <a:schemeClr val="bg1"/>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234686" tIns="0" rIns="234686" bIns="0" numCol="1" spcCol="1270" rtlCol="0" anchor="ctr" anchorCtr="0">
          <a:noAutofit/>
        </a:bodyPr>
        <a:lstStyle/>
        <a:p>
          <a:pPr marL="0" lvl="0" indent="0" algn="l" defTabSz="914400" rtl="0" eaLnBrk="1" latinLnBrk="0" hangingPunct="1">
            <a:lnSpc>
              <a:spcPct val="90000"/>
            </a:lnSpc>
            <a:spcBef>
              <a:spcPct val="0"/>
            </a:spcBef>
            <a:spcAft>
              <a:spcPct val="35000"/>
            </a:spcAft>
            <a:buNone/>
          </a:pPr>
          <a:r>
            <a:rPr lang="en-US" sz="1600" b="1" kern="1200" dirty="0">
              <a:solidFill>
                <a:schemeClr val="bg1"/>
              </a:solidFill>
              <a:latin typeface="Bahnschrift SemiBold SemiConden" panose="020B0502040204020203" pitchFamily="34" charset="0"/>
              <a:ea typeface="+mn-ea"/>
              <a:cs typeface="Calibri" panose="020F0502020204030204" pitchFamily="34" charset="0"/>
            </a:rPr>
            <a:t>	Senior</a:t>
          </a:r>
          <a:r>
            <a:rPr lang="en-US" sz="1600" b="1" kern="1200" baseline="0" dirty="0">
              <a:solidFill>
                <a:schemeClr val="bg1"/>
              </a:solidFill>
              <a:latin typeface="Bahnschrift SemiBold SemiConden" panose="020B0502040204020203" pitchFamily="34" charset="0"/>
              <a:ea typeface="+mn-ea"/>
              <a:cs typeface="Calibri" panose="020F0502020204030204" pitchFamily="34" charset="0"/>
            </a:rPr>
            <a:t> </a:t>
          </a:r>
          <a:r>
            <a:rPr lang="en-US" altLang="zh-CN" sz="1600" b="1" kern="1200" baseline="0" dirty="0">
              <a:solidFill>
                <a:schemeClr val="bg1"/>
              </a:solidFill>
              <a:latin typeface="Bahnschrift SemiBold SemiConden" panose="020B0502040204020203" pitchFamily="34" charset="0"/>
              <a:ea typeface="+mn-ea"/>
              <a:cs typeface="Calibri" panose="020F0502020204030204" pitchFamily="34" charset="0"/>
            </a:rPr>
            <a:t>Management</a:t>
          </a:r>
          <a:endParaRPr lang="en-US" sz="1600" b="1" kern="1200" dirty="0">
            <a:solidFill>
              <a:schemeClr val="bg1"/>
            </a:solidFill>
            <a:latin typeface="Bahnschrift SemiBold SemiConden" panose="020B0502040204020203" pitchFamily="34" charset="0"/>
            <a:ea typeface="+mn-ea"/>
            <a:cs typeface="Calibri" panose="020F0502020204030204" pitchFamily="34" charset="0"/>
          </a:endParaRPr>
        </a:p>
      </dsp:txBody>
      <dsp:txXfrm>
        <a:off x="465117" y="2370258"/>
        <a:ext cx="6165795" cy="399568"/>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
        <p:cNvGrpSpPr/>
        <p:nvPr/>
      </p:nvGrpSpPr>
      <p:grpSpPr>
        <a:xfrm>
          <a:off x="0" y="0"/>
          <a:ext cx="0" cy="0"/>
          <a:chOff x="0" y="0"/>
          <a:chExt cx="0" cy="0"/>
        </a:xfrm>
      </p:grpSpPr>
      <p:sp>
        <p:nvSpPr>
          <p:cNvPr id="45" name="Google Shape;45;gdcb566e1d5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 name="Google Shape;46;gdcb566e1d5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kern="100" dirty="0">
                <a:effectLst/>
                <a:latin typeface="DengXian" panose="02010600030101010101" pitchFamily="2" charset="-122"/>
                <a:ea typeface="SimSun" panose="02010600030101010101" pitchFamily="2" charset="-122"/>
                <a:cs typeface="Times New Roman" panose="02020603050405020304" pitchFamily="18" charset="0"/>
              </a:rPr>
              <a:t>Good morning, everyone. I'm Selina, and today, I invite you to delve into the pivotal realm of modern business: the analysis of marketing campaigns. As we navigate this topic, I will decode the transformative power of campaigns – how they mold consumer behavior, fuel revenue streams, and, critically, shape an organization's financial trajectory.</a:t>
            </a:r>
            <a:endParaRPr lang="en-US" sz="1800" kern="100" dirty="0">
              <a:effectLst/>
              <a:latin typeface="Calibri" panose="020F0502020204030204" pitchFamily="34" charset="0"/>
              <a:ea typeface="SimSun" panose="02010600030101010101" pitchFamily="2" charset="-122"/>
              <a:cs typeface="Times New Roman" panose="02020603050405020304" pitchFamily="18" charset="0"/>
            </a:endParaRPr>
          </a:p>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f77b7884eb_1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f77b7884eb_1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50000"/>
              </a:lnSpc>
              <a:spcBef>
                <a:spcPts val="0"/>
              </a:spcBef>
              <a:spcAft>
                <a:spcPts val="0"/>
              </a:spcAft>
              <a:buClr>
                <a:srgbClr val="846E84"/>
              </a:buClr>
              <a:buSzPts val="1100"/>
              <a:buFont typeface="Wingdings" panose="05000000000000000000" pitchFamily="2" charset="2"/>
              <a:buNone/>
              <a:tabLst/>
              <a:defRPr/>
            </a:pPr>
            <a:r>
              <a:rPr lang="en-US" sz="1800" strike="noStrike" kern="100" dirty="0">
                <a:effectLst/>
                <a:latin typeface="Calibri" panose="020F0502020204030204" pitchFamily="34" charset="0"/>
                <a:ea typeface="SimSun" panose="02010600030101010101" pitchFamily="2" charset="-122"/>
                <a:cs typeface="Times New Roman" panose="02020603050405020304" pitchFamily="18" charset="0"/>
              </a:rPr>
              <a:t>The ANOVA also uses a 95% significance level to determine whether marital status or education affects consumption of various products. The results show that marital status does not have a significant effect on product consumption, but education level does</a:t>
            </a:r>
            <a:r>
              <a:rPr lang="en-US" sz="1800" strike="noStrike" kern="100" dirty="0">
                <a:solidFill>
                  <a:srgbClr val="000000"/>
                </a:solidFill>
                <a:effectLst/>
                <a:latin typeface="Calibri" panose="020F0502020204030204" pitchFamily="34" charset="0"/>
                <a:ea typeface="SimSun" panose="02010600030101010101" pitchFamily="2" charset="-122"/>
                <a:cs typeface="Calibri" panose="020F0502020204030204" pitchFamily="34" charset="0"/>
              </a:rPr>
              <a:t>, </a:t>
            </a:r>
            <a:r>
              <a:rPr lang="en-US" sz="1800" strike="noStrike" kern="100" dirty="0">
                <a:effectLst/>
                <a:latin typeface="Calibri" panose="020F0502020204030204" pitchFamily="34" charset="0"/>
                <a:ea typeface="SimSun" panose="02010600030101010101" pitchFamily="2" charset="-122"/>
                <a:cs typeface="Times New Roman" panose="02020603050405020304" pitchFamily="18" charset="0"/>
              </a:rPr>
              <a:t>so it would be leading to consider partnerships with academic institutions. </a:t>
            </a:r>
          </a:p>
          <a:p>
            <a:pPr marL="0" lvl="0" indent="0" rtl="0">
              <a:lnSpc>
                <a:spcPct val="150000"/>
              </a:lnSpc>
              <a:spcBef>
                <a:spcPts val="0"/>
              </a:spcBef>
              <a:spcAft>
                <a:spcPts val="0"/>
              </a:spcAft>
              <a:buClr>
                <a:srgbClr val="846E84"/>
              </a:buClr>
              <a:buFont typeface="Wingdings" panose="05000000000000000000" pitchFamily="2" charset="2"/>
              <a:buNone/>
            </a:pPr>
            <a:endParaRPr lang="en-US" strike="noStrike" dirty="0"/>
          </a:p>
        </p:txBody>
      </p:sp>
    </p:spTree>
    <p:extLst>
      <p:ext uri="{BB962C8B-B14F-4D97-AF65-F5344CB8AC3E}">
        <p14:creationId xmlns:p14="http://schemas.microsoft.com/office/powerpoint/2010/main" val="20977628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f77b7884eb_1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f77b7884eb_1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a:lnSpc>
                <a:spcPct val="107000"/>
              </a:lnSpc>
              <a:spcBef>
                <a:spcPts val="0"/>
              </a:spcBef>
              <a:spcAft>
                <a:spcPts val="800"/>
              </a:spcAft>
            </a:pPr>
            <a:r>
              <a:rPr lang="en-US" sz="1800" kern="100" dirty="0">
                <a:solidFill>
                  <a:srgbClr val="000000"/>
                </a:solidFill>
                <a:effectLst/>
                <a:latin typeface="Calibri" panose="020F0502020204030204" pitchFamily="34" charset="0"/>
                <a:ea typeface="SimSun" panose="02010600030101010101" pitchFamily="2" charset="-122"/>
                <a:cs typeface="Calibri" panose="020F0502020204030204" pitchFamily="34" charset="0"/>
              </a:rPr>
              <a:t>I applied a combination of K-means and STP analysis </a:t>
            </a:r>
            <a:r>
              <a:rPr lang="en-US" sz="1800" kern="100" dirty="0">
                <a:effectLst/>
                <a:latin typeface="Calibri" panose="020F0502020204030204" pitchFamily="34" charset="0"/>
                <a:ea typeface="SimSun" panose="02010600030101010101" pitchFamily="2" charset="-122"/>
                <a:cs typeface="Times New Roman" panose="02020603050405020304" pitchFamily="18" charset="0"/>
              </a:rPr>
              <a:t>to segment the broad market into three distinct customer groups, with the Elbow Method determining k = 3 as optimal. These clusters are</a:t>
            </a:r>
          </a:p>
          <a:p>
            <a:pPr marL="0" marR="0">
              <a:lnSpc>
                <a:spcPct val="107000"/>
              </a:lnSpc>
              <a:spcBef>
                <a:spcPts val="0"/>
              </a:spcBef>
              <a:spcAft>
                <a:spcPts val="800"/>
              </a:spcAft>
            </a:pPr>
            <a:r>
              <a:rPr lang="en-US" sz="1800" kern="100" dirty="0">
                <a:solidFill>
                  <a:srgbClr val="000000"/>
                </a:solidFill>
                <a:effectLst/>
                <a:latin typeface="Calibri" panose="020F0502020204030204" pitchFamily="34" charset="0"/>
                <a:ea typeface="SimSun" panose="02010600030101010101" pitchFamily="2" charset="-122"/>
                <a:cs typeface="Calibri" panose="020F0502020204030204" pitchFamily="34" charset="0"/>
              </a:rPr>
              <a:t>Group 1, This segment represents moderate ear/</a:t>
            </a:r>
            <a:r>
              <a:rPr lang="en-US" sz="1800" kern="100" dirty="0" err="1">
                <a:solidFill>
                  <a:srgbClr val="000000"/>
                </a:solidFill>
                <a:effectLst/>
                <a:latin typeface="Calibri" panose="020F0502020204030204" pitchFamily="34" charset="0"/>
                <a:ea typeface="SimSun" panose="02010600030101010101" pitchFamily="2" charset="-122"/>
                <a:cs typeface="Calibri" panose="020F0502020204030204" pitchFamily="34" charset="0"/>
              </a:rPr>
              <a:t>ners</a:t>
            </a:r>
            <a:r>
              <a:rPr lang="en-US" sz="1800" kern="100" dirty="0">
                <a:solidFill>
                  <a:srgbClr val="000000"/>
                </a:solidFill>
                <a:effectLst/>
                <a:latin typeface="Calibri" panose="020F0502020204030204" pitchFamily="34" charset="0"/>
                <a:ea typeface="SimSun" panose="02010600030101010101" pitchFamily="2" charset="-122"/>
                <a:cs typeface="Calibri" panose="020F0502020204030204" pitchFamily="34" charset="0"/>
              </a:rPr>
              <a:t> and spenders who engage at an average rate. They have a pronounced inclination for wines and online shopping and are ty/</a:t>
            </a:r>
            <a:r>
              <a:rPr lang="en-US" sz="1800" kern="100" dirty="0" err="1">
                <a:solidFill>
                  <a:srgbClr val="000000"/>
                </a:solidFill>
                <a:effectLst/>
                <a:latin typeface="Calibri" panose="020F0502020204030204" pitchFamily="34" charset="0"/>
                <a:ea typeface="SimSun" panose="02010600030101010101" pitchFamily="2" charset="-122"/>
                <a:cs typeface="Calibri" panose="020F0502020204030204" pitchFamily="34" charset="0"/>
              </a:rPr>
              <a:t>pically</a:t>
            </a:r>
            <a:r>
              <a:rPr lang="en-US" sz="1800" kern="100" dirty="0">
                <a:solidFill>
                  <a:srgbClr val="000000"/>
                </a:solidFill>
                <a:effectLst/>
                <a:latin typeface="Calibri" panose="020F0502020204030204" pitchFamily="34" charset="0"/>
                <a:ea typeface="SimSun" panose="02010600030101010101" pitchFamily="2" charset="-122"/>
                <a:cs typeface="Calibri" panose="020F0502020204030204" pitchFamily="34" charset="0"/>
              </a:rPr>
              <a:t> well-educated individuals in relationships.</a:t>
            </a:r>
            <a:endParaRPr lang="en-US" sz="1800" kern="100" dirty="0">
              <a:effectLst/>
              <a:latin typeface="Calibri" panose="020F0502020204030204" pitchFamily="34" charset="0"/>
              <a:ea typeface="SimSun" panose="02010600030101010101" pitchFamily="2" charset="-122"/>
              <a:cs typeface="Times New Roman" panose="02020603050405020304" pitchFamily="18" charset="0"/>
            </a:endParaRPr>
          </a:p>
          <a:p>
            <a:pPr marL="0" marR="0">
              <a:lnSpc>
                <a:spcPct val="107000"/>
              </a:lnSpc>
              <a:spcBef>
                <a:spcPts val="0"/>
              </a:spcBef>
              <a:spcAft>
                <a:spcPts val="800"/>
              </a:spcAft>
            </a:pPr>
            <a:r>
              <a:rPr lang="en-US" sz="1800" kern="100" dirty="0">
                <a:solidFill>
                  <a:srgbClr val="000000"/>
                </a:solidFill>
                <a:effectLst/>
                <a:latin typeface="Calibri" panose="020F0502020204030204" pitchFamily="34" charset="0"/>
                <a:ea typeface="SimSun" panose="02010600030101010101" pitchFamily="2" charset="-122"/>
                <a:cs typeface="Calibri" panose="020F0502020204030204" pitchFamily="34" charset="0"/>
              </a:rPr>
              <a:t>Cluster 2 - "A/</a:t>
            </a:r>
            <a:r>
              <a:rPr lang="en-US" sz="1800" kern="100" dirty="0" err="1">
                <a:solidFill>
                  <a:srgbClr val="000000"/>
                </a:solidFill>
                <a:effectLst/>
                <a:latin typeface="Calibri" panose="020F0502020204030204" pitchFamily="34" charset="0"/>
                <a:ea typeface="SimSun" panose="02010600030101010101" pitchFamily="2" charset="-122"/>
                <a:cs typeface="Calibri" panose="020F0502020204030204" pitchFamily="34" charset="0"/>
              </a:rPr>
              <a:t>fflu</a:t>
            </a:r>
            <a:r>
              <a:rPr lang="en-US" sz="1800" kern="100" dirty="0">
                <a:solidFill>
                  <a:srgbClr val="000000"/>
                </a:solidFill>
                <a:effectLst/>
                <a:latin typeface="Calibri" panose="020F0502020204030204" pitchFamily="34" charset="0"/>
                <a:ea typeface="SimSun" panose="02010600030101010101" pitchFamily="2" charset="-122"/>
                <a:cs typeface="Calibri" panose="020F0502020204030204" pitchFamily="34" charset="0"/>
              </a:rPr>
              <a:t>/</a:t>
            </a:r>
            <a:r>
              <a:rPr lang="en-US" sz="1800" kern="100" dirty="0" err="1">
                <a:solidFill>
                  <a:srgbClr val="000000"/>
                </a:solidFill>
                <a:effectLst/>
                <a:latin typeface="Calibri" panose="020F0502020204030204" pitchFamily="34" charset="0"/>
                <a:ea typeface="SimSun" panose="02010600030101010101" pitchFamily="2" charset="-122"/>
                <a:cs typeface="Calibri" panose="020F0502020204030204" pitchFamily="34" charset="0"/>
              </a:rPr>
              <a:t>ent</a:t>
            </a:r>
            <a:r>
              <a:rPr lang="en-US" sz="1800" kern="100" dirty="0">
                <a:solidFill>
                  <a:srgbClr val="000000"/>
                </a:solidFill>
                <a:effectLst/>
                <a:latin typeface="Calibri" panose="020F0502020204030204" pitchFamily="34" charset="0"/>
                <a:ea typeface="SimSun" panose="02010600030101010101" pitchFamily="2" charset="-122"/>
                <a:cs typeface="Calibri" panose="020F0502020204030204" pitchFamily="34" charset="0"/>
              </a:rPr>
              <a:t> Dai/verse Shoppers": Standing out with the highest income and expenditure, this segment is </a:t>
            </a:r>
            <a:r>
              <a:rPr lang="en-US" sz="1800" kern="100" dirty="0" err="1">
                <a:solidFill>
                  <a:srgbClr val="000000"/>
                </a:solidFill>
                <a:effectLst/>
                <a:latin typeface="Calibri" panose="020F0502020204030204" pitchFamily="34" charset="0"/>
                <a:ea typeface="SimSun" panose="02010600030101010101" pitchFamily="2" charset="-122"/>
                <a:cs typeface="Calibri" panose="020F0502020204030204" pitchFamily="34" charset="0"/>
              </a:rPr>
              <a:t>chara</a:t>
            </a:r>
            <a:r>
              <a:rPr lang="en-US" sz="1800" kern="100" dirty="0">
                <a:solidFill>
                  <a:srgbClr val="000000"/>
                </a:solidFill>
                <a:effectLst/>
                <a:latin typeface="Calibri" panose="020F0502020204030204" pitchFamily="34" charset="0"/>
                <a:ea typeface="SimSun" panose="02010600030101010101" pitchFamily="2" charset="-122"/>
                <a:cs typeface="Calibri" panose="020F0502020204030204" pitchFamily="34" charset="0"/>
              </a:rPr>
              <a:t>/</a:t>
            </a:r>
            <a:r>
              <a:rPr lang="en-US" sz="1800" kern="100" dirty="0" err="1">
                <a:solidFill>
                  <a:srgbClr val="000000"/>
                </a:solidFill>
                <a:effectLst/>
                <a:latin typeface="Calibri" panose="020F0502020204030204" pitchFamily="34" charset="0"/>
                <a:ea typeface="SimSun" panose="02010600030101010101" pitchFamily="2" charset="-122"/>
                <a:cs typeface="Calibri" panose="020F0502020204030204" pitchFamily="34" charset="0"/>
              </a:rPr>
              <a:t>cterized</a:t>
            </a:r>
            <a:r>
              <a:rPr lang="en-US" sz="1800" kern="100" dirty="0">
                <a:solidFill>
                  <a:srgbClr val="000000"/>
                </a:solidFill>
                <a:effectLst/>
                <a:latin typeface="Calibri" panose="020F0502020204030204" pitchFamily="34" charset="0"/>
                <a:ea typeface="SimSun" panose="02010600030101010101" pitchFamily="2" charset="-122"/>
                <a:cs typeface="Calibri" panose="020F0502020204030204" pitchFamily="34" charset="0"/>
              </a:rPr>
              <a:t> by its varied shopping patterns and strong responsiveness to multiple campaigns. A significant portion of this group comprises highly-educated individuals with children.</a:t>
            </a:r>
            <a:endParaRPr lang="en-US" sz="1800" kern="100" dirty="0">
              <a:effectLst/>
              <a:latin typeface="Calibri" panose="020F0502020204030204" pitchFamily="34" charset="0"/>
              <a:ea typeface="SimSun" panose="02010600030101010101" pitchFamily="2" charset="-122"/>
              <a:cs typeface="Times New Roman" panose="02020603050405020304" pitchFamily="18" charset="0"/>
            </a:endParaRPr>
          </a:p>
          <a:p>
            <a:pPr marL="0" marR="0">
              <a:lnSpc>
                <a:spcPct val="107000"/>
              </a:lnSpc>
              <a:spcBef>
                <a:spcPts val="0"/>
              </a:spcBef>
              <a:spcAft>
                <a:spcPts val="800"/>
              </a:spcAft>
            </a:pPr>
            <a:r>
              <a:rPr lang="en-US" sz="1800" kern="100" dirty="0">
                <a:solidFill>
                  <a:srgbClr val="000000"/>
                </a:solidFill>
                <a:effectLst/>
                <a:latin typeface="Calibri" panose="020F0502020204030204" pitchFamily="34" charset="0"/>
                <a:ea typeface="SimSun" panose="02010600030101010101" pitchFamily="2" charset="-122"/>
                <a:cs typeface="Calibri" panose="020F0502020204030204" pitchFamily="34" charset="0"/>
              </a:rPr>
              <a:t>Cluster 3 - "Conservative Online shoppers": Even though this group represents the lower range of spending and income, their heigh/ten/ed online activity de/notes a prime opportunity for digital campaigns. Notably, This group of people accounted for the largest number of people in the case. And singles form the </a:t>
            </a:r>
            <a:r>
              <a:rPr lang="en-US" sz="1800" kern="100" dirty="0" err="1">
                <a:solidFill>
                  <a:srgbClr val="000000"/>
                </a:solidFill>
                <a:effectLst/>
                <a:latin typeface="Calibri" panose="020F0502020204030204" pitchFamily="34" charset="0"/>
                <a:ea typeface="SimSun" panose="02010600030101010101" pitchFamily="2" charset="-122"/>
                <a:cs typeface="Calibri" panose="020F0502020204030204" pitchFamily="34" charset="0"/>
              </a:rPr>
              <a:t>mai</a:t>
            </a:r>
            <a:r>
              <a:rPr lang="en-US" sz="1800" kern="100" dirty="0">
                <a:solidFill>
                  <a:srgbClr val="000000"/>
                </a:solidFill>
                <a:effectLst/>
                <a:latin typeface="Calibri" panose="020F0502020204030204" pitchFamily="34" charset="0"/>
                <a:ea typeface="SimSun" panose="02010600030101010101" pitchFamily="2" charset="-122"/>
                <a:cs typeface="Calibri" panose="020F0502020204030204" pitchFamily="34" charset="0"/>
              </a:rPr>
              <a:t>/</a:t>
            </a:r>
            <a:r>
              <a:rPr lang="en-US" sz="1800" kern="100" dirty="0" err="1">
                <a:solidFill>
                  <a:srgbClr val="000000"/>
                </a:solidFill>
                <a:effectLst/>
                <a:latin typeface="Calibri" panose="020F0502020204030204" pitchFamily="34" charset="0"/>
                <a:ea typeface="SimSun" panose="02010600030101010101" pitchFamily="2" charset="-122"/>
                <a:cs typeface="Calibri" panose="020F0502020204030204" pitchFamily="34" charset="0"/>
              </a:rPr>
              <a:t>jority</a:t>
            </a:r>
            <a:r>
              <a:rPr lang="en-US" sz="1800" kern="100" dirty="0">
                <a:solidFill>
                  <a:srgbClr val="000000"/>
                </a:solidFill>
                <a:effectLst/>
                <a:latin typeface="Calibri" panose="020F0502020204030204" pitchFamily="34" charset="0"/>
                <a:ea typeface="SimSun" panose="02010600030101010101" pitchFamily="2" charset="-122"/>
                <a:cs typeface="Calibri" panose="020F0502020204030204" pitchFamily="34" charset="0"/>
              </a:rPr>
              <a:t> here.</a:t>
            </a:r>
            <a:endParaRPr lang="en-US" sz="1800" kern="100" dirty="0">
              <a:effectLst/>
              <a:latin typeface="Calibri" panose="020F0502020204030204" pitchFamily="34" charset="0"/>
              <a:ea typeface="SimSun" panose="02010600030101010101" pitchFamily="2" charset="-122"/>
              <a:cs typeface="Times New Roman" panose="02020603050405020304" pitchFamily="18" charset="0"/>
            </a:endParaRPr>
          </a:p>
          <a:p>
            <a:pPr marL="0" marR="0">
              <a:lnSpc>
                <a:spcPct val="107000"/>
              </a:lnSpc>
              <a:spcBef>
                <a:spcPts val="0"/>
              </a:spcBef>
              <a:spcAft>
                <a:spcPts val="800"/>
              </a:spcAft>
            </a:pPr>
            <a:r>
              <a:rPr lang="en-US" sz="1800" kern="100" dirty="0">
                <a:solidFill>
                  <a:srgbClr val="000000"/>
                </a:solidFill>
                <a:effectLst/>
                <a:latin typeface="Calibri" panose="020F0502020204030204" pitchFamily="34" charset="0"/>
                <a:ea typeface="SimSun" panose="02010600030101010101" pitchFamily="2" charset="-122"/>
                <a:cs typeface="Calibri" panose="020F0502020204030204" pitchFamily="34" charset="0"/>
              </a:rPr>
              <a:t>Each segment offers unique marketing opportunities to target.</a:t>
            </a:r>
            <a:endParaRPr lang="en-US" sz="1800" kern="100" dirty="0">
              <a:effectLst/>
              <a:latin typeface="Calibri" panose="020F0502020204030204" pitchFamily="34" charset="0"/>
              <a:ea typeface="SimSun" panose="02010600030101010101" pitchFamily="2" charset="-122"/>
              <a:cs typeface="Times New Roman" panose="02020603050405020304" pitchFamily="18" charset="0"/>
            </a:endParaRPr>
          </a:p>
          <a:p>
            <a:pPr marL="0" lvl="0" indent="0" rtl="0">
              <a:lnSpc>
                <a:spcPct val="150000"/>
              </a:lnSpc>
              <a:spcBef>
                <a:spcPts val="0"/>
              </a:spcBef>
              <a:spcAft>
                <a:spcPts val="0"/>
              </a:spcAft>
              <a:buClr>
                <a:srgbClr val="846E84"/>
              </a:buClr>
              <a:buFont typeface="Wingdings" panose="05000000000000000000" pitchFamily="2" charset="2"/>
              <a:buNone/>
            </a:pPr>
            <a:endParaRPr lang="en-US" dirty="0"/>
          </a:p>
          <a:p>
            <a:pPr marL="0" lvl="0" indent="0" rtl="0">
              <a:lnSpc>
                <a:spcPct val="150000"/>
              </a:lnSpc>
              <a:spcBef>
                <a:spcPts val="0"/>
              </a:spcBef>
              <a:spcAft>
                <a:spcPts val="0"/>
              </a:spcAft>
              <a:buClr>
                <a:srgbClr val="846E84"/>
              </a:buClr>
              <a:buFont typeface="Wingdings" panose="05000000000000000000" pitchFamily="2" charset="2"/>
              <a:buNone/>
            </a:pPr>
            <a:endParaRPr lang="en-US" dirty="0"/>
          </a:p>
          <a:p>
            <a:pPr marL="0" lvl="0" indent="0" rtl="0">
              <a:lnSpc>
                <a:spcPct val="150000"/>
              </a:lnSpc>
              <a:spcBef>
                <a:spcPts val="0"/>
              </a:spcBef>
              <a:spcAft>
                <a:spcPts val="0"/>
              </a:spcAft>
              <a:buClr>
                <a:srgbClr val="846E84"/>
              </a:buClr>
              <a:buFont typeface="Wingdings" panose="05000000000000000000" pitchFamily="2" charset="2"/>
              <a:buNone/>
            </a:pPr>
            <a:r>
              <a:rPr lang="en-US" dirty="0"/>
              <a:t>Cluster 1:</a:t>
            </a:r>
          </a:p>
          <a:p>
            <a:pPr marL="0" lvl="0" indent="0" rtl="0">
              <a:lnSpc>
                <a:spcPct val="150000"/>
              </a:lnSpc>
              <a:spcBef>
                <a:spcPts val="0"/>
              </a:spcBef>
              <a:spcAft>
                <a:spcPts val="0"/>
              </a:spcAft>
              <a:buClr>
                <a:srgbClr val="846E84"/>
              </a:buClr>
              <a:buFont typeface="Wingdings" panose="05000000000000000000" pitchFamily="2" charset="2"/>
              <a:buNone/>
            </a:pPr>
            <a:r>
              <a:rPr lang="en-US" dirty="0"/>
              <a:t>Income &amp; Spending: Moderate income and spending. This group is probably the middle-income earners.</a:t>
            </a:r>
          </a:p>
          <a:p>
            <a:pPr marL="0" lvl="0" indent="0" rtl="0">
              <a:lnSpc>
                <a:spcPct val="150000"/>
              </a:lnSpc>
              <a:spcBef>
                <a:spcPts val="0"/>
              </a:spcBef>
              <a:spcAft>
                <a:spcPts val="0"/>
              </a:spcAft>
              <a:buClr>
                <a:srgbClr val="846E84"/>
              </a:buClr>
              <a:buFont typeface="Wingdings" panose="05000000000000000000" pitchFamily="2" charset="2"/>
              <a:buNone/>
            </a:pPr>
            <a:r>
              <a:rPr lang="en-US" dirty="0"/>
              <a:t>Recency: Average recent interactions.</a:t>
            </a:r>
          </a:p>
          <a:p>
            <a:pPr marL="0" lvl="0" indent="0" rtl="0">
              <a:lnSpc>
                <a:spcPct val="150000"/>
              </a:lnSpc>
              <a:spcBef>
                <a:spcPts val="0"/>
              </a:spcBef>
              <a:spcAft>
                <a:spcPts val="0"/>
              </a:spcAft>
              <a:buClr>
                <a:srgbClr val="846E84"/>
              </a:buClr>
              <a:buFont typeface="Wingdings" panose="05000000000000000000" pitchFamily="2" charset="2"/>
              <a:buNone/>
            </a:pPr>
            <a:r>
              <a:rPr lang="en-US" dirty="0"/>
              <a:t>Purchase Types: Higher values in wines, deal purchases, web purchases, store purchases indicating a preference for these categories.</a:t>
            </a:r>
          </a:p>
          <a:p>
            <a:pPr marL="0" lvl="0" indent="0" rtl="0">
              <a:lnSpc>
                <a:spcPct val="150000"/>
              </a:lnSpc>
              <a:spcBef>
                <a:spcPts val="0"/>
              </a:spcBef>
              <a:spcAft>
                <a:spcPts val="0"/>
              </a:spcAft>
              <a:buClr>
                <a:srgbClr val="846E84"/>
              </a:buClr>
              <a:buFont typeface="Wingdings" panose="05000000000000000000" pitchFamily="2" charset="2"/>
              <a:buNone/>
            </a:pPr>
            <a:r>
              <a:rPr lang="en-US" dirty="0"/>
              <a:t>Web Visits: They visit the web moderately.</a:t>
            </a:r>
          </a:p>
          <a:p>
            <a:pPr marL="0" lvl="0" indent="0" rtl="0">
              <a:lnSpc>
                <a:spcPct val="150000"/>
              </a:lnSpc>
              <a:spcBef>
                <a:spcPts val="0"/>
              </a:spcBef>
              <a:spcAft>
                <a:spcPts val="0"/>
              </a:spcAft>
              <a:buClr>
                <a:srgbClr val="846E84"/>
              </a:buClr>
              <a:buFont typeface="Wingdings" panose="05000000000000000000" pitchFamily="2" charset="2"/>
              <a:buNone/>
            </a:pPr>
            <a:r>
              <a:rPr lang="en-US" dirty="0"/>
              <a:t>Campaign Responses: Moderate acceptance rates to various campaigns.</a:t>
            </a:r>
          </a:p>
          <a:p>
            <a:pPr marL="0" lvl="0" indent="0" rtl="0">
              <a:lnSpc>
                <a:spcPct val="150000"/>
              </a:lnSpc>
              <a:spcBef>
                <a:spcPts val="0"/>
              </a:spcBef>
              <a:spcAft>
                <a:spcPts val="0"/>
              </a:spcAft>
              <a:buClr>
                <a:srgbClr val="846E84"/>
              </a:buClr>
              <a:buFont typeface="Wingdings" panose="05000000000000000000" pitchFamily="2" charset="2"/>
              <a:buNone/>
            </a:pPr>
            <a:r>
              <a:rPr lang="en-US" dirty="0"/>
              <a:t>Demographics: This group leans towards people with graduation education and those in a relationship.</a:t>
            </a:r>
          </a:p>
          <a:p>
            <a:pPr marL="0" lvl="0" indent="0" rtl="0">
              <a:lnSpc>
                <a:spcPct val="150000"/>
              </a:lnSpc>
              <a:spcBef>
                <a:spcPts val="0"/>
              </a:spcBef>
              <a:spcAft>
                <a:spcPts val="0"/>
              </a:spcAft>
              <a:buClr>
                <a:srgbClr val="846E84"/>
              </a:buClr>
              <a:buFont typeface="Wingdings" panose="05000000000000000000" pitchFamily="2" charset="2"/>
              <a:buNone/>
            </a:pPr>
            <a:endParaRPr lang="en-US" dirty="0"/>
          </a:p>
          <a:p>
            <a:pPr marL="0" lvl="0" indent="0" rtl="0">
              <a:lnSpc>
                <a:spcPct val="150000"/>
              </a:lnSpc>
              <a:spcBef>
                <a:spcPts val="0"/>
              </a:spcBef>
              <a:spcAft>
                <a:spcPts val="0"/>
              </a:spcAft>
              <a:buClr>
                <a:srgbClr val="846E84"/>
              </a:buClr>
              <a:buFont typeface="Wingdings" panose="05000000000000000000" pitchFamily="2" charset="2"/>
              <a:buNone/>
            </a:pPr>
            <a:r>
              <a:rPr lang="en-US" dirty="0"/>
              <a:t>Cluster 2:</a:t>
            </a:r>
          </a:p>
          <a:p>
            <a:pPr marL="0" lvl="0" indent="0" rtl="0">
              <a:lnSpc>
                <a:spcPct val="150000"/>
              </a:lnSpc>
              <a:spcBef>
                <a:spcPts val="0"/>
              </a:spcBef>
              <a:spcAft>
                <a:spcPts val="0"/>
              </a:spcAft>
              <a:buClr>
                <a:srgbClr val="846E84"/>
              </a:buClr>
              <a:buFont typeface="Wingdings" panose="05000000000000000000" pitchFamily="2" charset="2"/>
              <a:buNone/>
            </a:pPr>
            <a:r>
              <a:rPr lang="en-US" dirty="0"/>
              <a:t>Income &amp; Spending: Highest income and spending among all groups. This group likely represents the high-income earners.</a:t>
            </a:r>
          </a:p>
          <a:p>
            <a:pPr marL="0" lvl="0" indent="0" rtl="0">
              <a:lnSpc>
                <a:spcPct val="150000"/>
              </a:lnSpc>
              <a:spcBef>
                <a:spcPts val="0"/>
              </a:spcBef>
              <a:spcAft>
                <a:spcPts val="0"/>
              </a:spcAft>
              <a:buClr>
                <a:srgbClr val="846E84"/>
              </a:buClr>
              <a:buFont typeface="Wingdings" panose="05000000000000000000" pitchFamily="2" charset="2"/>
              <a:buNone/>
            </a:pPr>
            <a:r>
              <a:rPr lang="en-US" dirty="0"/>
              <a:t>Recency: Slightly more recent interactions than Cluster 1.</a:t>
            </a:r>
          </a:p>
          <a:p>
            <a:pPr marL="0" lvl="0" indent="0" rtl="0">
              <a:lnSpc>
                <a:spcPct val="150000"/>
              </a:lnSpc>
              <a:spcBef>
                <a:spcPts val="0"/>
              </a:spcBef>
              <a:spcAft>
                <a:spcPts val="0"/>
              </a:spcAft>
              <a:buClr>
                <a:srgbClr val="846E84"/>
              </a:buClr>
              <a:buFont typeface="Wingdings" panose="05000000000000000000" pitchFamily="2" charset="2"/>
              <a:buNone/>
            </a:pPr>
            <a:r>
              <a:rPr lang="en-US" dirty="0"/>
              <a:t>Purchase Types: High values across multiple categories like wines, fruits, meat, fish, sweets, catalog purchases indicate a diverse purchasing behavior.</a:t>
            </a:r>
          </a:p>
          <a:p>
            <a:pPr marL="0" lvl="0" indent="0" rtl="0">
              <a:lnSpc>
                <a:spcPct val="150000"/>
              </a:lnSpc>
              <a:spcBef>
                <a:spcPts val="0"/>
              </a:spcBef>
              <a:spcAft>
                <a:spcPts val="0"/>
              </a:spcAft>
              <a:buClr>
                <a:srgbClr val="846E84"/>
              </a:buClr>
              <a:buFont typeface="Wingdings" panose="05000000000000000000" pitchFamily="2" charset="2"/>
              <a:buNone/>
            </a:pPr>
            <a:r>
              <a:rPr lang="en-US" dirty="0"/>
              <a:t>Web Visits: They visit the web least frequently.</a:t>
            </a:r>
          </a:p>
          <a:p>
            <a:pPr marL="0" lvl="0" indent="0" rtl="0">
              <a:lnSpc>
                <a:spcPct val="150000"/>
              </a:lnSpc>
              <a:spcBef>
                <a:spcPts val="0"/>
              </a:spcBef>
              <a:spcAft>
                <a:spcPts val="0"/>
              </a:spcAft>
              <a:buClr>
                <a:srgbClr val="846E84"/>
              </a:buClr>
              <a:buFont typeface="Wingdings" panose="05000000000000000000" pitchFamily="2" charset="2"/>
              <a:buNone/>
            </a:pPr>
            <a:r>
              <a:rPr lang="en-US" dirty="0"/>
              <a:t>Campaign Responses: Higher acceptance rates for multiple campaigns.</a:t>
            </a:r>
          </a:p>
          <a:p>
            <a:pPr marL="0" lvl="0" indent="0" rtl="0">
              <a:lnSpc>
                <a:spcPct val="150000"/>
              </a:lnSpc>
              <a:spcBef>
                <a:spcPts val="0"/>
              </a:spcBef>
              <a:spcAft>
                <a:spcPts val="0"/>
              </a:spcAft>
              <a:buClr>
                <a:srgbClr val="846E84"/>
              </a:buClr>
              <a:buFont typeface="Wingdings" panose="05000000000000000000" pitchFamily="2" charset="2"/>
              <a:buNone/>
            </a:pPr>
            <a:r>
              <a:rPr lang="en-US" dirty="0"/>
              <a:t>Demographics: High proportion of individuals with children and higher education (Graduation, Master, PhD).</a:t>
            </a:r>
          </a:p>
          <a:p>
            <a:pPr marL="0" lvl="0" indent="0" rtl="0">
              <a:lnSpc>
                <a:spcPct val="150000"/>
              </a:lnSpc>
              <a:spcBef>
                <a:spcPts val="0"/>
              </a:spcBef>
              <a:spcAft>
                <a:spcPts val="0"/>
              </a:spcAft>
              <a:buClr>
                <a:srgbClr val="846E84"/>
              </a:buClr>
              <a:buFont typeface="Wingdings" panose="05000000000000000000" pitchFamily="2" charset="2"/>
              <a:buNone/>
            </a:pPr>
            <a:endParaRPr lang="en-US" dirty="0"/>
          </a:p>
          <a:p>
            <a:pPr marL="0" lvl="0" indent="0" rtl="0">
              <a:lnSpc>
                <a:spcPct val="150000"/>
              </a:lnSpc>
              <a:spcBef>
                <a:spcPts val="0"/>
              </a:spcBef>
              <a:spcAft>
                <a:spcPts val="0"/>
              </a:spcAft>
              <a:buClr>
                <a:srgbClr val="846E84"/>
              </a:buClr>
              <a:buFont typeface="Wingdings" panose="05000000000000000000" pitchFamily="2" charset="2"/>
              <a:buNone/>
            </a:pPr>
            <a:r>
              <a:rPr lang="en-US" dirty="0"/>
              <a:t>Cluster 3:</a:t>
            </a:r>
          </a:p>
          <a:p>
            <a:pPr marL="0" lvl="0" indent="0" rtl="0">
              <a:lnSpc>
                <a:spcPct val="150000"/>
              </a:lnSpc>
              <a:spcBef>
                <a:spcPts val="0"/>
              </a:spcBef>
              <a:spcAft>
                <a:spcPts val="0"/>
              </a:spcAft>
              <a:buClr>
                <a:srgbClr val="846E84"/>
              </a:buClr>
              <a:buFont typeface="Wingdings" panose="05000000000000000000" pitchFamily="2" charset="2"/>
              <a:buNone/>
            </a:pPr>
            <a:r>
              <a:rPr lang="en-US" dirty="0"/>
              <a:t>Income &amp; Spending: Lowest income and spending, indicating this group might be the low-income earners or more conservative spenders.</a:t>
            </a:r>
          </a:p>
          <a:p>
            <a:pPr marL="0" lvl="0" indent="0" rtl="0">
              <a:lnSpc>
                <a:spcPct val="150000"/>
              </a:lnSpc>
              <a:spcBef>
                <a:spcPts val="0"/>
              </a:spcBef>
              <a:spcAft>
                <a:spcPts val="0"/>
              </a:spcAft>
              <a:buClr>
                <a:srgbClr val="846E84"/>
              </a:buClr>
              <a:buFont typeface="Wingdings" panose="05000000000000000000" pitchFamily="2" charset="2"/>
              <a:buNone/>
            </a:pPr>
            <a:r>
              <a:rPr lang="en-US" dirty="0"/>
              <a:t>Recency: They've recently interacted slightly more than Cluster 1 but significantly less than Cluster 2.</a:t>
            </a:r>
          </a:p>
          <a:p>
            <a:pPr marL="0" lvl="0" indent="0" rtl="0">
              <a:lnSpc>
                <a:spcPct val="150000"/>
              </a:lnSpc>
              <a:spcBef>
                <a:spcPts val="0"/>
              </a:spcBef>
              <a:spcAft>
                <a:spcPts val="0"/>
              </a:spcAft>
              <a:buClr>
                <a:srgbClr val="846E84"/>
              </a:buClr>
              <a:buFont typeface="Wingdings" panose="05000000000000000000" pitchFamily="2" charset="2"/>
              <a:buNone/>
            </a:pPr>
            <a:r>
              <a:rPr lang="en-US" dirty="0"/>
              <a:t>Purchase Types: Generally low values across purchase categories.</a:t>
            </a:r>
          </a:p>
          <a:p>
            <a:pPr marL="0" lvl="0" indent="0" rtl="0">
              <a:lnSpc>
                <a:spcPct val="150000"/>
              </a:lnSpc>
              <a:spcBef>
                <a:spcPts val="0"/>
              </a:spcBef>
              <a:spcAft>
                <a:spcPts val="0"/>
              </a:spcAft>
              <a:buClr>
                <a:srgbClr val="846E84"/>
              </a:buClr>
              <a:buFont typeface="Wingdings" panose="05000000000000000000" pitchFamily="2" charset="2"/>
              <a:buNone/>
            </a:pPr>
            <a:r>
              <a:rPr lang="en-US" dirty="0"/>
              <a:t>Web Visits: They visit the web most frequently among all clusters.</a:t>
            </a:r>
          </a:p>
          <a:p>
            <a:pPr marL="0" lvl="0" indent="0" rtl="0">
              <a:lnSpc>
                <a:spcPct val="150000"/>
              </a:lnSpc>
              <a:spcBef>
                <a:spcPts val="0"/>
              </a:spcBef>
              <a:spcAft>
                <a:spcPts val="0"/>
              </a:spcAft>
              <a:buClr>
                <a:srgbClr val="846E84"/>
              </a:buClr>
              <a:buFont typeface="Wingdings" panose="05000000000000000000" pitchFamily="2" charset="2"/>
              <a:buNone/>
            </a:pPr>
            <a:r>
              <a:rPr lang="en-US" dirty="0"/>
              <a:t>Campaign Responses: Moderate acceptance rates, but less enthusiastic than Cluster 2.</a:t>
            </a:r>
          </a:p>
          <a:p>
            <a:pPr marL="0" lvl="0" indent="0" rtl="0">
              <a:lnSpc>
                <a:spcPct val="150000"/>
              </a:lnSpc>
              <a:spcBef>
                <a:spcPts val="0"/>
              </a:spcBef>
              <a:spcAft>
                <a:spcPts val="0"/>
              </a:spcAft>
              <a:buClr>
                <a:srgbClr val="846E84"/>
              </a:buClr>
              <a:buFont typeface="Wingdings" panose="05000000000000000000" pitchFamily="2" charset="2"/>
              <a:buNone/>
            </a:pPr>
            <a:r>
              <a:rPr lang="en-US" dirty="0"/>
              <a:t>Demographics: Mixed bag in terms of education but higher proportion of singles.</a:t>
            </a:r>
          </a:p>
          <a:p>
            <a:pPr marL="0" lvl="0" indent="0" rtl="0">
              <a:lnSpc>
                <a:spcPct val="150000"/>
              </a:lnSpc>
              <a:spcBef>
                <a:spcPts val="0"/>
              </a:spcBef>
              <a:spcAft>
                <a:spcPts val="0"/>
              </a:spcAft>
              <a:buClr>
                <a:srgbClr val="846E84"/>
              </a:buClr>
              <a:buFont typeface="Wingdings" panose="05000000000000000000" pitchFamily="2" charset="2"/>
              <a:buNone/>
            </a:pPr>
            <a:endParaRPr lang="en-US" dirty="0"/>
          </a:p>
          <a:p>
            <a:pPr marL="0" lvl="0" indent="0" rtl="0">
              <a:lnSpc>
                <a:spcPct val="150000"/>
              </a:lnSpc>
              <a:spcBef>
                <a:spcPts val="0"/>
              </a:spcBef>
              <a:spcAft>
                <a:spcPts val="0"/>
              </a:spcAft>
              <a:buClr>
                <a:srgbClr val="846E84"/>
              </a:buClr>
              <a:buFont typeface="Wingdings" panose="05000000000000000000" pitchFamily="2" charset="2"/>
              <a:buNone/>
            </a:pPr>
            <a:r>
              <a:rPr lang="en-US" dirty="0"/>
              <a:t>Observations:</a:t>
            </a:r>
          </a:p>
          <a:p>
            <a:pPr marL="0" lvl="0" indent="0" rtl="0">
              <a:lnSpc>
                <a:spcPct val="150000"/>
              </a:lnSpc>
              <a:spcBef>
                <a:spcPts val="0"/>
              </a:spcBef>
              <a:spcAft>
                <a:spcPts val="0"/>
              </a:spcAft>
              <a:buClr>
                <a:srgbClr val="846E84"/>
              </a:buClr>
              <a:buFont typeface="Wingdings" panose="05000000000000000000" pitchFamily="2" charset="2"/>
              <a:buNone/>
            </a:pPr>
            <a:r>
              <a:rPr lang="en-US" dirty="0"/>
              <a:t>Cluster 1 seems to be the middle-ground cluster with moderate behavior across the board. They could be termed as "Balanced Shoppers".</a:t>
            </a:r>
          </a:p>
          <a:p>
            <a:pPr marL="0" lvl="0" indent="0" rtl="0">
              <a:lnSpc>
                <a:spcPct val="150000"/>
              </a:lnSpc>
              <a:spcBef>
                <a:spcPts val="0"/>
              </a:spcBef>
              <a:spcAft>
                <a:spcPts val="0"/>
              </a:spcAft>
              <a:buClr>
                <a:srgbClr val="846E84"/>
              </a:buClr>
              <a:buFont typeface="Wingdings" panose="05000000000000000000" pitchFamily="2" charset="2"/>
              <a:buNone/>
            </a:pPr>
            <a:r>
              <a:rPr lang="en-US" dirty="0"/>
              <a:t>Cluster 2 is the high-earning and high-spending group, displaying affluent behaviors and diverse shopping tastes. They could be termed as "Affluent Diverse Shoppers".</a:t>
            </a:r>
          </a:p>
          <a:p>
            <a:pPr marL="0" lvl="0" indent="0" rtl="0">
              <a:lnSpc>
                <a:spcPct val="150000"/>
              </a:lnSpc>
              <a:spcBef>
                <a:spcPts val="0"/>
              </a:spcBef>
              <a:spcAft>
                <a:spcPts val="0"/>
              </a:spcAft>
              <a:buClr>
                <a:srgbClr val="846E84"/>
              </a:buClr>
              <a:buFont typeface="Wingdings" panose="05000000000000000000" pitchFamily="2" charset="2"/>
              <a:buNone/>
            </a:pPr>
            <a:r>
              <a:rPr lang="en-US" dirty="0"/>
              <a:t>Cluster 3 has low spending and income but shows higher web activity, indicating a potential for online campaigns and promotions. They could be termed as "Conservative Online Enthusiasts".</a:t>
            </a:r>
          </a:p>
        </p:txBody>
      </p:sp>
    </p:spTree>
    <p:extLst>
      <p:ext uri="{BB962C8B-B14F-4D97-AF65-F5344CB8AC3E}">
        <p14:creationId xmlns:p14="http://schemas.microsoft.com/office/powerpoint/2010/main" val="41701898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f77b7884eb_1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f77b7884eb_1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a:lnSpc>
                <a:spcPct val="107000"/>
              </a:lnSpc>
              <a:spcBef>
                <a:spcPts val="0"/>
              </a:spcBef>
              <a:spcAft>
                <a:spcPts val="800"/>
              </a:spcAft>
            </a:pPr>
            <a:r>
              <a:rPr lang="en-US" sz="1800" kern="100" dirty="0">
                <a:effectLst/>
                <a:latin typeface="Calibri" panose="020F0502020204030204" pitchFamily="34" charset="0"/>
                <a:ea typeface="SimSun" panose="02010600030101010101" pitchFamily="2" charset="-122"/>
                <a:cs typeface="Times New Roman" panose="02020603050405020304" pitchFamily="18" charset="0"/>
              </a:rPr>
              <a:t>In the RFM analysis, customers with a score of 555 or 545 are the premium customers, indicating they have recently made purchases, buy frequently, and spend a significant amount.  </a:t>
            </a:r>
          </a:p>
          <a:p>
            <a:pPr marL="0" marR="0">
              <a:lnSpc>
                <a:spcPct val="107000"/>
              </a:lnSpc>
              <a:spcBef>
                <a:spcPts val="0"/>
              </a:spcBef>
              <a:spcAft>
                <a:spcPts val="800"/>
              </a:spcAft>
            </a:pPr>
            <a:r>
              <a:rPr lang="en-US" sz="1800" kern="100" dirty="0">
                <a:effectLst/>
                <a:latin typeface="Calibri" panose="020F0502020204030204" pitchFamily="34" charset="0"/>
                <a:ea typeface="SimSun" panose="02010600030101010101" pitchFamily="2" charset="-122"/>
                <a:cs typeface="Times New Roman" panose="02020603050405020304" pitchFamily="18" charset="0"/>
              </a:rPr>
              <a:t>To cater to them, businesses should build a good relationship, launching higher-end products and provide personalized services.  </a:t>
            </a:r>
          </a:p>
          <a:p>
            <a:pPr marL="0" marR="0">
              <a:lnSpc>
                <a:spcPct val="107000"/>
              </a:lnSpc>
              <a:spcBef>
                <a:spcPts val="0"/>
              </a:spcBef>
              <a:spcAft>
                <a:spcPts val="800"/>
              </a:spcAft>
            </a:pPr>
            <a:r>
              <a:rPr lang="en-US" sz="1800" kern="100" dirty="0">
                <a:effectLst/>
                <a:latin typeface="Calibri" panose="020F0502020204030204" pitchFamily="34" charset="0"/>
                <a:ea typeface="SimSun" panose="02010600030101010101" pitchFamily="2" charset="-122"/>
                <a:cs typeface="Times New Roman" panose="02020603050405020304" pitchFamily="18" charset="0"/>
              </a:rPr>
              <a:t>like focusing on CRM by assigning personal relationship managers. </a:t>
            </a:r>
          </a:p>
          <a:p>
            <a:pPr marL="0" marR="0">
              <a:lnSpc>
                <a:spcPct val="107000"/>
              </a:lnSpc>
              <a:spcBef>
                <a:spcPts val="0"/>
              </a:spcBef>
              <a:spcAft>
                <a:spcPts val="800"/>
              </a:spcAft>
            </a:pPr>
            <a:r>
              <a:rPr lang="en-US" sz="1800" kern="100" dirty="0">
                <a:effectLst/>
                <a:latin typeface="Calibri" panose="020F0502020204030204" pitchFamily="34" charset="0"/>
                <a:ea typeface="SimSun" panose="02010600030101010101" pitchFamily="2" charset="-122"/>
                <a:cs typeface="Times New Roman" panose="02020603050405020304" pitchFamily="18" charset="0"/>
              </a:rPr>
              <a:t>Hosting events and offering premium promotions to foster loyalty. </a:t>
            </a:r>
          </a:p>
          <a:p>
            <a:pPr marL="0" marR="0">
              <a:lnSpc>
                <a:spcPct val="107000"/>
              </a:lnSpc>
              <a:spcBef>
                <a:spcPts val="0"/>
              </a:spcBef>
              <a:spcAft>
                <a:spcPts val="800"/>
              </a:spcAft>
            </a:pPr>
            <a:r>
              <a:rPr lang="en-US" sz="1800" kern="100" dirty="0">
                <a:effectLst/>
                <a:latin typeface="Calibri" panose="020F0502020204030204" pitchFamily="34" charset="0"/>
                <a:ea typeface="SimSun" panose="02010600030101010101" pitchFamily="2" charset="-122"/>
                <a:cs typeface="Times New Roman" panose="02020603050405020304" pitchFamily="18" charset="0"/>
              </a:rPr>
              <a:t>And offer value added service to enhance their experience. </a:t>
            </a:r>
          </a:p>
          <a:p>
            <a:pPr marL="0" marR="0">
              <a:lnSpc>
                <a:spcPct val="107000"/>
              </a:lnSpc>
              <a:spcBef>
                <a:spcPts val="0"/>
              </a:spcBef>
              <a:spcAft>
                <a:spcPts val="800"/>
              </a:spcAft>
            </a:pPr>
            <a:r>
              <a:rPr lang="en-US" sz="1800" kern="100" dirty="0">
                <a:effectLst/>
                <a:latin typeface="Calibri" panose="020F0502020204030204" pitchFamily="34" charset="0"/>
                <a:ea typeface="SimSun" panose="02010600030101010101" pitchFamily="2" charset="-122"/>
                <a:cs typeface="Times New Roman" panose="02020603050405020304" pitchFamily="18" charset="0"/>
              </a:rPr>
              <a:t> </a:t>
            </a:r>
          </a:p>
          <a:p>
            <a:pPr marL="0" marR="0">
              <a:lnSpc>
                <a:spcPct val="107000"/>
              </a:lnSpc>
              <a:spcBef>
                <a:spcPts val="0"/>
              </a:spcBef>
              <a:spcAft>
                <a:spcPts val="800"/>
              </a:spcAft>
            </a:pPr>
            <a:r>
              <a:rPr lang="en-US" sz="1800" kern="100" dirty="0">
                <a:effectLst/>
                <a:latin typeface="Calibri" panose="020F0502020204030204" pitchFamily="34" charset="0"/>
                <a:ea typeface="SimSun" panose="02010600030101010101" pitchFamily="2" charset="-122"/>
                <a:cs typeface="Times New Roman" panose="02020603050405020304" pitchFamily="18" charset="0"/>
              </a:rPr>
              <a:t>However, I also identified a segment of concern - the dormant customers with a score of '111' or ‘121’.  </a:t>
            </a:r>
          </a:p>
          <a:p>
            <a:pPr marL="0" marR="0">
              <a:lnSpc>
                <a:spcPct val="107000"/>
              </a:lnSpc>
              <a:spcBef>
                <a:spcPts val="0"/>
              </a:spcBef>
              <a:spcAft>
                <a:spcPts val="800"/>
              </a:spcAft>
            </a:pPr>
            <a:r>
              <a:rPr lang="en-US" sz="1800" kern="100" dirty="0">
                <a:effectLst/>
                <a:latin typeface="Calibri" panose="020F0502020204030204" pitchFamily="34" charset="0"/>
                <a:ea typeface="SimSun" panose="02010600030101010101" pitchFamily="2" charset="-122"/>
                <a:cs typeface="Times New Roman" panose="02020603050405020304" pitchFamily="18" charset="0"/>
              </a:rPr>
              <a:t>The Dormant segment represents a goldmine of potential opportunities.</a:t>
            </a:r>
          </a:p>
          <a:p>
            <a:pPr marL="0" marR="0">
              <a:lnSpc>
                <a:spcPct val="107000"/>
              </a:lnSpc>
              <a:spcBef>
                <a:spcPts val="0"/>
              </a:spcBef>
              <a:spcAft>
                <a:spcPts val="800"/>
              </a:spcAft>
            </a:pPr>
            <a:r>
              <a:rPr lang="en-US" sz="1800" kern="100" dirty="0">
                <a:effectLst/>
                <a:latin typeface="Calibri" panose="020F0502020204030204" pitchFamily="34" charset="0"/>
                <a:ea typeface="SimSun" panose="02010600030101010101" pitchFamily="2" charset="-122"/>
                <a:cs typeface="Times New Roman" panose="02020603050405020304" pitchFamily="18" charset="0"/>
              </a:rPr>
              <a:t>Business needs to survey them to understand the root cause of their dormancy and organize re-engagement events to reintroduce the brand's value proposition. It is important to solve their concerns actively ensuring they feel valued and heard.</a:t>
            </a:r>
          </a:p>
        </p:txBody>
      </p:sp>
    </p:spTree>
    <p:extLst>
      <p:ext uri="{BB962C8B-B14F-4D97-AF65-F5344CB8AC3E}">
        <p14:creationId xmlns:p14="http://schemas.microsoft.com/office/powerpoint/2010/main" val="36223495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f77b7884eb_1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f77b7884eb_1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50000"/>
              </a:lnSpc>
              <a:spcBef>
                <a:spcPts val="0"/>
              </a:spcBef>
              <a:spcAft>
                <a:spcPts val="0"/>
              </a:spcAft>
              <a:buClr>
                <a:srgbClr val="846E84"/>
              </a:buClr>
              <a:buSzPts val="1100"/>
              <a:buFont typeface="Wingdings" panose="05000000000000000000" pitchFamily="2" charset="2"/>
              <a:buNone/>
              <a:tabLst/>
              <a:defRPr/>
            </a:pPr>
            <a:r>
              <a:rPr lang="en-US" sz="1800" kern="100" dirty="0">
                <a:effectLst/>
                <a:latin typeface="Calibri" panose="020F0502020204030204" pitchFamily="34" charset="0"/>
                <a:ea typeface="SimSun" panose="02010600030101010101" pitchFamily="2" charset="-122"/>
                <a:cs typeface="Times New Roman" panose="02020603050405020304" pitchFamily="18" charset="0"/>
              </a:rPr>
              <a:t>By using PCA, I reduced the data to 12 main dimensions, choosing 90% </a:t>
            </a:r>
            <a:r>
              <a:rPr lang="en-US" sz="1800" kern="100" dirty="0" err="1">
                <a:effectLst/>
                <a:latin typeface="Calibri" panose="020F0502020204030204" pitchFamily="34" charset="0"/>
                <a:ea typeface="SimSun" panose="02010600030101010101" pitchFamily="2" charset="-122"/>
                <a:cs typeface="Times New Roman" panose="02020603050405020304" pitchFamily="18" charset="0"/>
              </a:rPr>
              <a:t>Qmulative</a:t>
            </a:r>
            <a:r>
              <a:rPr lang="en-US" sz="1800" kern="100" dirty="0">
                <a:effectLst/>
                <a:latin typeface="Calibri" panose="020F0502020204030204" pitchFamily="34" charset="0"/>
                <a:ea typeface="SimSun" panose="02010600030101010101" pitchFamily="2" charset="-122"/>
                <a:cs typeface="Times New Roman" panose="02020603050405020304" pitchFamily="18" charset="0"/>
              </a:rPr>
              <a:t> explained variance. Because it not only helps me retain most of the meaningful info in the data. Also, 90% is a widely accepted standard because it often offers a good trade-off between these considerations. The results suggest that PC2 captures digital platform purchases, it highlights a shift towards online shopping. PC9 contrasts preferences, where we see differences in buying behavior between sweets and f/</a:t>
            </a:r>
            <a:r>
              <a:rPr lang="en-US" sz="1800" kern="100" dirty="0" err="1">
                <a:effectLst/>
                <a:latin typeface="Calibri" panose="020F0502020204030204" pitchFamily="34" charset="0"/>
                <a:ea typeface="SimSun" panose="02010600030101010101" pitchFamily="2" charset="-122"/>
                <a:cs typeface="Times New Roman" panose="02020603050405020304" pitchFamily="18" charset="0"/>
              </a:rPr>
              <a:t>rui</a:t>
            </a:r>
            <a:r>
              <a:rPr lang="en-US" sz="1800" kern="100" dirty="0">
                <a:effectLst/>
                <a:latin typeface="Calibri" panose="020F0502020204030204" pitchFamily="34" charset="0"/>
                <a:ea typeface="SimSun" panose="02010600030101010101" pitchFamily="2" charset="-122"/>
                <a:cs typeface="Times New Roman" panose="02020603050405020304" pitchFamily="18" charset="0"/>
              </a:rPr>
              <a:t>/</a:t>
            </a:r>
            <a:r>
              <a:rPr lang="en-US" sz="1800" kern="100" dirty="0" err="1">
                <a:effectLst/>
                <a:latin typeface="Calibri" panose="020F0502020204030204" pitchFamily="34" charset="0"/>
                <a:ea typeface="SimSun" panose="02010600030101010101" pitchFamily="2" charset="-122"/>
                <a:cs typeface="Times New Roman" panose="02020603050405020304" pitchFamily="18" charset="0"/>
              </a:rPr>
              <a:t>ts</a:t>
            </a:r>
            <a:r>
              <a:rPr lang="en-US" sz="1800" kern="100" dirty="0">
                <a:effectLst/>
                <a:latin typeface="Calibri" panose="020F0502020204030204" pitchFamily="34" charset="0"/>
                <a:ea typeface="SimSun" panose="02010600030101010101" pitchFamily="2" charset="-122"/>
                <a:cs typeface="Times New Roman" panose="02020603050405020304" pitchFamily="18" charset="0"/>
              </a:rPr>
              <a:t>. PC6 showcases a specific preference towards luxury items, like gold. PC4 highlights the recency of purchase, indicating how recent customers have engaged. In the PCA step, these components help in capturing the main variations and help to build marketing strategic.</a:t>
            </a:r>
          </a:p>
          <a:p>
            <a:pPr marL="0" marR="0" lvl="0" indent="0" algn="l" defTabSz="914400" rtl="0" eaLnBrk="1" fontAlgn="auto" latinLnBrk="0" hangingPunct="1">
              <a:lnSpc>
                <a:spcPct val="150000"/>
              </a:lnSpc>
              <a:spcBef>
                <a:spcPts val="0"/>
              </a:spcBef>
              <a:spcAft>
                <a:spcPts val="0"/>
              </a:spcAft>
              <a:buClr>
                <a:srgbClr val="846E84"/>
              </a:buClr>
              <a:buSzPts val="1100"/>
              <a:buFont typeface="Wingdings" panose="05000000000000000000" pitchFamily="2" charset="2"/>
              <a:buNone/>
              <a:tabLst/>
              <a:defRPr/>
            </a:pPr>
            <a:endParaRPr lang="en-US" sz="1800" kern="100" dirty="0">
              <a:effectLst/>
              <a:latin typeface="Calibri" panose="020F0502020204030204" pitchFamily="34" charset="0"/>
              <a:ea typeface="SimSun" panose="02010600030101010101" pitchFamily="2" charset="-122"/>
              <a:cs typeface="Times New Roman" panose="02020603050405020304" pitchFamily="18" charset="0"/>
            </a:endParaRPr>
          </a:p>
          <a:p>
            <a:pPr marL="0" marR="0" lvl="0" indent="0" algn="l" defTabSz="914400" rtl="0" eaLnBrk="1" fontAlgn="auto" latinLnBrk="0" hangingPunct="1">
              <a:lnSpc>
                <a:spcPct val="150000"/>
              </a:lnSpc>
              <a:spcBef>
                <a:spcPts val="0"/>
              </a:spcBef>
              <a:spcAft>
                <a:spcPts val="0"/>
              </a:spcAft>
              <a:buClr>
                <a:srgbClr val="846E84"/>
              </a:buClr>
              <a:buSzPts val="1100"/>
              <a:buFont typeface="Wingdings" panose="05000000000000000000" pitchFamily="2" charset="2"/>
              <a:buNone/>
              <a:tabLst/>
              <a:defRPr/>
            </a:pPr>
            <a:endParaRPr lang="en-US" sz="1800" kern="100" dirty="0">
              <a:effectLst/>
              <a:latin typeface="Calibri" panose="020F0502020204030204" pitchFamily="34" charset="0"/>
              <a:ea typeface="SimSun" panose="02010600030101010101" pitchFamily="2" charset="-122"/>
              <a:cs typeface="Times New Roman" panose="02020603050405020304" pitchFamily="18" charset="0"/>
            </a:endParaRPr>
          </a:p>
          <a:p>
            <a:pPr marL="0" marR="0" lvl="0" indent="0" algn="l" defTabSz="914400" rtl="0" eaLnBrk="1" fontAlgn="auto" latinLnBrk="0" hangingPunct="1">
              <a:lnSpc>
                <a:spcPct val="150000"/>
              </a:lnSpc>
              <a:spcBef>
                <a:spcPts val="0"/>
              </a:spcBef>
              <a:spcAft>
                <a:spcPts val="0"/>
              </a:spcAft>
              <a:buClr>
                <a:srgbClr val="846E84"/>
              </a:buClr>
              <a:buSzPts val="1100"/>
              <a:buFont typeface="Wingdings" panose="05000000000000000000" pitchFamily="2" charset="2"/>
              <a:buNone/>
              <a:tabLst/>
              <a:defRPr/>
            </a:pPr>
            <a:endParaRPr lang="en-US" sz="1800" kern="100" dirty="0">
              <a:effectLst/>
              <a:latin typeface="Calibri" panose="020F0502020204030204" pitchFamily="34" charset="0"/>
              <a:ea typeface="SimSun" panose="02010600030101010101" pitchFamily="2" charset="-122"/>
              <a:cs typeface="Times New Roman" panose="02020603050405020304" pitchFamily="18" charset="0"/>
            </a:endParaRPr>
          </a:p>
          <a:p>
            <a:pPr marL="0" marR="0" lvl="0" indent="0" algn="l" defTabSz="914400" rtl="0" eaLnBrk="1" fontAlgn="auto" latinLnBrk="0" hangingPunct="1">
              <a:lnSpc>
                <a:spcPct val="150000"/>
              </a:lnSpc>
              <a:spcBef>
                <a:spcPts val="0"/>
              </a:spcBef>
              <a:spcAft>
                <a:spcPts val="0"/>
              </a:spcAft>
              <a:buClr>
                <a:srgbClr val="846E84"/>
              </a:buClr>
              <a:buSzPts val="1100"/>
              <a:buFont typeface="Wingdings" panose="05000000000000000000" pitchFamily="2" charset="2"/>
              <a:buNone/>
              <a:tabLst/>
              <a:defRPr/>
            </a:pPr>
            <a:r>
              <a:rPr lang="en-US" sz="1800" kern="100" dirty="0">
                <a:effectLst/>
                <a:latin typeface="Calibri" panose="020F0502020204030204" pitchFamily="34" charset="0"/>
                <a:ea typeface="SimSun" panose="02010600030101010101" pitchFamily="2" charset="-122"/>
                <a:cs typeface="Times New Roman" panose="02020603050405020304" pitchFamily="18" charset="0"/>
              </a:rPr>
              <a:t>Principal Component 1 (PC1):</a:t>
            </a:r>
          </a:p>
          <a:p>
            <a:pPr marL="0" marR="0" lvl="0" indent="0" algn="l" defTabSz="914400" rtl="0" eaLnBrk="1" fontAlgn="auto" latinLnBrk="0" hangingPunct="1">
              <a:lnSpc>
                <a:spcPct val="150000"/>
              </a:lnSpc>
              <a:spcBef>
                <a:spcPts val="0"/>
              </a:spcBef>
              <a:spcAft>
                <a:spcPts val="0"/>
              </a:spcAft>
              <a:buClr>
                <a:srgbClr val="846E84"/>
              </a:buClr>
              <a:buSzPts val="1100"/>
              <a:buFont typeface="Wingdings" panose="05000000000000000000" pitchFamily="2" charset="2"/>
              <a:buNone/>
              <a:tabLst/>
              <a:defRPr/>
            </a:pPr>
            <a:endParaRPr lang="en-US" sz="1800" kern="100" dirty="0">
              <a:effectLst/>
              <a:latin typeface="Calibri" panose="020F0502020204030204" pitchFamily="34" charset="0"/>
              <a:ea typeface="SimSun" panose="02010600030101010101" pitchFamily="2" charset="-122"/>
              <a:cs typeface="Times New Roman" panose="02020603050405020304" pitchFamily="18" charset="0"/>
            </a:endParaRPr>
          </a:p>
          <a:p>
            <a:pPr marL="0" marR="0" lvl="0" indent="0" algn="l" defTabSz="914400" rtl="0" eaLnBrk="1" fontAlgn="auto" latinLnBrk="0" hangingPunct="1">
              <a:lnSpc>
                <a:spcPct val="150000"/>
              </a:lnSpc>
              <a:spcBef>
                <a:spcPts val="0"/>
              </a:spcBef>
              <a:spcAft>
                <a:spcPts val="0"/>
              </a:spcAft>
              <a:buClr>
                <a:srgbClr val="846E84"/>
              </a:buClr>
              <a:buSzPts val="1100"/>
              <a:buFont typeface="Wingdings" panose="05000000000000000000" pitchFamily="2" charset="2"/>
              <a:buNone/>
              <a:tabLst/>
              <a:defRPr/>
            </a:pPr>
            <a:r>
              <a:rPr lang="en-US" sz="1800" kern="100" dirty="0">
                <a:effectLst/>
                <a:latin typeface="Calibri" panose="020F0502020204030204" pitchFamily="34" charset="0"/>
                <a:ea typeface="SimSun" panose="02010600030101010101" pitchFamily="2" charset="-122"/>
                <a:cs typeface="Times New Roman" panose="02020603050405020304" pitchFamily="18" charset="0"/>
              </a:rPr>
              <a:t>It primarily loads positively with spending on Wines, Fruits, Meat, Fish, Sweets, Gold, Web Purchases, Catalog Purchases, Store Purchases, and the total Spending, indicating it represents a general spending tendency across these categories. The negative loading with 'Web Visits Month' implies that higher spending does not necessarily relate to more frequent web visits.</a:t>
            </a:r>
          </a:p>
          <a:p>
            <a:pPr marL="0" marR="0" lvl="0" indent="0" algn="l" defTabSz="914400" rtl="0" eaLnBrk="1" fontAlgn="auto" latinLnBrk="0" hangingPunct="1">
              <a:lnSpc>
                <a:spcPct val="150000"/>
              </a:lnSpc>
              <a:spcBef>
                <a:spcPts val="0"/>
              </a:spcBef>
              <a:spcAft>
                <a:spcPts val="0"/>
              </a:spcAft>
              <a:buClr>
                <a:srgbClr val="846E84"/>
              </a:buClr>
              <a:buSzPts val="1100"/>
              <a:buFont typeface="Wingdings" panose="05000000000000000000" pitchFamily="2" charset="2"/>
              <a:buNone/>
              <a:tabLst/>
              <a:defRPr/>
            </a:pPr>
            <a:r>
              <a:rPr lang="en-US" sz="1800" kern="100" dirty="0">
                <a:effectLst/>
                <a:latin typeface="Calibri" panose="020F0502020204030204" pitchFamily="34" charset="0"/>
                <a:ea typeface="SimSun" panose="02010600030101010101" pitchFamily="2" charset="-122"/>
                <a:cs typeface="Times New Roman" panose="02020603050405020304" pitchFamily="18" charset="0"/>
              </a:rPr>
              <a:t>Principal Component 2 (PC2):</a:t>
            </a:r>
          </a:p>
          <a:p>
            <a:pPr marL="0" marR="0" lvl="0" indent="0" algn="l" defTabSz="914400" rtl="0" eaLnBrk="1" fontAlgn="auto" latinLnBrk="0" hangingPunct="1">
              <a:lnSpc>
                <a:spcPct val="150000"/>
              </a:lnSpc>
              <a:spcBef>
                <a:spcPts val="0"/>
              </a:spcBef>
              <a:spcAft>
                <a:spcPts val="0"/>
              </a:spcAft>
              <a:buClr>
                <a:srgbClr val="846E84"/>
              </a:buClr>
              <a:buSzPts val="1100"/>
              <a:buFont typeface="Wingdings" panose="05000000000000000000" pitchFamily="2" charset="2"/>
              <a:buNone/>
              <a:tabLst/>
              <a:defRPr/>
            </a:pPr>
            <a:endParaRPr lang="en-US" sz="1800" kern="100" dirty="0">
              <a:effectLst/>
              <a:latin typeface="Calibri" panose="020F0502020204030204" pitchFamily="34" charset="0"/>
              <a:ea typeface="SimSun" panose="02010600030101010101" pitchFamily="2" charset="-122"/>
              <a:cs typeface="Times New Roman" panose="02020603050405020304" pitchFamily="18" charset="0"/>
            </a:endParaRPr>
          </a:p>
          <a:p>
            <a:pPr marL="0" marR="0" lvl="0" indent="0" algn="l" defTabSz="914400" rtl="0" eaLnBrk="1" fontAlgn="auto" latinLnBrk="0" hangingPunct="1">
              <a:lnSpc>
                <a:spcPct val="150000"/>
              </a:lnSpc>
              <a:spcBef>
                <a:spcPts val="0"/>
              </a:spcBef>
              <a:spcAft>
                <a:spcPts val="0"/>
              </a:spcAft>
              <a:buClr>
                <a:srgbClr val="846E84"/>
              </a:buClr>
              <a:buSzPts val="1100"/>
              <a:buFont typeface="Wingdings" panose="05000000000000000000" pitchFamily="2" charset="2"/>
              <a:buNone/>
              <a:tabLst/>
              <a:defRPr/>
            </a:pPr>
            <a:r>
              <a:rPr lang="en-US" sz="1800" kern="100" dirty="0">
                <a:effectLst/>
                <a:latin typeface="Calibri" panose="020F0502020204030204" pitchFamily="34" charset="0"/>
                <a:ea typeface="SimSun" panose="02010600030101010101" pitchFamily="2" charset="-122"/>
                <a:cs typeface="Times New Roman" panose="02020603050405020304" pitchFamily="18" charset="0"/>
              </a:rPr>
              <a:t>It has significant loadings with Deal Purchases and Web Purchases. This suggests this component represents purchasing through digital platforms.</a:t>
            </a:r>
          </a:p>
          <a:p>
            <a:pPr marL="0" marR="0" lvl="0" indent="0" algn="l" defTabSz="914400" rtl="0" eaLnBrk="1" fontAlgn="auto" latinLnBrk="0" hangingPunct="1">
              <a:lnSpc>
                <a:spcPct val="150000"/>
              </a:lnSpc>
              <a:spcBef>
                <a:spcPts val="0"/>
              </a:spcBef>
              <a:spcAft>
                <a:spcPts val="0"/>
              </a:spcAft>
              <a:buClr>
                <a:srgbClr val="846E84"/>
              </a:buClr>
              <a:buSzPts val="1100"/>
              <a:buFont typeface="Wingdings" panose="05000000000000000000" pitchFamily="2" charset="2"/>
              <a:buNone/>
              <a:tabLst/>
              <a:defRPr/>
            </a:pPr>
            <a:r>
              <a:rPr lang="en-US" sz="1800" kern="100" dirty="0">
                <a:effectLst/>
                <a:latin typeface="Calibri" panose="020F0502020204030204" pitchFamily="34" charset="0"/>
                <a:ea typeface="SimSun" panose="02010600030101010101" pitchFamily="2" charset="-122"/>
                <a:cs typeface="Times New Roman" panose="02020603050405020304" pitchFamily="18" charset="0"/>
              </a:rPr>
              <a:t>Principal Component 3 (PC3):</a:t>
            </a:r>
          </a:p>
          <a:p>
            <a:pPr marL="0" marR="0" lvl="0" indent="0" algn="l" defTabSz="914400" rtl="0" eaLnBrk="1" fontAlgn="auto" latinLnBrk="0" hangingPunct="1">
              <a:lnSpc>
                <a:spcPct val="150000"/>
              </a:lnSpc>
              <a:spcBef>
                <a:spcPts val="0"/>
              </a:spcBef>
              <a:spcAft>
                <a:spcPts val="0"/>
              </a:spcAft>
              <a:buClr>
                <a:srgbClr val="846E84"/>
              </a:buClr>
              <a:buSzPts val="1100"/>
              <a:buFont typeface="Wingdings" panose="05000000000000000000" pitchFamily="2" charset="2"/>
              <a:buNone/>
              <a:tabLst/>
              <a:defRPr/>
            </a:pPr>
            <a:endParaRPr lang="en-US" sz="1800" kern="100" dirty="0">
              <a:effectLst/>
              <a:latin typeface="Calibri" panose="020F0502020204030204" pitchFamily="34" charset="0"/>
              <a:ea typeface="SimSun" panose="02010600030101010101" pitchFamily="2" charset="-122"/>
              <a:cs typeface="Times New Roman" panose="02020603050405020304" pitchFamily="18" charset="0"/>
            </a:endParaRPr>
          </a:p>
          <a:p>
            <a:pPr marL="0" marR="0" lvl="0" indent="0" algn="l" defTabSz="914400" rtl="0" eaLnBrk="1" fontAlgn="auto" latinLnBrk="0" hangingPunct="1">
              <a:lnSpc>
                <a:spcPct val="150000"/>
              </a:lnSpc>
              <a:spcBef>
                <a:spcPts val="0"/>
              </a:spcBef>
              <a:spcAft>
                <a:spcPts val="0"/>
              </a:spcAft>
              <a:buClr>
                <a:srgbClr val="846E84"/>
              </a:buClr>
              <a:buSzPts val="1100"/>
              <a:buFont typeface="Wingdings" panose="05000000000000000000" pitchFamily="2" charset="2"/>
              <a:buNone/>
              <a:tabLst/>
              <a:defRPr/>
            </a:pPr>
            <a:r>
              <a:rPr lang="en-US" sz="1800" kern="100" dirty="0">
                <a:effectLst/>
                <a:latin typeface="Calibri" panose="020F0502020204030204" pitchFamily="34" charset="0"/>
                <a:ea typeface="SimSun" panose="02010600030101010101" pitchFamily="2" charset="-122"/>
                <a:cs typeface="Times New Roman" panose="02020603050405020304" pitchFamily="18" charset="0"/>
              </a:rPr>
              <a:t>This component significantly negatively loads with 'Age', meaning this component might capture the age effect, with older people having a higher negative score.</a:t>
            </a:r>
          </a:p>
          <a:p>
            <a:pPr marL="0" marR="0" lvl="0" indent="0" algn="l" defTabSz="914400" rtl="0" eaLnBrk="1" fontAlgn="auto" latinLnBrk="0" hangingPunct="1">
              <a:lnSpc>
                <a:spcPct val="150000"/>
              </a:lnSpc>
              <a:spcBef>
                <a:spcPts val="0"/>
              </a:spcBef>
              <a:spcAft>
                <a:spcPts val="0"/>
              </a:spcAft>
              <a:buClr>
                <a:srgbClr val="846E84"/>
              </a:buClr>
              <a:buSzPts val="1100"/>
              <a:buFont typeface="Wingdings" panose="05000000000000000000" pitchFamily="2" charset="2"/>
              <a:buNone/>
              <a:tabLst/>
              <a:defRPr/>
            </a:pPr>
            <a:r>
              <a:rPr lang="en-US" sz="1800" kern="100" dirty="0">
                <a:effectLst/>
                <a:latin typeface="Calibri" panose="020F0502020204030204" pitchFamily="34" charset="0"/>
                <a:ea typeface="SimSun" panose="02010600030101010101" pitchFamily="2" charset="-122"/>
                <a:cs typeface="Times New Roman" panose="02020603050405020304" pitchFamily="18" charset="0"/>
              </a:rPr>
              <a:t>Principal Component 4 (PC4):</a:t>
            </a:r>
          </a:p>
          <a:p>
            <a:pPr marL="0" marR="0" lvl="0" indent="0" algn="l" defTabSz="914400" rtl="0" eaLnBrk="1" fontAlgn="auto" latinLnBrk="0" hangingPunct="1">
              <a:lnSpc>
                <a:spcPct val="150000"/>
              </a:lnSpc>
              <a:spcBef>
                <a:spcPts val="0"/>
              </a:spcBef>
              <a:spcAft>
                <a:spcPts val="0"/>
              </a:spcAft>
              <a:buClr>
                <a:srgbClr val="846E84"/>
              </a:buClr>
              <a:buSzPts val="1100"/>
              <a:buFont typeface="Wingdings" panose="05000000000000000000" pitchFamily="2" charset="2"/>
              <a:buNone/>
              <a:tabLst/>
              <a:defRPr/>
            </a:pPr>
            <a:endParaRPr lang="en-US" sz="1800" kern="100" dirty="0">
              <a:effectLst/>
              <a:latin typeface="Calibri" panose="020F0502020204030204" pitchFamily="34" charset="0"/>
              <a:ea typeface="SimSun" panose="02010600030101010101" pitchFamily="2" charset="-122"/>
              <a:cs typeface="Times New Roman" panose="02020603050405020304" pitchFamily="18" charset="0"/>
            </a:endParaRPr>
          </a:p>
          <a:p>
            <a:pPr marL="0" marR="0" lvl="0" indent="0" algn="l" defTabSz="914400" rtl="0" eaLnBrk="1" fontAlgn="auto" latinLnBrk="0" hangingPunct="1">
              <a:lnSpc>
                <a:spcPct val="150000"/>
              </a:lnSpc>
              <a:spcBef>
                <a:spcPts val="0"/>
              </a:spcBef>
              <a:spcAft>
                <a:spcPts val="0"/>
              </a:spcAft>
              <a:buClr>
                <a:srgbClr val="846E84"/>
              </a:buClr>
              <a:buSzPts val="1100"/>
              <a:buFont typeface="Wingdings" panose="05000000000000000000" pitchFamily="2" charset="2"/>
              <a:buNone/>
              <a:tabLst/>
              <a:defRPr/>
            </a:pPr>
            <a:r>
              <a:rPr lang="en-US" sz="1800" kern="100" dirty="0">
                <a:effectLst/>
                <a:latin typeface="Calibri" panose="020F0502020204030204" pitchFamily="34" charset="0"/>
                <a:ea typeface="SimSun" panose="02010600030101010101" pitchFamily="2" charset="-122"/>
                <a:cs typeface="Times New Roman" panose="02020603050405020304" pitchFamily="18" charset="0"/>
              </a:rPr>
              <a:t>The largest loading here is 'Recency', which refers to how recently the customer has made a purchase. This component is representing the recency of purchase behavior.</a:t>
            </a:r>
          </a:p>
          <a:p>
            <a:pPr marL="0" marR="0" lvl="0" indent="0" algn="l" defTabSz="914400" rtl="0" eaLnBrk="1" fontAlgn="auto" latinLnBrk="0" hangingPunct="1">
              <a:lnSpc>
                <a:spcPct val="150000"/>
              </a:lnSpc>
              <a:spcBef>
                <a:spcPts val="0"/>
              </a:spcBef>
              <a:spcAft>
                <a:spcPts val="0"/>
              </a:spcAft>
              <a:buClr>
                <a:srgbClr val="846E84"/>
              </a:buClr>
              <a:buSzPts val="1100"/>
              <a:buFont typeface="Wingdings" panose="05000000000000000000" pitchFamily="2" charset="2"/>
              <a:buNone/>
              <a:tabLst/>
              <a:defRPr/>
            </a:pPr>
            <a:r>
              <a:rPr lang="en-US" sz="1800" kern="100" dirty="0">
                <a:effectLst/>
                <a:latin typeface="Calibri" panose="020F0502020204030204" pitchFamily="34" charset="0"/>
                <a:ea typeface="SimSun" panose="02010600030101010101" pitchFamily="2" charset="-122"/>
                <a:cs typeface="Times New Roman" panose="02020603050405020304" pitchFamily="18" charset="0"/>
              </a:rPr>
              <a:t>Principal Component 5 (PC5):</a:t>
            </a:r>
          </a:p>
          <a:p>
            <a:pPr marL="0" marR="0" lvl="0" indent="0" algn="l" defTabSz="914400" rtl="0" eaLnBrk="1" fontAlgn="auto" latinLnBrk="0" hangingPunct="1">
              <a:lnSpc>
                <a:spcPct val="150000"/>
              </a:lnSpc>
              <a:spcBef>
                <a:spcPts val="0"/>
              </a:spcBef>
              <a:spcAft>
                <a:spcPts val="0"/>
              </a:spcAft>
              <a:buClr>
                <a:srgbClr val="846E84"/>
              </a:buClr>
              <a:buSzPts val="1100"/>
              <a:buFont typeface="Wingdings" panose="05000000000000000000" pitchFamily="2" charset="2"/>
              <a:buNone/>
              <a:tabLst/>
              <a:defRPr/>
            </a:pPr>
            <a:endParaRPr lang="en-US" sz="1800" kern="100" dirty="0">
              <a:effectLst/>
              <a:latin typeface="Calibri" panose="020F0502020204030204" pitchFamily="34" charset="0"/>
              <a:ea typeface="SimSun" panose="02010600030101010101" pitchFamily="2" charset="-122"/>
              <a:cs typeface="Times New Roman" panose="02020603050405020304" pitchFamily="18" charset="0"/>
            </a:endParaRPr>
          </a:p>
          <a:p>
            <a:pPr marL="0" marR="0" lvl="0" indent="0" algn="l" defTabSz="914400" rtl="0" eaLnBrk="1" fontAlgn="auto" latinLnBrk="0" hangingPunct="1">
              <a:lnSpc>
                <a:spcPct val="150000"/>
              </a:lnSpc>
              <a:spcBef>
                <a:spcPts val="0"/>
              </a:spcBef>
              <a:spcAft>
                <a:spcPts val="0"/>
              </a:spcAft>
              <a:buClr>
                <a:srgbClr val="846E84"/>
              </a:buClr>
              <a:buSzPts val="1100"/>
              <a:buFont typeface="Wingdings" panose="05000000000000000000" pitchFamily="2" charset="2"/>
              <a:buNone/>
              <a:tabLst/>
              <a:defRPr/>
            </a:pPr>
            <a:r>
              <a:rPr lang="en-US" sz="1800" kern="100" dirty="0">
                <a:effectLst/>
                <a:latin typeface="Calibri" panose="020F0502020204030204" pitchFamily="34" charset="0"/>
                <a:ea typeface="SimSun" panose="02010600030101010101" pitchFamily="2" charset="-122"/>
                <a:cs typeface="Times New Roman" panose="02020603050405020304" pitchFamily="18" charset="0"/>
              </a:rPr>
              <a:t>It primarily loads with product categories (Wines, Fruits, Meat, Fish, Sweets, Gold) but in varying directions. This might be capturing specific spending preferences or patterns in certain categories.</a:t>
            </a:r>
          </a:p>
          <a:p>
            <a:pPr marL="0" marR="0" lvl="0" indent="0" algn="l" defTabSz="914400" rtl="0" eaLnBrk="1" fontAlgn="auto" latinLnBrk="0" hangingPunct="1">
              <a:lnSpc>
                <a:spcPct val="150000"/>
              </a:lnSpc>
              <a:spcBef>
                <a:spcPts val="0"/>
              </a:spcBef>
              <a:spcAft>
                <a:spcPts val="0"/>
              </a:spcAft>
              <a:buClr>
                <a:srgbClr val="846E84"/>
              </a:buClr>
              <a:buSzPts val="1100"/>
              <a:buFont typeface="Wingdings" panose="05000000000000000000" pitchFamily="2" charset="2"/>
              <a:buNone/>
              <a:tabLst/>
              <a:defRPr/>
            </a:pPr>
            <a:r>
              <a:rPr lang="en-US" sz="1800" kern="100" dirty="0">
                <a:effectLst/>
                <a:latin typeface="Calibri" panose="020F0502020204030204" pitchFamily="34" charset="0"/>
                <a:ea typeface="SimSun" panose="02010600030101010101" pitchFamily="2" charset="-122"/>
                <a:cs typeface="Times New Roman" panose="02020603050405020304" pitchFamily="18" charset="0"/>
              </a:rPr>
              <a:t>Principal Component 6 (PC6):</a:t>
            </a:r>
          </a:p>
          <a:p>
            <a:pPr marL="0" marR="0" lvl="0" indent="0" algn="l" defTabSz="914400" rtl="0" eaLnBrk="1" fontAlgn="auto" latinLnBrk="0" hangingPunct="1">
              <a:lnSpc>
                <a:spcPct val="150000"/>
              </a:lnSpc>
              <a:spcBef>
                <a:spcPts val="0"/>
              </a:spcBef>
              <a:spcAft>
                <a:spcPts val="0"/>
              </a:spcAft>
              <a:buClr>
                <a:srgbClr val="846E84"/>
              </a:buClr>
              <a:buSzPts val="1100"/>
              <a:buFont typeface="Wingdings" panose="05000000000000000000" pitchFamily="2" charset="2"/>
              <a:buNone/>
              <a:tabLst/>
              <a:defRPr/>
            </a:pPr>
            <a:endParaRPr lang="en-US" sz="1800" kern="100" dirty="0">
              <a:effectLst/>
              <a:latin typeface="Calibri" panose="020F0502020204030204" pitchFamily="34" charset="0"/>
              <a:ea typeface="SimSun" panose="02010600030101010101" pitchFamily="2" charset="-122"/>
              <a:cs typeface="Times New Roman" panose="02020603050405020304" pitchFamily="18" charset="0"/>
            </a:endParaRPr>
          </a:p>
          <a:p>
            <a:pPr marL="0" marR="0" lvl="0" indent="0" algn="l" defTabSz="914400" rtl="0" eaLnBrk="1" fontAlgn="auto" latinLnBrk="0" hangingPunct="1">
              <a:lnSpc>
                <a:spcPct val="150000"/>
              </a:lnSpc>
              <a:spcBef>
                <a:spcPts val="0"/>
              </a:spcBef>
              <a:spcAft>
                <a:spcPts val="0"/>
              </a:spcAft>
              <a:buClr>
                <a:srgbClr val="846E84"/>
              </a:buClr>
              <a:buSzPts val="1100"/>
              <a:buFont typeface="Wingdings" panose="05000000000000000000" pitchFamily="2" charset="2"/>
              <a:buNone/>
              <a:tabLst/>
              <a:defRPr/>
            </a:pPr>
            <a:r>
              <a:rPr lang="en-US" sz="1800" kern="100" dirty="0">
                <a:effectLst/>
                <a:latin typeface="Calibri" panose="020F0502020204030204" pitchFamily="34" charset="0"/>
                <a:ea typeface="SimSun" panose="02010600030101010101" pitchFamily="2" charset="-122"/>
                <a:cs typeface="Times New Roman" panose="02020603050405020304" pitchFamily="18" charset="0"/>
              </a:rPr>
              <a:t>Notably loads with Gold, indicating a preference or tendency to purchase gold or luxury items.</a:t>
            </a:r>
          </a:p>
          <a:p>
            <a:pPr marL="0" marR="0" lvl="0" indent="0" algn="l" defTabSz="914400" rtl="0" eaLnBrk="1" fontAlgn="auto" latinLnBrk="0" hangingPunct="1">
              <a:lnSpc>
                <a:spcPct val="150000"/>
              </a:lnSpc>
              <a:spcBef>
                <a:spcPts val="0"/>
              </a:spcBef>
              <a:spcAft>
                <a:spcPts val="0"/>
              </a:spcAft>
              <a:buClr>
                <a:srgbClr val="846E84"/>
              </a:buClr>
              <a:buSzPts val="1100"/>
              <a:buFont typeface="Wingdings" panose="05000000000000000000" pitchFamily="2" charset="2"/>
              <a:buNone/>
              <a:tabLst/>
              <a:defRPr/>
            </a:pPr>
            <a:r>
              <a:rPr lang="en-US" sz="1800" kern="100" dirty="0">
                <a:effectLst/>
                <a:latin typeface="Calibri" panose="020F0502020204030204" pitchFamily="34" charset="0"/>
                <a:ea typeface="SimSun" panose="02010600030101010101" pitchFamily="2" charset="-122"/>
                <a:cs typeface="Times New Roman" panose="02020603050405020304" pitchFamily="18" charset="0"/>
              </a:rPr>
              <a:t>Principal Component 7 (PC7):</a:t>
            </a:r>
          </a:p>
          <a:p>
            <a:pPr marL="0" marR="0" lvl="0" indent="0" algn="l" defTabSz="914400" rtl="0" eaLnBrk="1" fontAlgn="auto" latinLnBrk="0" hangingPunct="1">
              <a:lnSpc>
                <a:spcPct val="150000"/>
              </a:lnSpc>
              <a:spcBef>
                <a:spcPts val="0"/>
              </a:spcBef>
              <a:spcAft>
                <a:spcPts val="0"/>
              </a:spcAft>
              <a:buClr>
                <a:srgbClr val="846E84"/>
              </a:buClr>
              <a:buSzPts val="1100"/>
              <a:buFont typeface="Wingdings" panose="05000000000000000000" pitchFamily="2" charset="2"/>
              <a:buNone/>
              <a:tabLst/>
              <a:defRPr/>
            </a:pPr>
            <a:endParaRPr lang="en-US" sz="1800" kern="100" dirty="0">
              <a:effectLst/>
              <a:latin typeface="Calibri" panose="020F0502020204030204" pitchFamily="34" charset="0"/>
              <a:ea typeface="SimSun" panose="02010600030101010101" pitchFamily="2" charset="-122"/>
              <a:cs typeface="Times New Roman" panose="02020603050405020304" pitchFamily="18" charset="0"/>
            </a:endParaRPr>
          </a:p>
          <a:p>
            <a:pPr marL="0" marR="0" lvl="0" indent="0" algn="l" defTabSz="914400" rtl="0" eaLnBrk="1" fontAlgn="auto" latinLnBrk="0" hangingPunct="1">
              <a:lnSpc>
                <a:spcPct val="150000"/>
              </a:lnSpc>
              <a:spcBef>
                <a:spcPts val="0"/>
              </a:spcBef>
              <a:spcAft>
                <a:spcPts val="0"/>
              </a:spcAft>
              <a:buClr>
                <a:srgbClr val="846E84"/>
              </a:buClr>
              <a:buSzPts val="1100"/>
              <a:buFont typeface="Wingdings" panose="05000000000000000000" pitchFamily="2" charset="2"/>
              <a:buNone/>
              <a:tabLst/>
              <a:defRPr/>
            </a:pPr>
            <a:r>
              <a:rPr lang="en-US" sz="1800" kern="100" dirty="0">
                <a:effectLst/>
                <a:latin typeface="Calibri" panose="020F0502020204030204" pitchFamily="34" charset="0"/>
                <a:ea typeface="SimSun" panose="02010600030101010101" pitchFamily="2" charset="-122"/>
                <a:cs typeface="Times New Roman" panose="02020603050405020304" pitchFamily="18" charset="0"/>
              </a:rPr>
              <a:t>Loads positively with Web Visits Month, possibly capturing online engagement behavior.</a:t>
            </a:r>
          </a:p>
          <a:p>
            <a:pPr marL="0" marR="0" lvl="0" indent="0" algn="l" defTabSz="914400" rtl="0" eaLnBrk="1" fontAlgn="auto" latinLnBrk="0" hangingPunct="1">
              <a:lnSpc>
                <a:spcPct val="150000"/>
              </a:lnSpc>
              <a:spcBef>
                <a:spcPts val="0"/>
              </a:spcBef>
              <a:spcAft>
                <a:spcPts val="0"/>
              </a:spcAft>
              <a:buClr>
                <a:srgbClr val="846E84"/>
              </a:buClr>
              <a:buSzPts val="1100"/>
              <a:buFont typeface="Wingdings" panose="05000000000000000000" pitchFamily="2" charset="2"/>
              <a:buNone/>
              <a:tabLst/>
              <a:defRPr/>
            </a:pPr>
            <a:r>
              <a:rPr lang="en-US" sz="1800" kern="100" dirty="0">
                <a:effectLst/>
                <a:latin typeface="Calibri" panose="020F0502020204030204" pitchFamily="34" charset="0"/>
                <a:ea typeface="SimSun" panose="02010600030101010101" pitchFamily="2" charset="-122"/>
                <a:cs typeface="Times New Roman" panose="02020603050405020304" pitchFamily="18" charset="0"/>
              </a:rPr>
              <a:t>Principal Component 8 (PC8):</a:t>
            </a:r>
          </a:p>
          <a:p>
            <a:pPr marL="0" marR="0" lvl="0" indent="0" algn="l" defTabSz="914400" rtl="0" eaLnBrk="1" fontAlgn="auto" latinLnBrk="0" hangingPunct="1">
              <a:lnSpc>
                <a:spcPct val="150000"/>
              </a:lnSpc>
              <a:spcBef>
                <a:spcPts val="0"/>
              </a:spcBef>
              <a:spcAft>
                <a:spcPts val="0"/>
              </a:spcAft>
              <a:buClr>
                <a:srgbClr val="846E84"/>
              </a:buClr>
              <a:buSzPts val="1100"/>
              <a:buFont typeface="Wingdings" panose="05000000000000000000" pitchFamily="2" charset="2"/>
              <a:buNone/>
              <a:tabLst/>
              <a:defRPr/>
            </a:pPr>
            <a:endParaRPr lang="en-US" sz="1800" kern="100" dirty="0">
              <a:effectLst/>
              <a:latin typeface="Calibri" panose="020F0502020204030204" pitchFamily="34" charset="0"/>
              <a:ea typeface="SimSun" panose="02010600030101010101" pitchFamily="2" charset="-122"/>
              <a:cs typeface="Times New Roman" panose="02020603050405020304" pitchFamily="18" charset="0"/>
            </a:endParaRPr>
          </a:p>
          <a:p>
            <a:pPr marL="0" marR="0" lvl="0" indent="0" algn="l" defTabSz="914400" rtl="0" eaLnBrk="1" fontAlgn="auto" latinLnBrk="0" hangingPunct="1">
              <a:lnSpc>
                <a:spcPct val="150000"/>
              </a:lnSpc>
              <a:spcBef>
                <a:spcPts val="0"/>
              </a:spcBef>
              <a:spcAft>
                <a:spcPts val="0"/>
              </a:spcAft>
              <a:buClr>
                <a:srgbClr val="846E84"/>
              </a:buClr>
              <a:buSzPts val="1100"/>
              <a:buFont typeface="Wingdings" panose="05000000000000000000" pitchFamily="2" charset="2"/>
              <a:buNone/>
              <a:tabLst/>
              <a:defRPr/>
            </a:pPr>
            <a:r>
              <a:rPr lang="en-US" sz="1800" kern="100" dirty="0">
                <a:effectLst/>
                <a:latin typeface="Calibri" panose="020F0502020204030204" pitchFamily="34" charset="0"/>
                <a:ea typeface="SimSun" panose="02010600030101010101" pitchFamily="2" charset="-122"/>
                <a:cs typeface="Times New Roman" panose="02020603050405020304" pitchFamily="18" charset="0"/>
              </a:rPr>
              <a:t>It has significant positive loadings with Deal Purchases, but negative with Web Purchases. This might represent a trade-off between the two purchasing platforms.</a:t>
            </a:r>
          </a:p>
          <a:p>
            <a:pPr marL="0" marR="0" lvl="0" indent="0" algn="l" defTabSz="914400" rtl="0" eaLnBrk="1" fontAlgn="auto" latinLnBrk="0" hangingPunct="1">
              <a:lnSpc>
                <a:spcPct val="150000"/>
              </a:lnSpc>
              <a:spcBef>
                <a:spcPts val="0"/>
              </a:spcBef>
              <a:spcAft>
                <a:spcPts val="0"/>
              </a:spcAft>
              <a:buClr>
                <a:srgbClr val="846E84"/>
              </a:buClr>
              <a:buSzPts val="1100"/>
              <a:buFont typeface="Wingdings" panose="05000000000000000000" pitchFamily="2" charset="2"/>
              <a:buNone/>
              <a:tabLst/>
              <a:defRPr/>
            </a:pPr>
            <a:r>
              <a:rPr lang="en-US" sz="1800" kern="100" dirty="0">
                <a:effectLst/>
                <a:latin typeface="Calibri" panose="020F0502020204030204" pitchFamily="34" charset="0"/>
                <a:ea typeface="SimSun" panose="02010600030101010101" pitchFamily="2" charset="-122"/>
                <a:cs typeface="Times New Roman" panose="02020603050405020304" pitchFamily="18" charset="0"/>
              </a:rPr>
              <a:t>Principal Component 9 (PC9):</a:t>
            </a:r>
          </a:p>
          <a:p>
            <a:pPr marL="0" marR="0" lvl="0" indent="0" algn="l" defTabSz="914400" rtl="0" eaLnBrk="1" fontAlgn="auto" latinLnBrk="0" hangingPunct="1">
              <a:lnSpc>
                <a:spcPct val="150000"/>
              </a:lnSpc>
              <a:spcBef>
                <a:spcPts val="0"/>
              </a:spcBef>
              <a:spcAft>
                <a:spcPts val="0"/>
              </a:spcAft>
              <a:buClr>
                <a:srgbClr val="846E84"/>
              </a:buClr>
              <a:buSzPts val="1100"/>
              <a:buFont typeface="Wingdings" panose="05000000000000000000" pitchFamily="2" charset="2"/>
              <a:buNone/>
              <a:tabLst/>
              <a:defRPr/>
            </a:pPr>
            <a:endParaRPr lang="en-US" sz="1800" kern="100" dirty="0">
              <a:effectLst/>
              <a:latin typeface="Calibri" panose="020F0502020204030204" pitchFamily="34" charset="0"/>
              <a:ea typeface="SimSun" panose="02010600030101010101" pitchFamily="2" charset="-122"/>
              <a:cs typeface="Times New Roman" panose="02020603050405020304" pitchFamily="18" charset="0"/>
            </a:endParaRPr>
          </a:p>
          <a:p>
            <a:pPr marL="0" marR="0" lvl="0" indent="0" algn="l" defTabSz="914400" rtl="0" eaLnBrk="1" fontAlgn="auto" latinLnBrk="0" hangingPunct="1">
              <a:lnSpc>
                <a:spcPct val="150000"/>
              </a:lnSpc>
              <a:spcBef>
                <a:spcPts val="0"/>
              </a:spcBef>
              <a:spcAft>
                <a:spcPts val="0"/>
              </a:spcAft>
              <a:buClr>
                <a:srgbClr val="846E84"/>
              </a:buClr>
              <a:buSzPts val="1100"/>
              <a:buFont typeface="Wingdings" panose="05000000000000000000" pitchFamily="2" charset="2"/>
              <a:buNone/>
              <a:tabLst/>
              <a:defRPr/>
            </a:pPr>
            <a:r>
              <a:rPr lang="en-US" sz="1800" kern="100" dirty="0">
                <a:effectLst/>
                <a:latin typeface="Calibri" panose="020F0502020204030204" pitchFamily="34" charset="0"/>
                <a:ea typeface="SimSun" panose="02010600030101010101" pitchFamily="2" charset="-122"/>
                <a:cs typeface="Times New Roman" panose="02020603050405020304" pitchFamily="18" charset="0"/>
              </a:rPr>
              <a:t>It seems to contrast the purchasing behavior between Sweets (positive loading) and Fruits (negative loading).</a:t>
            </a:r>
          </a:p>
          <a:p>
            <a:pPr marL="0" marR="0" lvl="0" indent="0" algn="l" defTabSz="914400" rtl="0" eaLnBrk="1" fontAlgn="auto" latinLnBrk="0" hangingPunct="1">
              <a:lnSpc>
                <a:spcPct val="150000"/>
              </a:lnSpc>
              <a:spcBef>
                <a:spcPts val="0"/>
              </a:spcBef>
              <a:spcAft>
                <a:spcPts val="0"/>
              </a:spcAft>
              <a:buClr>
                <a:srgbClr val="846E84"/>
              </a:buClr>
              <a:buSzPts val="1100"/>
              <a:buFont typeface="Wingdings" panose="05000000000000000000" pitchFamily="2" charset="2"/>
              <a:buNone/>
              <a:tabLst/>
              <a:defRPr/>
            </a:pPr>
            <a:r>
              <a:rPr lang="en-US" sz="1800" kern="100" dirty="0">
                <a:effectLst/>
                <a:latin typeface="Calibri" panose="020F0502020204030204" pitchFamily="34" charset="0"/>
                <a:ea typeface="SimSun" panose="02010600030101010101" pitchFamily="2" charset="-122"/>
                <a:cs typeface="Times New Roman" panose="02020603050405020304" pitchFamily="18" charset="0"/>
              </a:rPr>
              <a:t>Principal Component 10 (PC10):</a:t>
            </a:r>
          </a:p>
          <a:p>
            <a:pPr marL="0" marR="0" lvl="0" indent="0" algn="l" defTabSz="914400" rtl="0" eaLnBrk="1" fontAlgn="auto" latinLnBrk="0" hangingPunct="1">
              <a:lnSpc>
                <a:spcPct val="150000"/>
              </a:lnSpc>
              <a:spcBef>
                <a:spcPts val="0"/>
              </a:spcBef>
              <a:spcAft>
                <a:spcPts val="0"/>
              </a:spcAft>
              <a:buClr>
                <a:srgbClr val="846E84"/>
              </a:buClr>
              <a:buSzPts val="1100"/>
              <a:buFont typeface="Wingdings" panose="05000000000000000000" pitchFamily="2" charset="2"/>
              <a:buNone/>
              <a:tabLst/>
              <a:defRPr/>
            </a:pPr>
            <a:endParaRPr lang="en-US" sz="1800" kern="100" dirty="0">
              <a:effectLst/>
              <a:latin typeface="Calibri" panose="020F0502020204030204" pitchFamily="34" charset="0"/>
              <a:ea typeface="SimSun" panose="02010600030101010101" pitchFamily="2" charset="-122"/>
              <a:cs typeface="Times New Roman" panose="02020603050405020304" pitchFamily="18" charset="0"/>
            </a:endParaRPr>
          </a:p>
          <a:p>
            <a:pPr marL="0" marR="0" lvl="0" indent="0" algn="l" defTabSz="914400" rtl="0" eaLnBrk="1" fontAlgn="auto" latinLnBrk="0" hangingPunct="1">
              <a:lnSpc>
                <a:spcPct val="150000"/>
              </a:lnSpc>
              <a:spcBef>
                <a:spcPts val="0"/>
              </a:spcBef>
              <a:spcAft>
                <a:spcPts val="0"/>
              </a:spcAft>
              <a:buClr>
                <a:srgbClr val="846E84"/>
              </a:buClr>
              <a:buSzPts val="1100"/>
              <a:buFont typeface="Wingdings" panose="05000000000000000000" pitchFamily="2" charset="2"/>
              <a:buNone/>
              <a:tabLst/>
              <a:defRPr/>
            </a:pPr>
            <a:r>
              <a:rPr lang="en-US" sz="1800" kern="100" dirty="0">
                <a:effectLst/>
                <a:latin typeface="Calibri" panose="020F0502020204030204" pitchFamily="34" charset="0"/>
                <a:ea typeface="SimSun" panose="02010600030101010101" pitchFamily="2" charset="-122"/>
                <a:cs typeface="Times New Roman" panose="02020603050405020304" pitchFamily="18" charset="0"/>
              </a:rPr>
              <a:t>Highest loading is with Fish, representing a specific preference in this category.</a:t>
            </a:r>
          </a:p>
          <a:p>
            <a:pPr marL="0" marR="0" lvl="0" indent="0" algn="l" defTabSz="914400" rtl="0" eaLnBrk="1" fontAlgn="auto" latinLnBrk="0" hangingPunct="1">
              <a:lnSpc>
                <a:spcPct val="150000"/>
              </a:lnSpc>
              <a:spcBef>
                <a:spcPts val="0"/>
              </a:spcBef>
              <a:spcAft>
                <a:spcPts val="0"/>
              </a:spcAft>
              <a:buClr>
                <a:srgbClr val="846E84"/>
              </a:buClr>
              <a:buSzPts val="1100"/>
              <a:buFont typeface="Wingdings" panose="05000000000000000000" pitchFamily="2" charset="2"/>
              <a:buNone/>
              <a:tabLst/>
              <a:defRPr/>
            </a:pPr>
            <a:r>
              <a:rPr lang="en-US" sz="1800" kern="100" dirty="0">
                <a:effectLst/>
                <a:latin typeface="Calibri" panose="020F0502020204030204" pitchFamily="34" charset="0"/>
                <a:ea typeface="SimSun" panose="02010600030101010101" pitchFamily="2" charset="-122"/>
                <a:cs typeface="Times New Roman" panose="02020603050405020304" pitchFamily="18" charset="0"/>
              </a:rPr>
              <a:t>Principal Component 11 (PC11):</a:t>
            </a:r>
          </a:p>
          <a:p>
            <a:pPr marL="0" marR="0" lvl="0" indent="0" algn="l" defTabSz="914400" rtl="0" eaLnBrk="1" fontAlgn="auto" latinLnBrk="0" hangingPunct="1">
              <a:lnSpc>
                <a:spcPct val="150000"/>
              </a:lnSpc>
              <a:spcBef>
                <a:spcPts val="0"/>
              </a:spcBef>
              <a:spcAft>
                <a:spcPts val="0"/>
              </a:spcAft>
              <a:buClr>
                <a:srgbClr val="846E84"/>
              </a:buClr>
              <a:buSzPts val="1100"/>
              <a:buFont typeface="Wingdings" panose="05000000000000000000" pitchFamily="2" charset="2"/>
              <a:buNone/>
              <a:tabLst/>
              <a:defRPr/>
            </a:pPr>
            <a:r>
              <a:rPr lang="en-US" sz="1800" kern="100" dirty="0">
                <a:effectLst/>
                <a:latin typeface="Calibri" panose="020F0502020204030204" pitchFamily="34" charset="0"/>
                <a:ea typeface="SimSun" panose="02010600030101010101" pitchFamily="2" charset="-122"/>
                <a:cs typeface="Times New Roman" panose="02020603050405020304" pitchFamily="18" charset="0"/>
              </a:rPr>
              <a:t>Marital Status seems to be the focus here, particularly contrasting "Single" and "In a relationship".</a:t>
            </a:r>
          </a:p>
          <a:p>
            <a:pPr marL="0" marR="0" lvl="0" indent="0" algn="l" defTabSz="914400" rtl="0" eaLnBrk="1" fontAlgn="auto" latinLnBrk="0" hangingPunct="1">
              <a:lnSpc>
                <a:spcPct val="150000"/>
              </a:lnSpc>
              <a:spcBef>
                <a:spcPts val="0"/>
              </a:spcBef>
              <a:spcAft>
                <a:spcPts val="0"/>
              </a:spcAft>
              <a:buClr>
                <a:srgbClr val="846E84"/>
              </a:buClr>
              <a:buSzPts val="1100"/>
              <a:buFont typeface="Wingdings" panose="05000000000000000000" pitchFamily="2" charset="2"/>
              <a:buNone/>
              <a:tabLst/>
              <a:defRPr/>
            </a:pPr>
            <a:r>
              <a:rPr lang="en-US" sz="1800" kern="100" dirty="0">
                <a:effectLst/>
                <a:latin typeface="Calibri" panose="020F0502020204030204" pitchFamily="34" charset="0"/>
                <a:ea typeface="SimSun" panose="02010600030101010101" pitchFamily="2" charset="-122"/>
                <a:cs typeface="Times New Roman" panose="02020603050405020304" pitchFamily="18" charset="0"/>
              </a:rPr>
              <a:t>Principal Component 12 (PC12):</a:t>
            </a:r>
          </a:p>
          <a:p>
            <a:pPr marL="0" marR="0" lvl="0" indent="0" algn="l" defTabSz="914400" rtl="0" eaLnBrk="1" fontAlgn="auto" latinLnBrk="0" hangingPunct="1">
              <a:lnSpc>
                <a:spcPct val="150000"/>
              </a:lnSpc>
              <a:spcBef>
                <a:spcPts val="0"/>
              </a:spcBef>
              <a:spcAft>
                <a:spcPts val="0"/>
              </a:spcAft>
              <a:buClr>
                <a:srgbClr val="846E84"/>
              </a:buClr>
              <a:buSzPts val="1100"/>
              <a:buFont typeface="Wingdings" panose="05000000000000000000" pitchFamily="2" charset="2"/>
              <a:buNone/>
              <a:tabLst/>
              <a:defRPr/>
            </a:pPr>
            <a:r>
              <a:rPr lang="en-US" sz="1800" kern="100" dirty="0">
                <a:effectLst/>
                <a:latin typeface="Calibri" panose="020F0502020204030204" pitchFamily="34" charset="0"/>
                <a:ea typeface="SimSun" panose="02010600030101010101" pitchFamily="2" charset="-122"/>
                <a:cs typeface="Times New Roman" panose="02020603050405020304" pitchFamily="18" charset="0"/>
              </a:rPr>
              <a:t>Marital status seems to be important in this component as well, especially contrasting "In a relationship" and "Single".</a:t>
            </a:r>
          </a:p>
          <a:p>
            <a:pPr marL="0" marR="0" lvl="0" indent="0" algn="l" defTabSz="914400" rtl="0" eaLnBrk="1" fontAlgn="auto" latinLnBrk="0" hangingPunct="1">
              <a:lnSpc>
                <a:spcPct val="150000"/>
              </a:lnSpc>
              <a:spcBef>
                <a:spcPts val="0"/>
              </a:spcBef>
              <a:spcAft>
                <a:spcPts val="0"/>
              </a:spcAft>
              <a:buClr>
                <a:srgbClr val="846E84"/>
              </a:buClr>
              <a:buSzPts val="1100"/>
              <a:buFont typeface="Wingdings" panose="05000000000000000000" pitchFamily="2" charset="2"/>
              <a:buNone/>
              <a:tabLst/>
              <a:defRPr/>
            </a:pPr>
            <a:r>
              <a:rPr lang="en-US" sz="1800" kern="100" dirty="0">
                <a:effectLst/>
                <a:latin typeface="Calibri" panose="020F0502020204030204" pitchFamily="34" charset="0"/>
                <a:ea typeface="SimSun" panose="02010600030101010101" pitchFamily="2" charset="-122"/>
                <a:cs typeface="Times New Roman" panose="02020603050405020304" pitchFamily="18" charset="0"/>
              </a:rPr>
              <a:t>In STP (Segmentation, Targeting, and Positioning) analysis, after PCA, these principal components would typically be used to segment the customers based on the new derived variables (PCs). The PCs reduce the dimensionality and capture the primary variance in the dataset. After segmentation, specific segments would be targeted for marketing or other strategic initiatives, and the positioning would be determined based on the characteristics of those segments and the PCs that define them.</a:t>
            </a:r>
            <a:endParaRPr lang="en-US" dirty="0"/>
          </a:p>
        </p:txBody>
      </p:sp>
    </p:spTree>
    <p:extLst>
      <p:ext uri="{BB962C8B-B14F-4D97-AF65-F5344CB8AC3E}">
        <p14:creationId xmlns:p14="http://schemas.microsoft.com/office/powerpoint/2010/main" val="22352185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f77b7884eb_1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f77b7884eb_1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a:lnSpc>
                <a:spcPct val="107000"/>
              </a:lnSpc>
              <a:spcBef>
                <a:spcPts val="0"/>
              </a:spcBef>
              <a:spcAft>
                <a:spcPts val="800"/>
              </a:spcAft>
            </a:pPr>
            <a:r>
              <a:rPr lang="en-US" sz="1800" kern="0" dirty="0">
                <a:effectLst/>
                <a:latin typeface="Calibri" panose="020F0502020204030204" pitchFamily="34" charset="0"/>
                <a:ea typeface="Times New Roman" panose="02020603050405020304" pitchFamily="18" charset="0"/>
                <a:cs typeface="Calibri" panose="020F0502020204030204" pitchFamily="34" charset="0"/>
              </a:rPr>
              <a:t>When look at the 3D k-means clustering, the separate clusters highlight the distinct characteristics of each group</a:t>
            </a:r>
            <a:r>
              <a:rPr lang="en-US" sz="1800" kern="0" dirty="0">
                <a:effectLst/>
                <a:latin typeface="DengXian" panose="02010600030101010101" pitchFamily="2" charset="-122"/>
                <a:ea typeface="SimSun" panose="02010600030101010101" pitchFamily="2" charset="-122"/>
                <a:cs typeface="MS Mincho" panose="02020609040205080304" pitchFamily="49" charset="-128"/>
              </a:rPr>
              <a:t>, and relatively homogeneous. </a:t>
            </a:r>
            <a:r>
              <a:rPr lang="en-US" sz="1800" kern="0" dirty="0">
                <a:effectLst/>
                <a:latin typeface="Calibri" panose="020F0502020204030204" pitchFamily="34" charset="0"/>
                <a:ea typeface="Times New Roman" panose="02020603050405020304" pitchFamily="18" charset="0"/>
                <a:cs typeface="Calibri" panose="020F0502020204030204" pitchFamily="34" charset="0"/>
              </a:rPr>
              <a:t>While the silhouette score of 0.29 is acceptable, it indicates potential improvement areas. </a:t>
            </a:r>
            <a:endParaRPr lang="en-US" sz="1800" kern="100" dirty="0">
              <a:effectLst/>
              <a:latin typeface="Calibri" panose="020F0502020204030204" pitchFamily="34" charset="0"/>
              <a:ea typeface="SimSun" panose="02010600030101010101" pitchFamily="2" charset="-122"/>
              <a:cs typeface="Times New Roman" panose="02020603050405020304" pitchFamily="18" charset="0"/>
            </a:endParaRPr>
          </a:p>
          <a:p>
            <a:pPr marL="0" marR="0">
              <a:lnSpc>
                <a:spcPct val="107000"/>
              </a:lnSpc>
              <a:spcBef>
                <a:spcPts val="0"/>
              </a:spcBef>
              <a:spcAft>
                <a:spcPts val="800"/>
              </a:spcAft>
            </a:pPr>
            <a:r>
              <a:rPr lang="en-US" sz="1800" kern="0" dirty="0">
                <a:effectLst/>
                <a:latin typeface="Calibri" panose="020F0502020204030204" pitchFamily="34" charset="0"/>
                <a:ea typeface="Times New Roman" panose="02020603050405020304" pitchFamily="18" charset="0"/>
                <a:cs typeface="Calibri" panose="020F0502020204030204" pitchFamily="34" charset="0"/>
              </a:rPr>
              <a:t>I recommend developing marketing strategies for each customer cluster based on their unique needs and preferences, it allows us to effectively reach and engage these customers.</a:t>
            </a:r>
            <a:endParaRPr lang="en-US" sz="1800" kern="100" dirty="0">
              <a:effectLst/>
              <a:latin typeface="Calibri" panose="020F0502020204030204" pitchFamily="34" charset="0"/>
              <a:ea typeface="SimSun" panose="02010600030101010101" pitchFamily="2" charset="-122"/>
              <a:cs typeface="Times New Roman" panose="02020603050405020304" pitchFamily="18" charset="0"/>
            </a:endParaRPr>
          </a:p>
          <a:p>
            <a:pPr marL="0" lvl="0" indent="0" rtl="0">
              <a:lnSpc>
                <a:spcPct val="150000"/>
              </a:lnSpc>
              <a:spcBef>
                <a:spcPts val="0"/>
              </a:spcBef>
              <a:spcAft>
                <a:spcPts val="0"/>
              </a:spcAft>
              <a:buClr>
                <a:srgbClr val="846E84"/>
              </a:buClr>
              <a:buFont typeface="Wingdings" panose="05000000000000000000" pitchFamily="2" charset="2"/>
              <a:buNone/>
            </a:pPr>
            <a:endParaRPr lang="en-US" dirty="0"/>
          </a:p>
        </p:txBody>
      </p:sp>
    </p:spTree>
    <p:extLst>
      <p:ext uri="{BB962C8B-B14F-4D97-AF65-F5344CB8AC3E}">
        <p14:creationId xmlns:p14="http://schemas.microsoft.com/office/powerpoint/2010/main" val="28865924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f77b7884eb_1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f77b7884eb_1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a:lnSpc>
                <a:spcPct val="107000"/>
              </a:lnSpc>
              <a:spcBef>
                <a:spcPts val="0"/>
              </a:spcBef>
              <a:spcAft>
                <a:spcPts val="800"/>
              </a:spcAft>
            </a:pPr>
            <a:r>
              <a:rPr lang="en-US" sz="1800" kern="100" dirty="0">
                <a:solidFill>
                  <a:srgbClr val="000000"/>
                </a:solidFill>
                <a:effectLst/>
                <a:latin typeface="Calibri" panose="020F0502020204030204" pitchFamily="34" charset="0"/>
                <a:ea typeface="SimSun" panose="02010600030101010101" pitchFamily="2" charset="-122"/>
                <a:cs typeface="Calibri" panose="020F0502020204030204" pitchFamily="34" charset="0"/>
              </a:rPr>
              <a:t>Lastly, after testing 6 models, I selected</a:t>
            </a:r>
            <a:r>
              <a:rPr lang="en-US" sz="1800" kern="100" dirty="0">
                <a:effectLst/>
                <a:latin typeface="Calibri" panose="020F0502020204030204" pitchFamily="34" charset="0"/>
                <a:ea typeface="SimSun" panose="02010600030101010101" pitchFamily="2" charset="-122"/>
                <a:cs typeface="Times New Roman" panose="02020603050405020304" pitchFamily="18" charset="0"/>
              </a:rPr>
              <a:t> the Linear SVM model with the highest accuracy to predict who will respond to the last marketing campaign. After feature engineering and tweaking parameters, I achieved an accuracy of 88% without overfitting issues.</a:t>
            </a:r>
          </a:p>
        </p:txBody>
      </p:sp>
    </p:spTree>
    <p:extLst>
      <p:ext uri="{BB962C8B-B14F-4D97-AF65-F5344CB8AC3E}">
        <p14:creationId xmlns:p14="http://schemas.microsoft.com/office/powerpoint/2010/main" val="41251719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2"/>
        <p:cNvGrpSpPr/>
        <p:nvPr/>
      </p:nvGrpSpPr>
      <p:grpSpPr>
        <a:xfrm>
          <a:off x="0" y="0"/>
          <a:ext cx="0" cy="0"/>
          <a:chOff x="0" y="0"/>
          <a:chExt cx="0" cy="0"/>
        </a:xfrm>
      </p:grpSpPr>
      <p:sp>
        <p:nvSpPr>
          <p:cNvPr id="1513" name="Google Shape;1513;g1113e52e14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4" name="Google Shape;1514;g1113e52e14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Through this project, I solved the following business problems</a:t>
            </a:r>
          </a:p>
          <a:p>
            <a:pPr marL="0" lvl="0" indent="0" algn="l" rtl="0">
              <a:spcBef>
                <a:spcPts val="0"/>
              </a:spcBef>
              <a:spcAft>
                <a:spcPts val="0"/>
              </a:spcAft>
              <a:buNone/>
            </a:pPr>
            <a:r>
              <a:rPr lang="en-US" dirty="0"/>
              <a:t>pivotal business problem of identifying the most effective marketing campaigns to optimize future strategies, . By enhancing customer segmentation, I identified distinct customer groups, understanding both our premium clientele and more dormant segments. Recognizing the factors influencing their spending to better-targeted marketing strategies, improving the overall ROI for senior management. Moreover, with a predictive model in hand, the business can predict which customers are likely to respond to similar campaigns in the future.</a:t>
            </a:r>
            <a:endParaRPr dirty="0"/>
          </a:p>
        </p:txBody>
      </p:sp>
    </p:spTree>
    <p:extLst>
      <p:ext uri="{BB962C8B-B14F-4D97-AF65-F5344CB8AC3E}">
        <p14:creationId xmlns:p14="http://schemas.microsoft.com/office/powerpoint/2010/main" val="21903938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0" marR="0">
              <a:lnSpc>
                <a:spcPct val="107000"/>
              </a:lnSpc>
              <a:spcBef>
                <a:spcPts val="0"/>
              </a:spcBef>
              <a:spcAft>
                <a:spcPts val="800"/>
              </a:spcAft>
            </a:pPr>
            <a:r>
              <a:rPr lang="en-US" sz="1800" kern="100" dirty="0">
                <a:effectLst/>
                <a:latin typeface="Calibri" panose="020F0502020204030204" pitchFamily="34" charset="0"/>
                <a:ea typeface="SimSun" panose="02010600030101010101" pitchFamily="2" charset="-122"/>
                <a:cs typeface="Times New Roman" panose="02020603050405020304" pitchFamily="18" charset="0"/>
              </a:rPr>
              <a:t>The dataset contains sensitive customer information, including demographic and financial-related information. These data need to be protected and prevent data breaches. As data analytics, it is important to ensure that data is used ethically and for the intended purpose, and also, it is important to ensure that individuals whose data are included in the dataset have provided informed consent to how their data will be used with respect.</a:t>
            </a:r>
          </a:p>
          <a:p>
            <a:pPr marL="0" marR="0">
              <a:lnSpc>
                <a:spcPct val="107000"/>
              </a:lnSpc>
              <a:spcBef>
                <a:spcPts val="0"/>
              </a:spcBef>
              <a:spcAft>
                <a:spcPts val="800"/>
              </a:spcAft>
            </a:pPr>
            <a:r>
              <a:rPr lang="en-US" sz="1800" kern="100" dirty="0">
                <a:effectLst/>
                <a:latin typeface="Calibri" panose="020F0502020204030204" pitchFamily="34" charset="0"/>
                <a:ea typeface="SimSun" panose="02010600030101010101" pitchFamily="2" charset="-122"/>
                <a:cs typeface="Times New Roman" panose="02020603050405020304" pitchFamily="18" charset="0"/>
              </a:rPr>
              <a:t>Additionally, ensuring transparency of the algorithms used in the data analysis process is important. This includes being transparent about the sources of data and the methods used to analyze the data and being accountable for any decisions made based on the analysis.</a:t>
            </a:r>
          </a:p>
          <a:p>
            <a:pPr marL="0" marR="0">
              <a:lnSpc>
                <a:spcPct val="107000"/>
              </a:lnSpc>
              <a:spcBef>
                <a:spcPts val="0"/>
              </a:spcBef>
              <a:spcAft>
                <a:spcPts val="800"/>
              </a:spcAft>
            </a:pPr>
            <a:r>
              <a:rPr lang="en-US" sz="1800" kern="100" dirty="0">
                <a:effectLst/>
                <a:latin typeface="Calibri" panose="020F0502020204030204" pitchFamily="34" charset="0"/>
                <a:ea typeface="SimSun" panose="02010600030101010101" pitchFamily="2" charset="-122"/>
                <a:cs typeface="Times New Roman" panose="02020603050405020304" pitchFamily="18" charset="0"/>
              </a:rPr>
              <a:t>At the end, As DA, potential ethical implications of the work and to act in a way that upholds Christian values of dignity, respect, privacy, and justice.</a:t>
            </a:r>
          </a:p>
        </p:txBody>
      </p:sp>
      <p:sp>
        <p:nvSpPr>
          <p:cNvPr id="4" name="灯片编号占位符 3"/>
          <p:cNvSpPr>
            <a:spLocks noGrp="1"/>
          </p:cNvSpPr>
          <p:nvPr>
            <p:ph type="sldNum" sz="quarter" idx="10"/>
          </p:nvPr>
        </p:nvSpPr>
        <p:spPr/>
        <p:txBody>
          <a:bodyPr/>
          <a:lstStyle/>
          <a:p>
            <a:fld id="{D0EC329A-08C6-44C2-ACD0-60364213B90B}" type="slidenum">
              <a:rPr lang="en-US" smtClean="0"/>
              <a:t>17</a:t>
            </a:fld>
            <a:endParaRPr lang="en-US"/>
          </a:p>
        </p:txBody>
      </p:sp>
    </p:spTree>
    <p:extLst>
      <p:ext uri="{BB962C8B-B14F-4D97-AF65-F5344CB8AC3E}">
        <p14:creationId xmlns:p14="http://schemas.microsoft.com/office/powerpoint/2010/main" val="390968834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2"/>
        <p:cNvGrpSpPr/>
        <p:nvPr/>
      </p:nvGrpSpPr>
      <p:grpSpPr>
        <a:xfrm>
          <a:off x="0" y="0"/>
          <a:ext cx="0" cy="0"/>
          <a:chOff x="0" y="0"/>
          <a:chExt cx="0" cy="0"/>
        </a:xfrm>
      </p:grpSpPr>
      <p:sp>
        <p:nvSpPr>
          <p:cNvPr id="1513" name="Google Shape;1513;g1113e52e14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4" name="Google Shape;1514;g1113e52e14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We also facing some challenges when doing the process</a:t>
            </a:r>
          </a:p>
          <a:p>
            <a:pPr marL="0" lvl="0" indent="0" algn="l" rtl="0">
              <a:spcBef>
                <a:spcPts val="0"/>
              </a:spcBef>
              <a:spcAft>
                <a:spcPts val="0"/>
              </a:spcAft>
              <a:buNone/>
            </a:pPr>
            <a:r>
              <a:rPr lang="en-US" dirty="0"/>
              <a:t>In this case, there are too many rows in the majority class (paying the loan on time) and less rows in the minority class (not paying the loan on time). </a:t>
            </a:r>
          </a:p>
          <a:p>
            <a:pPr marL="0" lvl="0" indent="0" algn="l" rtl="0">
              <a:spcBef>
                <a:spcPts val="0"/>
              </a:spcBef>
              <a:spcAft>
                <a:spcPts val="0"/>
              </a:spcAft>
              <a:buNone/>
            </a:pPr>
            <a:r>
              <a:rPr lang="en-US" dirty="0"/>
              <a:t>This shows that this is a highly unbalanced dataset, with the minority class accounting for only about 8.1% of the majority class. To deal with this unbalanced dataset, you can try using a threshold below 0.5 and we set to 0.3, which will increase the probability of classifying the sample as a minority class.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Limitations: The dataset contains a large number of features, and some of them may not be useful for predicting loan defaults. It is also a very large dataset and the training data connected to other external sources and we need left join multiple datasets, we also faced couple R session crashing due to this, so in this case we removed all the external source variables to finish the project easier. </a:t>
            </a:r>
            <a:r>
              <a:rPr lang="en-US" b="0" i="0" dirty="0">
                <a:solidFill>
                  <a:srgbClr val="D1D5DB"/>
                </a:solidFill>
                <a:effectLst/>
                <a:latin typeface="Söhne"/>
              </a:rPr>
              <a:t>In the future, it may be beneficial to re-run the project with the complete datasets to develop more accurate prediction models.</a:t>
            </a:r>
            <a:endParaRPr dirty="0"/>
          </a:p>
        </p:txBody>
      </p:sp>
    </p:spTree>
    <p:extLst>
      <p:ext uri="{BB962C8B-B14F-4D97-AF65-F5344CB8AC3E}">
        <p14:creationId xmlns:p14="http://schemas.microsoft.com/office/powerpoint/2010/main" val="4534364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9"/>
        <p:cNvGrpSpPr/>
        <p:nvPr/>
      </p:nvGrpSpPr>
      <p:grpSpPr>
        <a:xfrm>
          <a:off x="0" y="0"/>
          <a:ext cx="0" cy="0"/>
          <a:chOff x="0" y="0"/>
          <a:chExt cx="0" cy="0"/>
        </a:xfrm>
      </p:grpSpPr>
      <p:sp>
        <p:nvSpPr>
          <p:cNvPr id="1520" name="Google Shape;1520;ge4f2e5e747_0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1" name="Google Shape;1521;ge4f2e5e747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f77b7884eb_1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f77b7884eb_1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50000"/>
              </a:lnSpc>
              <a:spcBef>
                <a:spcPts val="0"/>
              </a:spcBef>
              <a:spcAft>
                <a:spcPts val="0"/>
              </a:spcAft>
              <a:buClr>
                <a:srgbClr val="846E84"/>
              </a:buClr>
              <a:buSzPts val="1100"/>
              <a:buFont typeface="Wingdings" panose="05000000000000000000" pitchFamily="2" charset="2"/>
              <a:buNone/>
              <a:tabLst/>
              <a:defRPr/>
            </a:pPr>
            <a:r>
              <a:rPr lang="en-US" sz="1800" kern="100" dirty="0">
                <a:effectLst/>
                <a:latin typeface="DengXian" panose="02010600030101010101" pitchFamily="2" charset="-122"/>
                <a:ea typeface="SimSun" panose="02010600030101010101" pitchFamily="2" charset="-122"/>
                <a:cs typeface="Times New Roman" panose="02020603050405020304" pitchFamily="18" charset="0"/>
              </a:rPr>
              <a:t>Guiding challenge? To fine-tune the potency of marketing campaigns, ensuring they don't just resonate but also optimize customer engagement and yield tangible ROI. By applying STP and K-Means, I segmented the market and delved deep into the nuances of each segment. my analytical journey was further enriched with A/B testing and ANOVA, paving the way for a predictive model that identifies potential respondents for the last campaign.</a:t>
            </a:r>
            <a:endParaRPr lang="en-US" sz="1800" kern="100" dirty="0">
              <a:effectLst/>
              <a:latin typeface="Calibri" panose="020F0502020204030204" pitchFamily="34" charset="0"/>
              <a:ea typeface="SimSun" panose="02010600030101010101" pitchFamily="2" charset="-122"/>
              <a:cs typeface="Times New Roman" panose="02020603050405020304" pitchFamily="18" charset="0"/>
            </a:endParaRPr>
          </a:p>
          <a:p>
            <a:pPr marL="0" lvl="0" indent="0" rtl="0">
              <a:lnSpc>
                <a:spcPct val="150000"/>
              </a:lnSpc>
              <a:spcBef>
                <a:spcPts val="0"/>
              </a:spcBef>
              <a:spcAft>
                <a:spcPts val="0"/>
              </a:spcAft>
              <a:buClr>
                <a:srgbClr val="846E84"/>
              </a:buClr>
              <a:buFont typeface="Wingdings" panose="05000000000000000000" pitchFamily="2" charset="2"/>
              <a:buNone/>
            </a:pPr>
            <a:endParaRPr lang="en-US" dirty="0"/>
          </a:p>
        </p:txBody>
      </p:sp>
    </p:spTree>
    <p:extLst>
      <p:ext uri="{BB962C8B-B14F-4D97-AF65-F5344CB8AC3E}">
        <p14:creationId xmlns:p14="http://schemas.microsoft.com/office/powerpoint/2010/main" val="36374117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f77b7884eb_1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f77b7884eb_1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50000"/>
              </a:lnSpc>
              <a:spcBef>
                <a:spcPts val="0"/>
              </a:spcBef>
              <a:spcAft>
                <a:spcPts val="0"/>
              </a:spcAft>
              <a:buClr>
                <a:srgbClr val="846E84"/>
              </a:buClr>
              <a:buSzPts val="1100"/>
              <a:buFont typeface="Wingdings" panose="05000000000000000000" pitchFamily="2" charset="2"/>
              <a:buNone/>
              <a:tabLst/>
              <a:defRPr/>
            </a:pPr>
            <a:r>
              <a:rPr lang="en-US" sz="1800" kern="100" dirty="0">
                <a:effectLst/>
                <a:latin typeface="DengXian" panose="02010600030101010101" pitchFamily="2" charset="-122"/>
                <a:ea typeface="SimSun" panose="02010600030101010101" pitchFamily="2" charset="-122"/>
                <a:cs typeface="Times New Roman" panose="02020603050405020304" pitchFamily="18" charset="0"/>
              </a:rPr>
              <a:t>Technically speaking, the back/bone of this project was the Python programming language for data reading, preprocessing, analysis and modeling. To bring the data alive visually, tools like </a:t>
            </a:r>
            <a:r>
              <a:rPr lang="en-US" sz="1800" kern="100" dirty="0" err="1">
                <a:effectLst/>
                <a:latin typeface="DengXian" panose="02010600030101010101" pitchFamily="2" charset="-122"/>
                <a:ea typeface="SimSun" panose="02010600030101010101" pitchFamily="2" charset="-122"/>
                <a:cs typeface="Times New Roman" panose="02020603050405020304" pitchFamily="18" charset="0"/>
              </a:rPr>
              <a:t>PowerBI</a:t>
            </a:r>
            <a:r>
              <a:rPr lang="en-US" sz="1800" kern="100" dirty="0">
                <a:effectLst/>
                <a:latin typeface="DengXian" panose="02010600030101010101" pitchFamily="2" charset="-122"/>
                <a:ea typeface="SimSun" panose="02010600030101010101" pitchFamily="2" charset="-122"/>
                <a:cs typeface="Times New Roman" panose="02020603050405020304" pitchFamily="18" charset="0"/>
              </a:rPr>
              <a:t> and </a:t>
            </a:r>
            <a:r>
              <a:rPr lang="en-US" sz="1800" kern="100" dirty="0" err="1">
                <a:effectLst/>
                <a:latin typeface="DengXian" panose="02010600030101010101" pitchFamily="2" charset="-122"/>
                <a:ea typeface="SimSun" panose="02010600030101010101" pitchFamily="2" charset="-122"/>
                <a:cs typeface="Times New Roman" panose="02020603050405020304" pitchFamily="18" charset="0"/>
              </a:rPr>
              <a:t>Echart</a:t>
            </a:r>
            <a:r>
              <a:rPr lang="en-US" sz="1800" kern="100" dirty="0">
                <a:effectLst/>
                <a:latin typeface="DengXian" panose="02010600030101010101" pitchFamily="2" charset="-122"/>
                <a:ea typeface="SimSun" panose="02010600030101010101" pitchFamily="2" charset="-122"/>
                <a:cs typeface="Times New Roman" panose="02020603050405020304" pitchFamily="18" charset="0"/>
              </a:rPr>
              <a:t> integrated with JavaScript were applied. Okay, Let’s start!</a:t>
            </a:r>
            <a:endParaRPr lang="en-US" sz="1800" kern="100" dirty="0">
              <a:effectLst/>
              <a:latin typeface="Calibri" panose="020F0502020204030204" pitchFamily="34" charset="0"/>
              <a:ea typeface="SimSun" panose="02010600030101010101" pitchFamily="2" charset="-122"/>
              <a:cs typeface="Times New Roman" panose="02020603050405020304" pitchFamily="18" charset="0"/>
            </a:endParaRPr>
          </a:p>
          <a:p>
            <a:pPr marL="0" lvl="0" indent="0" rtl="0">
              <a:lnSpc>
                <a:spcPct val="150000"/>
              </a:lnSpc>
              <a:spcBef>
                <a:spcPts val="0"/>
              </a:spcBef>
              <a:spcAft>
                <a:spcPts val="0"/>
              </a:spcAft>
              <a:buClr>
                <a:srgbClr val="846E84"/>
              </a:buClr>
              <a:buFont typeface="Wingdings" panose="05000000000000000000" pitchFamily="2" charset="2"/>
              <a:buNone/>
            </a:pPr>
            <a:endParaRPr lang="en-US" dirty="0"/>
          </a:p>
        </p:txBody>
      </p:sp>
    </p:spTree>
    <p:extLst>
      <p:ext uri="{BB962C8B-B14F-4D97-AF65-F5344CB8AC3E}">
        <p14:creationId xmlns:p14="http://schemas.microsoft.com/office/powerpoint/2010/main" val="218038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algn="l">
              <a:buFont typeface="+mj-lt"/>
              <a:buNone/>
            </a:pPr>
            <a:r>
              <a:rPr lang="en-US" sz="1800" b="0" i="0" u="none" strike="noStrike" dirty="0">
                <a:solidFill>
                  <a:srgbClr val="D1D5DB"/>
                </a:solidFill>
                <a:effectLst/>
                <a:latin typeface="Söhne"/>
              </a:rPr>
              <a:t>The project has three main stakeholder groups. The marketing team is interested in which campaign has the highest response and to formulate future strategies. Sales teams look to identify the highest converting campaigns to target prospects, while senior management focuses on identifying the campaigns that will best drive ROI and increase revenue.</a:t>
            </a:r>
            <a:endParaRPr lang="en-US" sz="1800" b="0" i="0" dirty="0">
              <a:solidFill>
                <a:srgbClr val="000000"/>
              </a:solidFill>
              <a:effectLst/>
              <a:latin typeface="Söhne"/>
            </a:endParaRPr>
          </a:p>
        </p:txBody>
      </p:sp>
      <p:sp>
        <p:nvSpPr>
          <p:cNvPr id="4" name="灯片编号占位符 3"/>
          <p:cNvSpPr>
            <a:spLocks noGrp="1"/>
          </p:cNvSpPr>
          <p:nvPr>
            <p:ph type="sldNum" sz="quarter" idx="10"/>
          </p:nvPr>
        </p:nvSpPr>
        <p:spPr/>
        <p:txBody>
          <a:bodyPr/>
          <a:lstStyle/>
          <a:p>
            <a:fld id="{D0EC329A-08C6-44C2-ACD0-60364213B90B}" type="slidenum">
              <a:rPr lang="en-US" smtClean="0"/>
              <a:t>4</a:t>
            </a:fld>
            <a:endParaRPr lang="en-US"/>
          </a:p>
        </p:txBody>
      </p:sp>
    </p:spTree>
    <p:extLst>
      <p:ext uri="{BB962C8B-B14F-4D97-AF65-F5344CB8AC3E}">
        <p14:creationId xmlns:p14="http://schemas.microsoft.com/office/powerpoint/2010/main" val="30385568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f77b7884eb_1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f77b7884eb_1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a:lnSpc>
                <a:spcPct val="107000"/>
              </a:lnSpc>
              <a:spcBef>
                <a:spcPts val="0"/>
              </a:spcBef>
              <a:spcAft>
                <a:spcPts val="800"/>
              </a:spcAft>
            </a:pPr>
            <a:r>
              <a:rPr lang="en-US" sz="1800" kern="100" dirty="0">
                <a:effectLst/>
                <a:latin typeface="DengXian" panose="02010600030101010101" pitchFamily="2" charset="-122"/>
                <a:ea typeface="SimSun" panose="02010600030101010101" pitchFamily="2" charset="-122"/>
                <a:cs typeface="Times New Roman" panose="02020603050405020304" pitchFamily="18" charset="0"/>
              </a:rPr>
              <a:t>The</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original dataset was dirty and required extensive cleaning and feature engineering. I spent a significant time in data pre-processing step for further analysis. All visualization, analysis and modeling were based on this cleaned dataset. I undertook 8 key steps. Firstly, I focused on 5 foundational task, introducing four new features, filling missing values for 24 income variables, renaming, merging 8 marital categories into four, and removing outliers from three variables.</a:t>
            </a:r>
            <a:r>
              <a:rPr lang="en-US" sz="1800" kern="100" dirty="0">
                <a:effectLst/>
                <a:latin typeface="Calibri" panose="020F0502020204030204" pitchFamily="34" charset="0"/>
                <a:ea typeface="SimSun" panose="02010600030101010101" pitchFamily="2" charset="-122"/>
                <a:cs typeface="Times New Roman" panose="02020603050405020304" pitchFamily="18" charset="0"/>
              </a:rPr>
              <a:t> </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Subsequently, for model refinement, I used hot one encoding for categorical variables, applied z-score normalization, and dropped unnecessary columns.</a:t>
            </a:r>
            <a:endParaRPr lang="en-US" sz="1800" kern="100" dirty="0">
              <a:effectLst/>
              <a:latin typeface="Calibri" panose="020F0502020204030204" pitchFamily="34" charset="0"/>
              <a:ea typeface="SimSu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9009666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f77b7884eb_1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f77b7884eb_1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a:lnSpc>
                <a:spcPct val="107000"/>
              </a:lnSpc>
              <a:spcBef>
                <a:spcPts val="0"/>
              </a:spcBef>
              <a:spcAft>
                <a:spcPts val="800"/>
              </a:spcAft>
            </a:pPr>
            <a:r>
              <a:rPr lang="en-US" sz="1800" kern="100" dirty="0">
                <a:effectLst/>
                <a:latin typeface="DengXian" panose="02010600030101010101" pitchFamily="2" charset="-122"/>
                <a:ea typeface="SimSun" panose="02010600030101010101" pitchFamily="2" charset="-122"/>
                <a:cs typeface="Times New Roman" panose="02020603050405020304" pitchFamily="18" charset="0"/>
              </a:rPr>
              <a:t>The</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dataset that come from Kaggle has around 2000 data point with 31 features in cleaned dataset.</a:t>
            </a:r>
            <a:endParaRPr lang="en-US" sz="1800" kern="100" dirty="0">
              <a:effectLst/>
              <a:latin typeface="Calibri" panose="020F0502020204030204" pitchFamily="34" charset="0"/>
              <a:ea typeface="SimSun" panose="02010600030101010101" pitchFamily="2" charset="-122"/>
              <a:cs typeface="Times New Roman" panose="02020603050405020304" pitchFamily="18" charset="0"/>
            </a:endParaRPr>
          </a:p>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I identified key insights into customer behaviors. Campaign 4 significantly outperforms others, indicating its resonance with our audience, while Campaign 2 lags, highlighting areas for strategic refinement. A striking observation is that regardless of the digital era, in-store shopping reigns supreme, though a dip in July 2012 hints at external influences on purchasing patterns. Our demographic predominantly consists of individuals in relationships, with a bachelor's degree influencing buying behaviors. Notably, wines are a standout in purchase preferences across age groups, with a distinct shift observed in the elderly favoring wines over meats. Meanwhile, the value of Gold remains consistent, but the octogenarian bracket showcases a preference for health-centric choices.</a:t>
            </a:r>
            <a:endParaRPr lang="en-US" sz="1800" kern="100" dirty="0">
              <a:effectLst/>
              <a:latin typeface="Calibri" panose="020F0502020204030204" pitchFamily="34" charset="0"/>
              <a:ea typeface="SimSu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42217443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f77b7884eb_1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f77b7884eb_1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lnSpc>
                <a:spcPct val="150000"/>
              </a:lnSpc>
              <a:spcBef>
                <a:spcPts val="0"/>
              </a:spcBef>
              <a:spcAft>
                <a:spcPts val="0"/>
              </a:spcAft>
              <a:buClr>
                <a:srgbClr val="846E84"/>
              </a:buClr>
              <a:buFont typeface="Wingdings" panose="05000000000000000000" pitchFamily="2" charset="2"/>
              <a:buNone/>
            </a:pPr>
            <a:r>
              <a:rPr lang="en-US" b="0" i="0" dirty="0">
                <a:solidFill>
                  <a:srgbClr val="D1D5DB"/>
                </a:solidFill>
                <a:effectLst/>
                <a:latin typeface="Söhne"/>
              </a:rPr>
              <a:t>In a scatter plot comparing wine and meat spending, meat has a wider expenditure range due to its dietary role, while wine, often seen as a luxury, attracts higher average costs. Older generations, with their wealth and tastes, likely boost this wine expenditure.</a:t>
            </a:r>
            <a:endParaRPr lang="en-US" dirty="0"/>
          </a:p>
        </p:txBody>
      </p:sp>
    </p:spTree>
    <p:extLst>
      <p:ext uri="{BB962C8B-B14F-4D97-AF65-F5344CB8AC3E}">
        <p14:creationId xmlns:p14="http://schemas.microsoft.com/office/powerpoint/2010/main" val="24538916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f77b7884eb_1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f77b7884eb_1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lnSpc>
                <a:spcPct val="150000"/>
              </a:lnSpc>
              <a:spcBef>
                <a:spcPts val="0"/>
              </a:spcBef>
              <a:spcAft>
                <a:spcPts val="0"/>
              </a:spcAft>
              <a:buClr>
                <a:srgbClr val="846E84"/>
              </a:buClr>
              <a:buFont typeface="Wingdings" panose="05000000000000000000" pitchFamily="2" charset="2"/>
              <a:buNone/>
            </a:pPr>
            <a:r>
              <a:rPr lang="en-US" dirty="0"/>
              <a:t>The chord plot shows 72% of customers from various generations have at least one child, emphasizing the strong family presence in our customer base. This data suggests a family-centered marketing approach is crucial for increased engagement and conversion rates.</a:t>
            </a:r>
          </a:p>
          <a:p>
            <a:pPr marL="0" lvl="0" indent="0" rtl="0">
              <a:lnSpc>
                <a:spcPct val="150000"/>
              </a:lnSpc>
              <a:spcBef>
                <a:spcPts val="0"/>
              </a:spcBef>
              <a:spcAft>
                <a:spcPts val="0"/>
              </a:spcAft>
              <a:buClr>
                <a:srgbClr val="846E84"/>
              </a:buClr>
              <a:buFont typeface="Wingdings" panose="05000000000000000000" pitchFamily="2" charset="2"/>
              <a:buNone/>
            </a:pPr>
            <a:endParaRPr lang="en-US" dirty="0"/>
          </a:p>
          <a:p>
            <a:pPr marL="0" lvl="0" indent="0" rtl="0">
              <a:lnSpc>
                <a:spcPct val="150000"/>
              </a:lnSpc>
              <a:spcBef>
                <a:spcPts val="0"/>
              </a:spcBef>
              <a:spcAft>
                <a:spcPts val="0"/>
              </a:spcAft>
              <a:buClr>
                <a:srgbClr val="846E84"/>
              </a:buClr>
              <a:buFont typeface="Wingdings" panose="05000000000000000000" pitchFamily="2" charset="2"/>
              <a:buNone/>
            </a:pPr>
            <a:endParaRPr lang="en-US" dirty="0"/>
          </a:p>
        </p:txBody>
      </p:sp>
    </p:spTree>
    <p:extLst>
      <p:ext uri="{BB962C8B-B14F-4D97-AF65-F5344CB8AC3E}">
        <p14:creationId xmlns:p14="http://schemas.microsoft.com/office/powerpoint/2010/main" val="31121713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f77b7884eb_1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f77b7884eb_1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lnSpc>
                <a:spcPct val="150000"/>
              </a:lnSpc>
              <a:spcBef>
                <a:spcPts val="0"/>
              </a:spcBef>
              <a:spcAft>
                <a:spcPts val="0"/>
              </a:spcAft>
              <a:buClr>
                <a:srgbClr val="846E84"/>
              </a:buClr>
              <a:buFont typeface="Wingdings" panose="05000000000000000000" pitchFamily="2" charset="2"/>
              <a:buNone/>
            </a:pPr>
            <a:r>
              <a:rPr lang="en-US" sz="1800" strike="noStrike" dirty="0">
                <a:solidFill>
                  <a:srgbClr val="000000"/>
                </a:solidFill>
                <a:effectLst/>
                <a:latin typeface="Calibri" panose="020F0502020204030204" pitchFamily="34" charset="0"/>
                <a:ea typeface="Times New Roman" panose="02020603050405020304" pitchFamily="18" charset="0"/>
              </a:rPr>
              <a:t>Through advanced quantitative methods, including</a:t>
            </a:r>
            <a:r>
              <a:rPr lang="en-US" sz="1800" strike="noStrike" dirty="0">
                <a:effectLst/>
                <a:latin typeface="Times New Roman" panose="02020603050405020304" pitchFamily="18" charset="0"/>
                <a:ea typeface="Times New Roman" panose="02020603050405020304" pitchFamily="18" charset="0"/>
              </a:rPr>
              <a:t> three A/B </a:t>
            </a:r>
            <a:r>
              <a:rPr lang="en-US" sz="1800" strike="noStrike" dirty="0" err="1">
                <a:effectLst/>
                <a:latin typeface="Times New Roman" panose="02020603050405020304" pitchFamily="18" charset="0"/>
                <a:ea typeface="Times New Roman" panose="02020603050405020304" pitchFamily="18" charset="0"/>
              </a:rPr>
              <a:t>testings</a:t>
            </a:r>
            <a:r>
              <a:rPr lang="en-US" sz="1800" strike="noStrike" dirty="0">
                <a:effectLst/>
                <a:latin typeface="Times New Roman" panose="02020603050405020304" pitchFamily="18" charset="0"/>
                <a:ea typeface="Times New Roman" panose="02020603050405020304" pitchFamily="18" charset="0"/>
              </a:rPr>
              <a:t> and two ANOVA analyses, I gain deeper insights into consumer behavior.</a:t>
            </a:r>
            <a:r>
              <a:rPr lang="en-US" sz="1800" strike="noStrike" dirty="0">
                <a:solidFill>
                  <a:srgbClr val="000000"/>
                </a:solidFill>
                <a:effectLst/>
                <a:latin typeface="Calibri" panose="020F0502020204030204" pitchFamily="34" charset="0"/>
                <a:ea typeface="Times New Roman" panose="02020603050405020304" pitchFamily="18" charset="0"/>
              </a:rPr>
              <a:t> </a:t>
            </a:r>
            <a:r>
              <a:rPr lang="en-US" sz="1800" strike="noStrike" dirty="0">
                <a:effectLst/>
                <a:latin typeface="Times New Roman" panose="02020603050405020304" pitchFamily="18" charset="0"/>
                <a:ea typeface="Times New Roman" panose="02020603050405020304" pitchFamily="18" charset="0"/>
              </a:rPr>
              <a:t>In the ab test, I used a 95% significance level to compare the difference between the high-income group and the low-income group. I found that income level greatly determines response rates, frequency of purchasing, and spending patterns in </a:t>
            </a:r>
            <a:r>
              <a:rPr lang="en-US" sz="1800" strike="noStrike" dirty="0">
                <a:solidFill>
                  <a:srgbClr val="000000"/>
                </a:solidFill>
                <a:effectLst/>
                <a:latin typeface="Calibri" panose="020F0502020204030204" pitchFamily="34" charset="0"/>
                <a:ea typeface="Times New Roman" panose="02020603050405020304" pitchFamily="18" charset="0"/>
              </a:rPr>
              <a:t>the top performing campaign, which is 4. These three tests hold high t statistics values, </a:t>
            </a:r>
            <a:r>
              <a:rPr lang="en-US" sz="1800" strike="noStrike" dirty="0">
                <a:solidFill>
                  <a:srgbClr val="000000"/>
                </a:solidFill>
                <a:effectLst/>
                <a:latin typeface="Helvetica" panose="020B0604020202020204" pitchFamily="34" charset="0"/>
                <a:ea typeface="Times New Roman" panose="02020603050405020304" pitchFamily="18" charset="0"/>
              </a:rPr>
              <a:t>indicating a significant difference in average number of response, purchases and spending between the two groups.</a:t>
            </a:r>
            <a:r>
              <a:rPr lang="en-US" sz="1800" strike="noStrike" dirty="0">
                <a:effectLst/>
                <a:latin typeface="Times New Roman" panose="02020603050405020304" pitchFamily="18" charset="0"/>
                <a:ea typeface="Times New Roman" panose="02020603050405020304" pitchFamily="18" charset="0"/>
              </a:rPr>
              <a:t> The business might create diversify marketing strategies to cater to distinct income level, and Monitor purchasing behaviors among various income groups to detect changing trends as well. </a:t>
            </a:r>
            <a:endParaRPr lang="en-US" strike="noStrike" dirty="0"/>
          </a:p>
        </p:txBody>
      </p:sp>
    </p:spTree>
    <p:extLst>
      <p:ext uri="{BB962C8B-B14F-4D97-AF65-F5344CB8AC3E}">
        <p14:creationId xmlns:p14="http://schemas.microsoft.com/office/powerpoint/2010/main" val="16186268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3715825" y="1205350"/>
            <a:ext cx="5218200" cy="2381100"/>
          </a:xfrm>
          <a:prstGeom prst="rect">
            <a:avLst/>
          </a:prstGeom>
        </p:spPr>
        <p:txBody>
          <a:bodyPr spcFirstLastPara="1" wrap="square" lIns="91425" tIns="91425" rIns="91425" bIns="91425" anchor="t" anchorCtr="0">
            <a:normAutofit/>
          </a:bodyPr>
          <a:lstStyle>
            <a:lvl1pPr lvl="0">
              <a:spcBef>
                <a:spcPts val="0"/>
              </a:spcBef>
              <a:spcAft>
                <a:spcPts val="0"/>
              </a:spcAft>
              <a:buSzPts val="5200"/>
              <a:buNone/>
              <a:defRPr sz="4600" b="0">
                <a:latin typeface="Fira Sans Extra Condensed SemiBold"/>
                <a:ea typeface="Fira Sans Extra Condensed SemiBold"/>
                <a:cs typeface="Fira Sans Extra Condensed SemiBold"/>
                <a:sym typeface="Fira Sans Extra Condensed SemiBold"/>
              </a:defRPr>
            </a:lvl1pPr>
            <a:lvl2pPr lvl="1">
              <a:spcBef>
                <a:spcPts val="0"/>
              </a:spcBef>
              <a:spcAft>
                <a:spcPts val="0"/>
              </a:spcAft>
              <a:buSzPts val="5200"/>
              <a:buNone/>
              <a:defRPr sz="5200"/>
            </a:lvl2pPr>
            <a:lvl3pPr lvl="2">
              <a:spcBef>
                <a:spcPts val="0"/>
              </a:spcBef>
              <a:spcAft>
                <a:spcPts val="0"/>
              </a:spcAft>
              <a:buSzPts val="5200"/>
              <a:buNone/>
              <a:defRPr sz="5200"/>
            </a:lvl3pPr>
            <a:lvl4pPr lvl="3">
              <a:spcBef>
                <a:spcPts val="0"/>
              </a:spcBef>
              <a:spcAft>
                <a:spcPts val="0"/>
              </a:spcAft>
              <a:buSzPts val="5200"/>
              <a:buNone/>
              <a:defRPr sz="5200"/>
            </a:lvl4pPr>
            <a:lvl5pPr lvl="4">
              <a:spcBef>
                <a:spcPts val="0"/>
              </a:spcBef>
              <a:spcAft>
                <a:spcPts val="0"/>
              </a:spcAft>
              <a:buSzPts val="5200"/>
              <a:buNone/>
              <a:defRPr sz="5200"/>
            </a:lvl5pPr>
            <a:lvl6pPr lvl="5">
              <a:spcBef>
                <a:spcPts val="0"/>
              </a:spcBef>
              <a:spcAft>
                <a:spcPts val="0"/>
              </a:spcAft>
              <a:buSzPts val="5200"/>
              <a:buNone/>
              <a:defRPr sz="5200"/>
            </a:lvl6pPr>
            <a:lvl7pPr lvl="6">
              <a:spcBef>
                <a:spcPts val="0"/>
              </a:spcBef>
              <a:spcAft>
                <a:spcPts val="0"/>
              </a:spcAft>
              <a:buSzPts val="5200"/>
              <a:buNone/>
              <a:defRPr sz="5200"/>
            </a:lvl7pPr>
            <a:lvl8pPr lvl="7">
              <a:spcBef>
                <a:spcPts val="0"/>
              </a:spcBef>
              <a:spcAft>
                <a:spcPts val="0"/>
              </a:spcAft>
              <a:buSzPts val="5200"/>
              <a:buNone/>
              <a:defRPr sz="5200"/>
            </a:lvl8pPr>
            <a:lvl9pPr lvl="8">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3715806" y="3586563"/>
            <a:ext cx="3671100" cy="3516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2800"/>
              <a:buNone/>
              <a:defRPr sz="1600"/>
            </a:lvl1pPr>
            <a:lvl2pPr lvl="1">
              <a:lnSpc>
                <a:spcPct val="100000"/>
              </a:lnSpc>
              <a:spcBef>
                <a:spcPts val="0"/>
              </a:spcBef>
              <a:spcAft>
                <a:spcPts val="0"/>
              </a:spcAft>
              <a:buSzPts val="2800"/>
              <a:buNone/>
              <a:defRPr sz="2800"/>
            </a:lvl2pPr>
            <a:lvl3pPr lvl="2">
              <a:lnSpc>
                <a:spcPct val="100000"/>
              </a:lnSpc>
              <a:spcBef>
                <a:spcPts val="0"/>
              </a:spcBef>
              <a:spcAft>
                <a:spcPts val="0"/>
              </a:spcAft>
              <a:buSzPts val="2800"/>
              <a:buNone/>
              <a:defRPr sz="2800"/>
            </a:lvl3pPr>
            <a:lvl4pPr lvl="3">
              <a:lnSpc>
                <a:spcPct val="100000"/>
              </a:lnSpc>
              <a:spcBef>
                <a:spcPts val="0"/>
              </a:spcBef>
              <a:spcAft>
                <a:spcPts val="0"/>
              </a:spcAft>
              <a:buSzPts val="2800"/>
              <a:buNone/>
              <a:defRPr sz="2800"/>
            </a:lvl4pPr>
            <a:lvl5pPr lvl="4">
              <a:lnSpc>
                <a:spcPct val="100000"/>
              </a:lnSpc>
              <a:spcBef>
                <a:spcPts val="0"/>
              </a:spcBef>
              <a:spcAft>
                <a:spcPts val="0"/>
              </a:spcAft>
              <a:buSzPts val="2800"/>
              <a:buNone/>
              <a:defRPr sz="2800"/>
            </a:lvl5pPr>
            <a:lvl6pPr lvl="5">
              <a:lnSpc>
                <a:spcPct val="100000"/>
              </a:lnSpc>
              <a:spcBef>
                <a:spcPts val="0"/>
              </a:spcBef>
              <a:spcAft>
                <a:spcPts val="0"/>
              </a:spcAft>
              <a:buSzPts val="2800"/>
              <a:buNone/>
              <a:defRPr sz="2800"/>
            </a:lvl6pPr>
            <a:lvl7pPr lvl="6">
              <a:lnSpc>
                <a:spcPct val="100000"/>
              </a:lnSpc>
              <a:spcBef>
                <a:spcPts val="0"/>
              </a:spcBef>
              <a:spcAft>
                <a:spcPts val="0"/>
              </a:spcAft>
              <a:buSzPts val="2800"/>
              <a:buNone/>
              <a:defRPr sz="2800"/>
            </a:lvl7pPr>
            <a:lvl8pPr lvl="7">
              <a:lnSpc>
                <a:spcPct val="100000"/>
              </a:lnSpc>
              <a:spcBef>
                <a:spcPts val="0"/>
              </a:spcBef>
              <a:spcAft>
                <a:spcPts val="0"/>
              </a:spcAft>
              <a:buSzPts val="2800"/>
              <a:buNone/>
              <a:defRPr sz="2800"/>
            </a:lvl8pPr>
            <a:lvl9pPr lvl="8">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34"/>
        <p:cNvGrpSpPr/>
        <p:nvPr/>
      </p:nvGrpSpPr>
      <p:grpSpPr>
        <a:xfrm>
          <a:off x="0" y="0"/>
          <a:ext cx="0" cy="0"/>
          <a:chOff x="0" y="0"/>
          <a:chExt cx="0" cy="0"/>
        </a:xfrm>
      </p:grpSpPr>
      <p:sp>
        <p:nvSpPr>
          <p:cNvPr id="35" name="Google Shape;3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36" name="Google Shape;3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17500" algn="ctr">
              <a:spcBef>
                <a:spcPts val="0"/>
              </a:spcBef>
              <a:spcAft>
                <a:spcPts val="0"/>
              </a:spcAft>
              <a:buSzPts val="14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3200728534"/>
      </p:ext>
    </p:extLst>
  </p:cSld>
  <p:clrMapOvr>
    <a:masterClrMapping/>
  </p:clrMapOvr>
  <mc:AlternateContent xmlns:mc="http://schemas.openxmlformats.org/markup-compatibility/2006" xmlns:p14="http://schemas.microsoft.com/office/powerpoint/2010/main">
    <mc:Choice Requires="p14">
      <p:transition spd="slow" p14:dur="1400" advTm="0">
        <p:blinds/>
      </p:transition>
    </mc:Choice>
    <mc:Fallback xmlns="">
      <p:transition spd="slow" advTm="0">
        <p:blinds/>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41"/>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3"/>
        <p:cNvGrpSpPr/>
        <p:nvPr/>
      </p:nvGrpSpPr>
      <p:grpSpPr>
        <a:xfrm>
          <a:off x="0" y="0"/>
          <a:ext cx="0" cy="0"/>
          <a:chOff x="0" y="0"/>
          <a:chExt cx="0" cy="0"/>
        </a:xfrm>
      </p:grpSpPr>
      <p:sp>
        <p:nvSpPr>
          <p:cNvPr id="14" name="Google Shape;14;p4"/>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2800"/>
              <a:buNone/>
              <a:defRPr b="1"/>
            </a:lvl1pPr>
            <a:lvl2pPr lvl="1">
              <a:spcBef>
                <a:spcPts val="0"/>
              </a:spcBef>
              <a:spcAft>
                <a:spcPts val="0"/>
              </a:spcAft>
              <a:buSzPts val="2800"/>
              <a:buNone/>
              <a:defRPr b="1"/>
            </a:lvl2pPr>
            <a:lvl3pPr lvl="2">
              <a:spcBef>
                <a:spcPts val="0"/>
              </a:spcBef>
              <a:spcAft>
                <a:spcPts val="0"/>
              </a:spcAft>
              <a:buSzPts val="2800"/>
              <a:buNone/>
              <a:defRPr b="1"/>
            </a:lvl3pPr>
            <a:lvl4pPr lvl="3">
              <a:spcBef>
                <a:spcPts val="0"/>
              </a:spcBef>
              <a:spcAft>
                <a:spcPts val="0"/>
              </a:spcAft>
              <a:buSzPts val="2800"/>
              <a:buNone/>
              <a:defRPr b="1"/>
            </a:lvl4pPr>
            <a:lvl5pPr lvl="4">
              <a:spcBef>
                <a:spcPts val="0"/>
              </a:spcBef>
              <a:spcAft>
                <a:spcPts val="0"/>
              </a:spcAft>
              <a:buSzPts val="2800"/>
              <a:buNone/>
              <a:defRPr b="1"/>
            </a:lvl5pPr>
            <a:lvl6pPr lvl="5">
              <a:spcBef>
                <a:spcPts val="0"/>
              </a:spcBef>
              <a:spcAft>
                <a:spcPts val="0"/>
              </a:spcAft>
              <a:buSzPts val="2800"/>
              <a:buNone/>
              <a:defRPr b="1"/>
            </a:lvl6pPr>
            <a:lvl7pPr lvl="6">
              <a:spcBef>
                <a:spcPts val="0"/>
              </a:spcBef>
              <a:spcAft>
                <a:spcPts val="0"/>
              </a:spcAft>
              <a:buSzPts val="2800"/>
              <a:buNone/>
              <a:defRPr b="1"/>
            </a:lvl7pPr>
            <a:lvl8pPr lvl="7">
              <a:spcBef>
                <a:spcPts val="0"/>
              </a:spcBef>
              <a:spcAft>
                <a:spcPts val="0"/>
              </a:spcAft>
              <a:buSzPts val="2800"/>
              <a:buNone/>
              <a:defRPr b="1"/>
            </a:lvl8pPr>
            <a:lvl9pPr lvl="8">
              <a:spcBef>
                <a:spcPts val="0"/>
              </a:spcBef>
              <a:spcAft>
                <a:spcPts val="0"/>
              </a:spcAft>
              <a:buSzPts val="2800"/>
              <a:buNone/>
              <a:defRPr b="1"/>
            </a:lvl9pPr>
          </a:lstStyle>
          <a:p>
            <a:endParaRPr/>
          </a:p>
        </p:txBody>
      </p:sp>
      <p:sp>
        <p:nvSpPr>
          <p:cNvPr id="15" name="Google Shape;15;p4"/>
          <p:cNvSpPr txBox="1">
            <a:spLocks noGrp="1"/>
          </p:cNvSpPr>
          <p:nvPr>
            <p:ph type="body" idx="1"/>
          </p:nvPr>
        </p:nvSpPr>
        <p:spPr>
          <a:xfrm>
            <a:off x="457200" y="1247950"/>
            <a:ext cx="8229600" cy="30291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6"/>
        <p:cNvGrpSpPr/>
        <p:nvPr/>
      </p:nvGrpSpPr>
      <p:grpSpPr>
        <a:xfrm>
          <a:off x="0" y="0"/>
          <a:ext cx="0" cy="0"/>
          <a:chOff x="0" y="0"/>
          <a:chExt cx="0" cy="0"/>
        </a:xfrm>
      </p:grpSpPr>
      <p:sp>
        <p:nvSpPr>
          <p:cNvPr id="17" name="Google Shape;17;p5"/>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19" name="Google Shape;19;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0"/>
        <p:cNvGrpSpPr/>
        <p:nvPr/>
      </p:nvGrpSpPr>
      <p:grpSpPr>
        <a:xfrm>
          <a:off x="0" y="0"/>
          <a:ext cx="0" cy="0"/>
          <a:chOff x="0" y="0"/>
          <a:chExt cx="0" cy="0"/>
        </a:xfrm>
      </p:grpSpPr>
      <p:sp>
        <p:nvSpPr>
          <p:cNvPr id="21" name="Google Shape;21;p6"/>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2"/>
        <p:cNvGrpSpPr/>
        <p:nvPr/>
      </p:nvGrpSpPr>
      <p:grpSpPr>
        <a:xfrm>
          <a:off x="0" y="0"/>
          <a:ext cx="0" cy="0"/>
          <a:chOff x="0" y="0"/>
          <a:chExt cx="0" cy="0"/>
        </a:xfrm>
      </p:grpSpPr>
      <p:sp>
        <p:nvSpPr>
          <p:cNvPr id="23" name="Google Shape;23;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24" name="Google Shape;24;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5"/>
        <p:cNvGrpSpPr/>
        <p:nvPr/>
      </p:nvGrpSpPr>
      <p:grpSpPr>
        <a:xfrm>
          <a:off x="0" y="0"/>
          <a:ext cx="0" cy="0"/>
          <a:chOff x="0" y="0"/>
          <a:chExt cx="0" cy="0"/>
        </a:xfrm>
      </p:grpSpPr>
      <p:sp>
        <p:nvSpPr>
          <p:cNvPr id="26" name="Google Shape;26;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7"/>
        <p:cNvGrpSpPr/>
        <p:nvPr/>
      </p:nvGrpSpPr>
      <p:grpSpPr>
        <a:xfrm>
          <a:off x="0" y="0"/>
          <a:ext cx="0" cy="0"/>
          <a:chOff x="0" y="0"/>
          <a:chExt cx="0" cy="0"/>
        </a:xfrm>
      </p:grpSpPr>
      <p:sp>
        <p:nvSpPr>
          <p:cNvPr id="28" name="Google Shape;28;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0" name="Google Shape;30;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1" name="Google Shape;31;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17500">
              <a:spcBef>
                <a:spcPts val="0"/>
              </a:spcBef>
              <a:spcAft>
                <a:spcPts val="0"/>
              </a:spcAft>
              <a:buSzPts val="14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2"/>
        <p:cNvGrpSpPr/>
        <p:nvPr/>
      </p:nvGrpSpPr>
      <p:grpSpPr>
        <a:xfrm>
          <a:off x="0" y="0"/>
          <a:ext cx="0" cy="0"/>
          <a:chOff x="0" y="0"/>
          <a:chExt cx="0" cy="0"/>
        </a:xfrm>
      </p:grpSpPr>
      <p:sp>
        <p:nvSpPr>
          <p:cNvPr id="33" name="Google Shape;33;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400"/>
              <a:buNone/>
              <a:defRPr/>
            </a:lvl1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411475"/>
            <a:ext cx="8229600" cy="371400"/>
          </a:xfrm>
          <a:prstGeom prst="rect">
            <a:avLst/>
          </a:prstGeom>
          <a:noFill/>
          <a:ln>
            <a:noFill/>
          </a:ln>
        </p:spPr>
        <p:txBody>
          <a:bodyPr spcFirstLastPara="1" wrap="square" lIns="91425" tIns="91425" rIns="91425" bIns="91425" anchor="ctr" anchorCtr="0">
            <a:normAutofit/>
          </a:bodyPr>
          <a:lstStyle>
            <a:lvl1pPr lv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1pPr>
            <a:lvl2pPr lvl="1">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2pPr>
            <a:lvl3pPr lvl="2">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3pPr>
            <a:lvl4pPr lvl="3">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4pPr>
            <a:lvl5pPr lvl="4">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5pPr>
            <a:lvl6pPr lvl="5">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6pPr>
            <a:lvl7pPr lvl="6">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7pPr>
            <a:lvl8pPr lvl="7">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8pPr>
            <a:lvl9pPr lvl="8">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9pPr>
          </a:lstStyle>
          <a:p>
            <a:endParaRPr/>
          </a:p>
        </p:txBody>
      </p:sp>
      <p:sp>
        <p:nvSpPr>
          <p:cNvPr id="7" name="Google Shape;7;p1"/>
          <p:cNvSpPr txBox="1">
            <a:spLocks noGrp="1"/>
          </p:cNvSpPr>
          <p:nvPr>
            <p:ph type="body" idx="1"/>
          </p:nvPr>
        </p:nvSpPr>
        <p:spPr>
          <a:xfrm>
            <a:off x="457200" y="1152475"/>
            <a:ext cx="8229600" cy="3579600"/>
          </a:xfrm>
          <a:prstGeom prst="rect">
            <a:avLst/>
          </a:prstGeom>
          <a:noFill/>
          <a:ln>
            <a:noFill/>
          </a:ln>
        </p:spPr>
        <p:txBody>
          <a:bodyPr spcFirstLastPara="1" wrap="square" lIns="91425" tIns="91425" rIns="91425" bIns="91425" anchor="t" anchorCtr="0">
            <a:normAutofit/>
          </a:bodyPr>
          <a:lstStyle>
            <a:lvl1pPr marL="457200" lvl="0"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1pPr>
            <a:lvl2pPr marL="914400" lvl="1"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2pPr>
            <a:lvl3pPr marL="1371600" lvl="2"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3pPr>
            <a:lvl4pPr marL="1828800" lvl="3"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4pPr>
            <a:lvl5pPr marL="2286000" lvl="4"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5pPr>
            <a:lvl6pPr marL="2743200" lvl="5"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6pPr>
            <a:lvl7pPr marL="3200400" lvl="6"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7pPr>
            <a:lvl8pPr marL="3657600" lvl="7"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8pPr>
            <a:lvl9pPr marL="4114800" lvl="8"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63"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38"/>
        <p:cNvGrpSpPr/>
        <p:nvPr/>
      </p:nvGrpSpPr>
      <p:grpSpPr>
        <a:xfrm>
          <a:off x="0" y="0"/>
          <a:ext cx="0" cy="0"/>
          <a:chOff x="0" y="0"/>
          <a:chExt cx="0" cy="0"/>
        </a:xfrm>
      </p:grpSpPr>
      <p:sp>
        <p:nvSpPr>
          <p:cNvPr id="39" name="Google Shape;39;p13"/>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40" name="Google Shape;40;p13"/>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59"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5.xml"/><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5.xml"/><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5.xml"/><Relationship Id="rId5" Type="http://schemas.openxmlformats.org/officeDocument/2006/relationships/image" Target="../media/image25.png"/><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image" Target="../media/image26.gif"/><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hyperlink" Target="https://www.kaggle.com/datasets/pavansubhasht/ibm-hr-analytics-attrition-dataset" TargetMode="External"/><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28.gif"/><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3" Type="http://schemas.openxmlformats.org/officeDocument/2006/relationships/hyperlink" Target="https://www.kaggle.com/datasets/pavansubhasht/ibm-hr-analytics-attrition-dataset" TargetMode="External"/><Relationship Id="rId2" Type="http://schemas.openxmlformats.org/officeDocument/2006/relationships/notesSlide" Target="../notesSlides/notesSlide18.xml"/><Relationship Id="rId1" Type="http://schemas.openxmlformats.org/officeDocument/2006/relationships/slideLayout" Target="../slideLayouts/slideLayout5.xml"/><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image" Target="../media/image4.png"/><Relationship Id="rId5" Type="http://schemas.microsoft.com/office/2007/relationships/hdphoto" Target="../media/hdphoto1.wdp"/><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10.svg"/><Relationship Id="rId3" Type="http://schemas.openxmlformats.org/officeDocument/2006/relationships/diagramData" Target="../diagrams/data1.xml"/><Relationship Id="rId7" Type="http://schemas.microsoft.com/office/2007/relationships/diagramDrawing" Target="../diagrams/drawing1.xml"/><Relationship Id="rId12"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1.xml"/><Relationship Id="rId6" Type="http://schemas.openxmlformats.org/officeDocument/2006/relationships/diagramColors" Target="../diagrams/colors1.xml"/><Relationship Id="rId11" Type="http://schemas.openxmlformats.org/officeDocument/2006/relationships/image" Target="../media/image8.svg"/><Relationship Id="rId5" Type="http://schemas.openxmlformats.org/officeDocument/2006/relationships/diagramQuickStyle" Target="../diagrams/quickStyle1.xml"/><Relationship Id="rId10" Type="http://schemas.openxmlformats.org/officeDocument/2006/relationships/image" Target="../media/image7.png"/><Relationship Id="rId4" Type="http://schemas.openxmlformats.org/officeDocument/2006/relationships/diagramLayout" Target="../diagrams/layout1.xml"/><Relationship Id="rId9" Type="http://schemas.openxmlformats.org/officeDocument/2006/relationships/image" Target="../media/image6.sv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7"/>
        <p:cNvGrpSpPr/>
        <p:nvPr/>
      </p:nvGrpSpPr>
      <p:grpSpPr>
        <a:xfrm>
          <a:off x="0" y="0"/>
          <a:ext cx="0" cy="0"/>
          <a:chOff x="0" y="0"/>
          <a:chExt cx="0" cy="0"/>
        </a:xfrm>
      </p:grpSpPr>
      <p:pic>
        <p:nvPicPr>
          <p:cNvPr id="2" name="Picture 2" descr="4 Keys to a Successful Digital Marketing Campaign">
            <a:extLst>
              <a:ext uri="{FF2B5EF4-FFF2-40B4-BE49-F238E27FC236}">
                <a16:creationId xmlns:a16="http://schemas.microsoft.com/office/drawing/2014/main" id="{3972983C-E8A7-515B-6AA1-F159598039F4}"/>
              </a:ext>
            </a:extLst>
          </p:cNvPr>
          <p:cNvPicPr>
            <a:picLocks noGrp="1" noRot="1" noChangeAspect="1" noMove="1" noResize="1" noEditPoints="1" noAdjustHandles="1" noChangeArrowheads="1" noChangeShapeType="1" noCrop="1"/>
          </p:cNvPicPr>
          <p:nvPr/>
        </p:nvPicPr>
        <p:blipFill>
          <a:blip r:embed="rId3">
            <a:extLst>
              <a:ext uri="{28A0092B-C50C-407E-A947-70E740481C1C}">
                <a14:useLocalDpi xmlns:a14="http://schemas.microsoft.com/office/drawing/2010/main" val="0"/>
              </a:ext>
            </a:extLst>
          </a:blip>
          <a:srcRect/>
          <a:stretch>
            <a:fillRect/>
          </a:stretch>
        </p:blipFill>
        <p:spPr bwMode="auto">
          <a:xfrm>
            <a:off x="0" y="-476250"/>
            <a:ext cx="9172575" cy="611505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202E8CC5-E00E-0E9E-5B28-A8BAF0746881}"/>
              </a:ext>
            </a:extLst>
          </p:cNvPr>
          <p:cNvSpPr>
            <a:spLocks noGrp="1" noRot="1" noMove="1" noResize="1" noEditPoints="1" noAdjustHandles="1" noChangeArrowheads="1" noChangeShapeType="1"/>
          </p:cNvSpPr>
          <p:nvPr/>
        </p:nvSpPr>
        <p:spPr>
          <a:xfrm>
            <a:off x="0" y="-19800"/>
            <a:ext cx="9143980" cy="5143499"/>
          </a:xfrm>
          <a:prstGeom prst="rect">
            <a:avLst/>
          </a:prstGeom>
          <a:solidFill>
            <a:schemeClr val="tx1">
              <a:alpha val="88000"/>
            </a:schemeClr>
          </a:solid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48" name="Google Shape;48;p16"/>
          <p:cNvSpPr txBox="1">
            <a:spLocks noGrp="1"/>
          </p:cNvSpPr>
          <p:nvPr>
            <p:ph type="ctrTitle"/>
          </p:nvPr>
        </p:nvSpPr>
        <p:spPr>
          <a:xfrm>
            <a:off x="1071418" y="1807843"/>
            <a:ext cx="7348682" cy="830581"/>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altLang="zh-CN" sz="3200" b="1" dirty="0">
                <a:ln>
                  <a:solidFill>
                    <a:schemeClr val="bg1"/>
                  </a:solidFill>
                </a:ln>
                <a:solidFill>
                  <a:schemeClr val="bg1"/>
                </a:solidFill>
                <a:latin typeface="Fira Sans Extra Condensed SemiBold" panose="020B0604020202020204" charset="0"/>
              </a:rPr>
              <a:t>Marketing Campaign Analysis</a:t>
            </a:r>
            <a:endParaRPr sz="4000" dirty="0">
              <a:ln>
                <a:solidFill>
                  <a:schemeClr val="bg1"/>
                </a:solidFill>
              </a:ln>
              <a:solidFill>
                <a:schemeClr val="bg1"/>
              </a:solidFill>
              <a:latin typeface="Fira Sans Extra Condensed SemiBold" panose="020B0604020202020204" charset="0"/>
            </a:endParaRPr>
          </a:p>
        </p:txBody>
      </p:sp>
      <p:sp>
        <p:nvSpPr>
          <p:cNvPr id="49" name="Google Shape;49;p16"/>
          <p:cNvSpPr txBox="1">
            <a:spLocks noGrp="1"/>
          </p:cNvSpPr>
          <p:nvPr>
            <p:ph type="subTitle" idx="1"/>
          </p:nvPr>
        </p:nvSpPr>
        <p:spPr>
          <a:xfrm>
            <a:off x="1074659" y="2860559"/>
            <a:ext cx="1471317" cy="64008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bg1"/>
                </a:solidFill>
                <a:latin typeface="Fira Sans Extra Condensed SemiBold" panose="020B0604020202020204" charset="0"/>
              </a:rPr>
              <a:t>ISM 6351</a:t>
            </a:r>
          </a:p>
          <a:p>
            <a:pPr marL="0" lvl="0" indent="0" algn="l" rtl="0">
              <a:spcBef>
                <a:spcPts val="0"/>
              </a:spcBef>
              <a:spcAft>
                <a:spcPts val="0"/>
              </a:spcAft>
              <a:buNone/>
            </a:pPr>
            <a:r>
              <a:rPr lang="en" dirty="0">
                <a:solidFill>
                  <a:schemeClr val="bg1"/>
                </a:solidFill>
                <a:latin typeface="Fira Sans Extra Condensed SemiBold" panose="020B0604020202020204" charset="0"/>
              </a:rPr>
              <a:t>Yayuan Zhang</a:t>
            </a:r>
            <a:endParaRPr dirty="0">
              <a:solidFill>
                <a:schemeClr val="bg1"/>
              </a:solidFill>
              <a:latin typeface="Fira Sans Extra Condensed SemiBold" panose="020B060402020202020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7" name="Google Shape;236;p19">
            <a:extLst>
              <a:ext uri="{FF2B5EF4-FFF2-40B4-BE49-F238E27FC236}">
                <a16:creationId xmlns:a16="http://schemas.microsoft.com/office/drawing/2014/main" id="{612359F4-D783-651D-9F30-A4C77FAAB38D}"/>
              </a:ext>
            </a:extLst>
          </p:cNvPr>
          <p:cNvSpPr/>
          <p:nvPr/>
        </p:nvSpPr>
        <p:spPr>
          <a:xfrm>
            <a:off x="4690155" y="1095105"/>
            <a:ext cx="3991689" cy="684077"/>
          </a:xfrm>
          <a:prstGeom prst="roundRect">
            <a:avLst>
              <a:gd name="adj" fmla="val 0"/>
            </a:avLst>
          </a:prstGeom>
          <a:solidFill>
            <a:srgbClr val="674188"/>
          </a:solidFill>
          <a:ln>
            <a:noFill/>
          </a:ln>
        </p:spPr>
        <p:txBody>
          <a:bodyPr spcFirstLastPara="1" wrap="square" lIns="91425" tIns="91425" rIns="91425" bIns="91425" anchor="ctr" anchorCtr="0">
            <a:noAutofit/>
          </a:bodyPr>
          <a:lstStyle/>
          <a:p>
            <a:pPr algn="ctr"/>
            <a:r>
              <a:rPr lang="en-US" altLang="zh-CN" dirty="0">
                <a:solidFill>
                  <a:schemeClr val="bg1"/>
                </a:solidFill>
                <a:latin typeface="Fira Sans Extra Condensed" panose="020B0503050000020004" pitchFamily="34" charset="0"/>
              </a:rPr>
              <a:t>Education</a:t>
            </a:r>
            <a:endParaRPr lang="en-US" sz="1100" dirty="0">
              <a:solidFill>
                <a:schemeClr val="bg1"/>
              </a:solidFill>
              <a:latin typeface="Fira Sans Extra Condensed" panose="020B0503050000020004" pitchFamily="34" charset="0"/>
            </a:endParaRPr>
          </a:p>
        </p:txBody>
      </p:sp>
      <p:sp>
        <p:nvSpPr>
          <p:cNvPr id="18" name="Google Shape;236;p19">
            <a:extLst>
              <a:ext uri="{FF2B5EF4-FFF2-40B4-BE49-F238E27FC236}">
                <a16:creationId xmlns:a16="http://schemas.microsoft.com/office/drawing/2014/main" id="{54B211BB-0613-A439-DC91-E7415028ADAC}"/>
              </a:ext>
            </a:extLst>
          </p:cNvPr>
          <p:cNvSpPr/>
          <p:nvPr/>
        </p:nvSpPr>
        <p:spPr>
          <a:xfrm>
            <a:off x="580319" y="1095106"/>
            <a:ext cx="3991681" cy="667764"/>
          </a:xfrm>
          <a:prstGeom prst="roundRect">
            <a:avLst>
              <a:gd name="adj" fmla="val 0"/>
            </a:avLst>
          </a:prstGeom>
          <a:solidFill>
            <a:srgbClr val="674188"/>
          </a:solidFill>
          <a:ln>
            <a:noFill/>
          </a:ln>
        </p:spPr>
        <p:txBody>
          <a:bodyPr spcFirstLastPara="1" wrap="square" lIns="91425" tIns="91425" rIns="91425" bIns="91425" anchor="ctr" anchorCtr="0">
            <a:noAutofit/>
          </a:bodyPr>
          <a:lstStyle/>
          <a:p>
            <a:pPr algn="ctr"/>
            <a:r>
              <a:rPr lang="en-US" dirty="0">
                <a:solidFill>
                  <a:schemeClr val="bg1"/>
                </a:solidFill>
                <a:latin typeface="Fira Sans Extra Condensed" panose="020B0503050000020004" pitchFamily="34" charset="0"/>
              </a:rPr>
              <a:t>Marital Status</a:t>
            </a:r>
          </a:p>
        </p:txBody>
      </p:sp>
      <p:sp>
        <p:nvSpPr>
          <p:cNvPr id="13" name="Google Shape;1468;p47">
            <a:extLst>
              <a:ext uri="{FF2B5EF4-FFF2-40B4-BE49-F238E27FC236}">
                <a16:creationId xmlns:a16="http://schemas.microsoft.com/office/drawing/2014/main" id="{DE5951F5-C95C-F3E9-8AE9-19DC87B696F4}"/>
              </a:ext>
            </a:extLst>
          </p:cNvPr>
          <p:cNvSpPr txBox="1">
            <a:spLocks noGrp="1"/>
          </p:cNvSpPr>
          <p:nvPr>
            <p:ph type="title"/>
          </p:nvPr>
        </p:nvSpPr>
        <p:spPr>
          <a:xfrm>
            <a:off x="635587" y="284382"/>
            <a:ext cx="5065966" cy="371400"/>
          </a:xfrm>
          <a:prstGeom prst="rect">
            <a:avLst/>
          </a:prstGeom>
          <a:noFill/>
          <a:ln>
            <a:noFill/>
          </a:ln>
        </p:spPr>
        <p:txBody>
          <a:bodyPr spcFirstLastPara="1" wrap="square" lIns="91425" tIns="91425" rIns="91425" bIns="91425" anchor="ctr" anchorCtr="0">
            <a:normAutofit fontScale="90000"/>
          </a:bodyPr>
          <a:lstStyle/>
          <a:p>
            <a:pPr algn="l"/>
            <a:r>
              <a:rPr lang="en-US" dirty="0">
                <a:solidFill>
                  <a:srgbClr val="674188"/>
                </a:solidFill>
                <a:latin typeface="Fira Sans Extra Condensed" panose="020B0503050000020004" pitchFamily="34" charset="0"/>
                <a:ea typeface="Roboto"/>
              </a:rPr>
              <a:t>ANOVA</a:t>
            </a:r>
            <a:endParaRPr dirty="0">
              <a:solidFill>
                <a:srgbClr val="674188"/>
              </a:solidFill>
              <a:latin typeface="Fira Sans Extra Condensed" panose="020B0503050000020004" pitchFamily="34" charset="0"/>
              <a:ea typeface="Roboto"/>
            </a:endParaRPr>
          </a:p>
        </p:txBody>
      </p:sp>
      <p:sp>
        <p:nvSpPr>
          <p:cNvPr id="23" name="Google Shape;1009;p36">
            <a:extLst>
              <a:ext uri="{FF2B5EF4-FFF2-40B4-BE49-F238E27FC236}">
                <a16:creationId xmlns:a16="http://schemas.microsoft.com/office/drawing/2014/main" id="{8162D7BE-395D-CBFD-6E4F-17A7C499142A}"/>
              </a:ext>
            </a:extLst>
          </p:cNvPr>
          <p:cNvSpPr txBox="1"/>
          <p:nvPr/>
        </p:nvSpPr>
        <p:spPr>
          <a:xfrm>
            <a:off x="580315" y="1852064"/>
            <a:ext cx="3991681" cy="469110"/>
          </a:xfrm>
          <a:prstGeom prst="rect">
            <a:avLst/>
          </a:prstGeom>
          <a:solidFill>
            <a:srgbClr val="E8B5BB">
              <a:alpha val="12549"/>
            </a:srgb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algn="ctr">
              <a:lnSpc>
                <a:spcPct val="150000"/>
              </a:lnSpc>
              <a:defRPr>
                <a:solidFill>
                  <a:srgbClr val="674188"/>
                </a:solidFill>
                <a:effectLst/>
                <a:latin typeface="Fira Sans Extra Condensed" panose="020B0503050000020004" pitchFamily="34" charset="0"/>
              </a:defRPr>
            </a:lvl1pPr>
          </a:lstStyle>
          <a:p>
            <a:r>
              <a:rPr lang="en-US" altLang="zh-CN" sz="1200" dirty="0"/>
              <a:t>Fail to Reject the Null Hypothesis</a:t>
            </a:r>
          </a:p>
        </p:txBody>
      </p:sp>
      <p:sp>
        <p:nvSpPr>
          <p:cNvPr id="29" name="Google Shape;1009;p36">
            <a:extLst>
              <a:ext uri="{FF2B5EF4-FFF2-40B4-BE49-F238E27FC236}">
                <a16:creationId xmlns:a16="http://schemas.microsoft.com/office/drawing/2014/main" id="{1A72196C-ECA6-62BF-DF0D-B41C35BBCAAF}"/>
              </a:ext>
            </a:extLst>
          </p:cNvPr>
          <p:cNvSpPr txBox="1"/>
          <p:nvPr/>
        </p:nvSpPr>
        <p:spPr>
          <a:xfrm>
            <a:off x="580315" y="2387323"/>
            <a:ext cx="3991681" cy="469110"/>
          </a:xfrm>
          <a:prstGeom prst="rect">
            <a:avLst/>
          </a:prstGeom>
          <a:solidFill>
            <a:srgbClr val="E8B5BB">
              <a:alpha val="12549"/>
            </a:srgb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algn="ctr">
              <a:lnSpc>
                <a:spcPct val="150000"/>
              </a:lnSpc>
              <a:defRPr>
                <a:solidFill>
                  <a:srgbClr val="674188"/>
                </a:solidFill>
                <a:effectLst/>
                <a:latin typeface="Fira Sans Extra Condensed" panose="020B0503050000020004" pitchFamily="34" charset="0"/>
              </a:defRPr>
            </a:lvl1pPr>
          </a:lstStyle>
          <a:p>
            <a:pPr>
              <a:lnSpc>
                <a:spcPct val="100000"/>
              </a:lnSpc>
            </a:pPr>
            <a:r>
              <a:rPr lang="en-US" altLang="zh-CN" sz="1200" dirty="0"/>
              <a:t>No Significant Difference</a:t>
            </a:r>
          </a:p>
        </p:txBody>
      </p:sp>
      <p:sp>
        <p:nvSpPr>
          <p:cNvPr id="51" name="Google Shape;1009;p36">
            <a:extLst>
              <a:ext uri="{FF2B5EF4-FFF2-40B4-BE49-F238E27FC236}">
                <a16:creationId xmlns:a16="http://schemas.microsoft.com/office/drawing/2014/main" id="{B06860FC-9081-ADF2-540D-EC5B53EAB92C}"/>
              </a:ext>
            </a:extLst>
          </p:cNvPr>
          <p:cNvSpPr txBox="1"/>
          <p:nvPr/>
        </p:nvSpPr>
        <p:spPr>
          <a:xfrm>
            <a:off x="4690150" y="1852064"/>
            <a:ext cx="3991688" cy="469110"/>
          </a:xfrm>
          <a:prstGeom prst="rect">
            <a:avLst/>
          </a:prstGeom>
          <a:solidFill>
            <a:srgbClr val="E8B5BB">
              <a:alpha val="12549"/>
            </a:srgb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algn="ctr">
              <a:lnSpc>
                <a:spcPct val="150000"/>
              </a:lnSpc>
              <a:defRPr>
                <a:solidFill>
                  <a:srgbClr val="674188"/>
                </a:solidFill>
                <a:effectLst/>
                <a:latin typeface="Fira Sans Extra Condensed" panose="020B0503050000020004" pitchFamily="34" charset="0"/>
              </a:defRPr>
            </a:lvl1pPr>
          </a:lstStyle>
          <a:p>
            <a:r>
              <a:rPr lang="en-US" altLang="zh-CN" sz="1200" dirty="0"/>
              <a:t>Reject the Null Hypothesis</a:t>
            </a:r>
          </a:p>
        </p:txBody>
      </p:sp>
      <p:sp>
        <p:nvSpPr>
          <p:cNvPr id="52" name="Google Shape;1009;p36">
            <a:extLst>
              <a:ext uri="{FF2B5EF4-FFF2-40B4-BE49-F238E27FC236}">
                <a16:creationId xmlns:a16="http://schemas.microsoft.com/office/drawing/2014/main" id="{212A76E5-AFFF-518F-9D0B-B3F0C4A5357A}"/>
              </a:ext>
            </a:extLst>
          </p:cNvPr>
          <p:cNvSpPr txBox="1"/>
          <p:nvPr/>
        </p:nvSpPr>
        <p:spPr>
          <a:xfrm>
            <a:off x="4690150" y="2387323"/>
            <a:ext cx="3991688" cy="469110"/>
          </a:xfrm>
          <a:prstGeom prst="rect">
            <a:avLst/>
          </a:prstGeom>
          <a:solidFill>
            <a:srgbClr val="E8B5BB">
              <a:alpha val="12549"/>
            </a:srgb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algn="ctr">
              <a:lnSpc>
                <a:spcPct val="150000"/>
              </a:lnSpc>
              <a:defRPr>
                <a:solidFill>
                  <a:srgbClr val="674188"/>
                </a:solidFill>
                <a:effectLst/>
                <a:latin typeface="Fira Sans Extra Condensed" panose="020B0503050000020004" pitchFamily="34" charset="0"/>
              </a:defRPr>
            </a:lvl1pPr>
          </a:lstStyle>
          <a:p>
            <a:pPr>
              <a:lnSpc>
                <a:spcPct val="100000"/>
              </a:lnSpc>
            </a:pPr>
            <a:r>
              <a:rPr lang="en-US" altLang="zh-CN" sz="1200" dirty="0"/>
              <a:t>Significant Difference</a:t>
            </a:r>
          </a:p>
        </p:txBody>
      </p:sp>
      <p:sp>
        <p:nvSpPr>
          <p:cNvPr id="53" name="Google Shape;1009;p36">
            <a:extLst>
              <a:ext uri="{FF2B5EF4-FFF2-40B4-BE49-F238E27FC236}">
                <a16:creationId xmlns:a16="http://schemas.microsoft.com/office/drawing/2014/main" id="{87C4680F-0630-CF68-3ABF-93DAED4530F0}"/>
              </a:ext>
            </a:extLst>
          </p:cNvPr>
          <p:cNvSpPr txBox="1"/>
          <p:nvPr/>
        </p:nvSpPr>
        <p:spPr>
          <a:xfrm>
            <a:off x="4690155" y="3464574"/>
            <a:ext cx="3991683" cy="469110"/>
          </a:xfrm>
          <a:prstGeom prst="rect">
            <a:avLst/>
          </a:prstGeom>
          <a:solidFill>
            <a:srgbClr val="B5A1FD">
              <a:alpha val="12549"/>
            </a:srgb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algn="ctr">
              <a:lnSpc>
                <a:spcPct val="150000"/>
              </a:lnSpc>
              <a:defRPr>
                <a:solidFill>
                  <a:srgbClr val="674188"/>
                </a:solidFill>
                <a:effectLst/>
                <a:latin typeface="Fira Sans Extra Condensed" panose="020B0503050000020004" pitchFamily="34" charset="0"/>
              </a:defRPr>
            </a:lvl1pPr>
          </a:lstStyle>
          <a:p>
            <a:pPr>
              <a:lnSpc>
                <a:spcPct val="100000"/>
              </a:lnSpc>
            </a:pPr>
            <a:r>
              <a:rPr lang="en-US" altLang="zh-CN" sz="1200" dirty="0"/>
              <a:t>Personalized Marketing</a:t>
            </a:r>
          </a:p>
        </p:txBody>
      </p:sp>
      <p:sp>
        <p:nvSpPr>
          <p:cNvPr id="5" name="Rectangle: Rounded Corners 4">
            <a:extLst>
              <a:ext uri="{FF2B5EF4-FFF2-40B4-BE49-F238E27FC236}">
                <a16:creationId xmlns:a16="http://schemas.microsoft.com/office/drawing/2014/main" id="{0A4A8AD7-3E16-3384-84B5-A64CDB6777A0}"/>
              </a:ext>
            </a:extLst>
          </p:cNvPr>
          <p:cNvSpPr/>
          <p:nvPr/>
        </p:nvSpPr>
        <p:spPr>
          <a:xfrm>
            <a:off x="4619921" y="308884"/>
            <a:ext cx="657080" cy="300626"/>
          </a:xfrm>
          <a:prstGeom prst="roundRect">
            <a:avLst/>
          </a:prstGeom>
          <a:solidFill>
            <a:srgbClr val="AF91CB"/>
          </a:solidFill>
          <a:ln>
            <a:noFill/>
          </a:ln>
        </p:spPr>
        <p:txBody>
          <a:bodyPr spcFirstLastPara="1" wrap="square" lIns="91425" tIns="91425" rIns="91425" bIns="91425" anchor="ctr" anchorCtr="0">
            <a:noAutofit/>
          </a:bodyPr>
          <a:lstStyle/>
          <a:p>
            <a:pPr algn="ctr"/>
            <a:r>
              <a:rPr lang="en-US" sz="1050" dirty="0">
                <a:solidFill>
                  <a:schemeClr val="bg1"/>
                </a:solidFill>
                <a:latin typeface="Fira Sans Extra Condensed" panose="020B0503050000020004" pitchFamily="34" charset="0"/>
                <a:cs typeface="Arial"/>
              </a:rPr>
              <a:t>Fish</a:t>
            </a:r>
          </a:p>
        </p:txBody>
      </p:sp>
      <p:sp>
        <p:nvSpPr>
          <p:cNvPr id="11" name="Rectangle: Rounded Corners 10">
            <a:extLst>
              <a:ext uri="{FF2B5EF4-FFF2-40B4-BE49-F238E27FC236}">
                <a16:creationId xmlns:a16="http://schemas.microsoft.com/office/drawing/2014/main" id="{80AA391C-1148-A825-143D-F7CA5E1CED20}"/>
              </a:ext>
            </a:extLst>
          </p:cNvPr>
          <p:cNvSpPr/>
          <p:nvPr/>
        </p:nvSpPr>
        <p:spPr>
          <a:xfrm>
            <a:off x="5300240" y="308114"/>
            <a:ext cx="657080" cy="300626"/>
          </a:xfrm>
          <a:prstGeom prst="roundRect">
            <a:avLst/>
          </a:prstGeom>
          <a:solidFill>
            <a:srgbClr val="AF91CB"/>
          </a:solidFill>
          <a:ln>
            <a:noFill/>
          </a:ln>
        </p:spPr>
        <p:txBody>
          <a:bodyPr spcFirstLastPara="1" wrap="square" lIns="91425" tIns="91425" rIns="91425" bIns="91425" anchor="ctr" anchorCtr="0">
            <a:noAutofit/>
          </a:bodyPr>
          <a:lstStyle/>
          <a:p>
            <a:pPr algn="ctr"/>
            <a:r>
              <a:rPr lang="en-US" sz="1050" dirty="0">
                <a:solidFill>
                  <a:schemeClr val="bg1"/>
                </a:solidFill>
                <a:latin typeface="Fira Sans Extra Condensed" panose="020B0503050000020004" pitchFamily="34" charset="0"/>
                <a:cs typeface="Arial"/>
              </a:rPr>
              <a:t>Meat</a:t>
            </a:r>
          </a:p>
        </p:txBody>
      </p:sp>
      <p:sp>
        <p:nvSpPr>
          <p:cNvPr id="14" name="Rectangle: Rounded Corners 13">
            <a:extLst>
              <a:ext uri="{FF2B5EF4-FFF2-40B4-BE49-F238E27FC236}">
                <a16:creationId xmlns:a16="http://schemas.microsoft.com/office/drawing/2014/main" id="{F2E7DAF9-AA77-BAC9-CF4F-AB8C86D39517}"/>
              </a:ext>
            </a:extLst>
          </p:cNvPr>
          <p:cNvSpPr/>
          <p:nvPr/>
        </p:nvSpPr>
        <p:spPr>
          <a:xfrm>
            <a:off x="5974318" y="308114"/>
            <a:ext cx="657080" cy="300626"/>
          </a:xfrm>
          <a:prstGeom prst="roundRect">
            <a:avLst/>
          </a:prstGeom>
          <a:solidFill>
            <a:srgbClr val="AF91CB"/>
          </a:solidFill>
          <a:ln>
            <a:noFill/>
          </a:ln>
        </p:spPr>
        <p:txBody>
          <a:bodyPr spcFirstLastPara="1" wrap="square" lIns="91425" tIns="91425" rIns="91425" bIns="91425" anchor="ctr" anchorCtr="0">
            <a:noAutofit/>
          </a:bodyPr>
          <a:lstStyle/>
          <a:p>
            <a:pPr algn="ctr"/>
            <a:r>
              <a:rPr lang="en-US" sz="1050" dirty="0">
                <a:solidFill>
                  <a:schemeClr val="bg1"/>
                </a:solidFill>
                <a:latin typeface="Fira Sans Extra Condensed" panose="020B0503050000020004" pitchFamily="34" charset="0"/>
                <a:cs typeface="Arial"/>
              </a:rPr>
              <a:t>Fruits</a:t>
            </a:r>
          </a:p>
        </p:txBody>
      </p:sp>
      <p:sp>
        <p:nvSpPr>
          <p:cNvPr id="15" name="Rectangle: Rounded Corners 14">
            <a:extLst>
              <a:ext uri="{FF2B5EF4-FFF2-40B4-BE49-F238E27FC236}">
                <a16:creationId xmlns:a16="http://schemas.microsoft.com/office/drawing/2014/main" id="{570B090C-EDC2-3477-6B9A-FBE15466720B}"/>
              </a:ext>
            </a:extLst>
          </p:cNvPr>
          <p:cNvSpPr/>
          <p:nvPr/>
        </p:nvSpPr>
        <p:spPr>
          <a:xfrm>
            <a:off x="6657798" y="308114"/>
            <a:ext cx="657080" cy="300626"/>
          </a:xfrm>
          <a:prstGeom prst="roundRect">
            <a:avLst/>
          </a:prstGeom>
          <a:solidFill>
            <a:srgbClr val="AF91CB"/>
          </a:solidFill>
          <a:ln>
            <a:noFill/>
          </a:ln>
        </p:spPr>
        <p:txBody>
          <a:bodyPr spcFirstLastPara="1" wrap="square" lIns="91425" tIns="91425" rIns="91425" bIns="91425" anchor="ctr" anchorCtr="0">
            <a:noAutofit/>
          </a:bodyPr>
          <a:lstStyle/>
          <a:p>
            <a:pPr algn="ctr"/>
            <a:r>
              <a:rPr lang="en-US" sz="1050" dirty="0">
                <a:solidFill>
                  <a:schemeClr val="bg1"/>
                </a:solidFill>
                <a:latin typeface="Fira Sans Extra Condensed" panose="020B0503050000020004" pitchFamily="34" charset="0"/>
                <a:cs typeface="Arial"/>
              </a:rPr>
              <a:t>Sweet</a:t>
            </a:r>
          </a:p>
        </p:txBody>
      </p:sp>
      <p:sp>
        <p:nvSpPr>
          <p:cNvPr id="17" name="Rectangle: Rounded Corners 16">
            <a:extLst>
              <a:ext uri="{FF2B5EF4-FFF2-40B4-BE49-F238E27FC236}">
                <a16:creationId xmlns:a16="http://schemas.microsoft.com/office/drawing/2014/main" id="{51ED65C6-9169-1CDE-4E15-A7F9E166AD85}"/>
              </a:ext>
            </a:extLst>
          </p:cNvPr>
          <p:cNvSpPr/>
          <p:nvPr/>
        </p:nvSpPr>
        <p:spPr>
          <a:xfrm>
            <a:off x="7341278" y="308114"/>
            <a:ext cx="657080" cy="300626"/>
          </a:xfrm>
          <a:prstGeom prst="roundRect">
            <a:avLst/>
          </a:prstGeom>
          <a:solidFill>
            <a:srgbClr val="AF91CB"/>
          </a:solidFill>
          <a:ln>
            <a:noFill/>
          </a:ln>
        </p:spPr>
        <p:txBody>
          <a:bodyPr spcFirstLastPara="1" wrap="square" lIns="91425" tIns="91425" rIns="91425" bIns="91425" anchor="ctr" anchorCtr="0">
            <a:noAutofit/>
          </a:bodyPr>
          <a:lstStyle/>
          <a:p>
            <a:pPr algn="ctr"/>
            <a:r>
              <a:rPr lang="en-US" sz="1050" dirty="0">
                <a:solidFill>
                  <a:schemeClr val="bg1"/>
                </a:solidFill>
                <a:latin typeface="Fira Sans Extra Condensed" panose="020B0503050000020004" pitchFamily="34" charset="0"/>
                <a:cs typeface="Arial"/>
              </a:rPr>
              <a:t>Wines</a:t>
            </a:r>
          </a:p>
        </p:txBody>
      </p:sp>
      <p:sp>
        <p:nvSpPr>
          <p:cNvPr id="24" name="Rectangle: Rounded Corners 23">
            <a:extLst>
              <a:ext uri="{FF2B5EF4-FFF2-40B4-BE49-F238E27FC236}">
                <a16:creationId xmlns:a16="http://schemas.microsoft.com/office/drawing/2014/main" id="{84E18FDD-0795-C827-C813-0FD355818A20}"/>
              </a:ext>
            </a:extLst>
          </p:cNvPr>
          <p:cNvSpPr/>
          <p:nvPr/>
        </p:nvSpPr>
        <p:spPr>
          <a:xfrm>
            <a:off x="8024758" y="308114"/>
            <a:ext cx="657080" cy="300626"/>
          </a:xfrm>
          <a:prstGeom prst="roundRect">
            <a:avLst/>
          </a:prstGeom>
          <a:solidFill>
            <a:srgbClr val="AF91CB"/>
          </a:solidFill>
          <a:ln>
            <a:noFill/>
          </a:ln>
        </p:spPr>
        <p:txBody>
          <a:bodyPr spcFirstLastPara="1" wrap="square" lIns="91425" tIns="91425" rIns="91425" bIns="91425" anchor="ctr" anchorCtr="0">
            <a:noAutofit/>
          </a:bodyPr>
          <a:lstStyle/>
          <a:p>
            <a:pPr algn="ctr"/>
            <a:r>
              <a:rPr lang="en-US" sz="1050" dirty="0">
                <a:solidFill>
                  <a:schemeClr val="bg1"/>
                </a:solidFill>
                <a:latin typeface="Fira Sans Extra Condensed" panose="020B0503050000020004" pitchFamily="34" charset="0"/>
                <a:cs typeface="Arial"/>
              </a:rPr>
              <a:t>Gold</a:t>
            </a:r>
          </a:p>
        </p:txBody>
      </p:sp>
      <p:sp>
        <p:nvSpPr>
          <p:cNvPr id="25" name="Rectangle: Rounded Corners 24">
            <a:extLst>
              <a:ext uri="{FF2B5EF4-FFF2-40B4-BE49-F238E27FC236}">
                <a16:creationId xmlns:a16="http://schemas.microsoft.com/office/drawing/2014/main" id="{587199E9-BC1D-D406-3E53-247463AB5387}"/>
              </a:ext>
            </a:extLst>
          </p:cNvPr>
          <p:cNvSpPr/>
          <p:nvPr/>
        </p:nvSpPr>
        <p:spPr>
          <a:xfrm>
            <a:off x="2502195" y="280293"/>
            <a:ext cx="2061270" cy="356268"/>
          </a:xfrm>
          <a:prstGeom prst="roundRect">
            <a:avLst/>
          </a:prstGeom>
          <a:solidFill>
            <a:srgbClr val="A17DC1"/>
          </a:solidFill>
          <a:ln>
            <a:noFill/>
          </a:ln>
        </p:spPr>
        <p:txBody>
          <a:bodyPr spcFirstLastPara="1" wrap="square" lIns="91425" tIns="91425" rIns="91425" bIns="91425" anchor="ctr" anchorCtr="0">
            <a:noAutofit/>
          </a:bodyPr>
          <a:lstStyle/>
          <a:p>
            <a:pPr algn="ctr"/>
            <a:r>
              <a:rPr lang="en-US" sz="1050" dirty="0">
                <a:solidFill>
                  <a:schemeClr val="bg1"/>
                </a:solidFill>
                <a:latin typeface="Fira Sans Extra Condensed" panose="020B0503050000020004" pitchFamily="34" charset="0"/>
                <a:cs typeface="Arial"/>
              </a:rPr>
              <a:t>Average price of purchases products</a:t>
            </a:r>
          </a:p>
        </p:txBody>
      </p:sp>
      <p:sp>
        <p:nvSpPr>
          <p:cNvPr id="26" name="Rectangle: Rounded Corners 25">
            <a:extLst>
              <a:ext uri="{FF2B5EF4-FFF2-40B4-BE49-F238E27FC236}">
                <a16:creationId xmlns:a16="http://schemas.microsoft.com/office/drawing/2014/main" id="{D6A6FEB2-BE3B-BD29-5236-55CBB439DDF5}"/>
              </a:ext>
            </a:extLst>
          </p:cNvPr>
          <p:cNvSpPr/>
          <p:nvPr/>
        </p:nvSpPr>
        <p:spPr>
          <a:xfrm>
            <a:off x="1945132" y="273205"/>
            <a:ext cx="528835" cy="371400"/>
          </a:xfrm>
          <a:prstGeom prst="roundRect">
            <a:avLst/>
          </a:prstGeom>
          <a:solidFill>
            <a:srgbClr val="B5A1FD"/>
          </a:solidFill>
          <a:ln>
            <a:noFill/>
          </a:ln>
        </p:spPr>
        <p:txBody>
          <a:bodyPr spcFirstLastPara="1" wrap="square" lIns="91425" tIns="91425" rIns="91425" bIns="91425" anchor="ctr" anchorCtr="0">
            <a:noAutofit/>
          </a:bodyPr>
          <a:lstStyle/>
          <a:p>
            <a:pPr algn="ctr"/>
            <a:r>
              <a:rPr lang="en-US" sz="1050" dirty="0">
                <a:solidFill>
                  <a:schemeClr val="bg1"/>
                </a:solidFill>
                <a:latin typeface="Fira Sans Extra Condensed" panose="020B0503050000020004" pitchFamily="34" charset="0"/>
                <a:cs typeface="Arial"/>
              </a:rPr>
              <a:t>95%</a:t>
            </a:r>
          </a:p>
        </p:txBody>
      </p:sp>
      <p:sp>
        <p:nvSpPr>
          <p:cNvPr id="27" name="Google Shape;1009;p36">
            <a:extLst>
              <a:ext uri="{FF2B5EF4-FFF2-40B4-BE49-F238E27FC236}">
                <a16:creationId xmlns:a16="http://schemas.microsoft.com/office/drawing/2014/main" id="{3672D1F7-106A-EC24-D338-B86F49FC3F9B}"/>
              </a:ext>
            </a:extLst>
          </p:cNvPr>
          <p:cNvSpPr txBox="1"/>
          <p:nvPr/>
        </p:nvSpPr>
        <p:spPr>
          <a:xfrm>
            <a:off x="580315" y="2929542"/>
            <a:ext cx="3991681" cy="469110"/>
          </a:xfrm>
          <a:prstGeom prst="rect">
            <a:avLst/>
          </a:prstGeom>
          <a:solidFill>
            <a:srgbClr val="E8B5BB">
              <a:alpha val="12549"/>
            </a:srgb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algn="ctr">
              <a:lnSpc>
                <a:spcPct val="150000"/>
              </a:lnSpc>
              <a:defRPr>
                <a:solidFill>
                  <a:srgbClr val="674188"/>
                </a:solidFill>
                <a:effectLst/>
                <a:latin typeface="Fira Sans Extra Condensed" panose="020B0503050000020004" pitchFamily="34" charset="0"/>
              </a:defRPr>
            </a:lvl1pPr>
          </a:lstStyle>
          <a:p>
            <a:pPr>
              <a:lnSpc>
                <a:spcPct val="100000"/>
              </a:lnSpc>
            </a:pPr>
            <a:r>
              <a:rPr lang="en-US" altLang="zh-CN" sz="1100" dirty="0"/>
              <a:t>Different marital statues levels show same consumption patterns.</a:t>
            </a:r>
          </a:p>
        </p:txBody>
      </p:sp>
      <p:sp>
        <p:nvSpPr>
          <p:cNvPr id="28" name="Google Shape;1009;p36">
            <a:extLst>
              <a:ext uri="{FF2B5EF4-FFF2-40B4-BE49-F238E27FC236}">
                <a16:creationId xmlns:a16="http://schemas.microsoft.com/office/drawing/2014/main" id="{690882C6-A765-5844-1468-AB713A200418}"/>
              </a:ext>
            </a:extLst>
          </p:cNvPr>
          <p:cNvSpPr txBox="1"/>
          <p:nvPr/>
        </p:nvSpPr>
        <p:spPr>
          <a:xfrm>
            <a:off x="4690157" y="2925137"/>
            <a:ext cx="3991681" cy="469110"/>
          </a:xfrm>
          <a:prstGeom prst="rect">
            <a:avLst/>
          </a:prstGeom>
          <a:solidFill>
            <a:srgbClr val="E8B5BB">
              <a:alpha val="12549"/>
            </a:srgb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algn="ctr">
              <a:lnSpc>
                <a:spcPct val="150000"/>
              </a:lnSpc>
              <a:defRPr>
                <a:solidFill>
                  <a:srgbClr val="674188"/>
                </a:solidFill>
                <a:effectLst/>
                <a:latin typeface="Fira Sans Extra Condensed" panose="020B0503050000020004" pitchFamily="34" charset="0"/>
              </a:defRPr>
            </a:lvl1pPr>
          </a:lstStyle>
          <a:p>
            <a:pPr>
              <a:lnSpc>
                <a:spcPct val="100000"/>
              </a:lnSpc>
            </a:pPr>
            <a:r>
              <a:rPr lang="en-US" altLang="zh-CN" sz="1100" dirty="0"/>
              <a:t>Different education levels show varied consumption patterns.</a:t>
            </a:r>
          </a:p>
        </p:txBody>
      </p:sp>
      <p:sp>
        <p:nvSpPr>
          <p:cNvPr id="30" name="Google Shape;1009;p36">
            <a:extLst>
              <a:ext uri="{FF2B5EF4-FFF2-40B4-BE49-F238E27FC236}">
                <a16:creationId xmlns:a16="http://schemas.microsoft.com/office/drawing/2014/main" id="{279DC493-D484-D635-94EC-806C68BEA26F}"/>
              </a:ext>
            </a:extLst>
          </p:cNvPr>
          <p:cNvSpPr txBox="1"/>
          <p:nvPr/>
        </p:nvSpPr>
        <p:spPr>
          <a:xfrm>
            <a:off x="4690155" y="4001387"/>
            <a:ext cx="3991683" cy="469110"/>
          </a:xfrm>
          <a:prstGeom prst="rect">
            <a:avLst/>
          </a:prstGeom>
          <a:solidFill>
            <a:srgbClr val="B5A1FD">
              <a:alpha val="12549"/>
            </a:srgb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algn="ctr">
              <a:lnSpc>
                <a:spcPct val="150000"/>
              </a:lnSpc>
              <a:defRPr>
                <a:solidFill>
                  <a:srgbClr val="674188"/>
                </a:solidFill>
                <a:effectLst/>
                <a:latin typeface="Fira Sans Extra Condensed" panose="020B0503050000020004" pitchFamily="34" charset="0"/>
              </a:defRPr>
            </a:lvl1pPr>
          </a:lstStyle>
          <a:p>
            <a:pPr>
              <a:lnSpc>
                <a:spcPct val="100000"/>
              </a:lnSpc>
            </a:pPr>
            <a:r>
              <a:rPr lang="en-US" altLang="zh-CN" sz="1200" dirty="0"/>
              <a:t>Collaborations and Partnerships</a:t>
            </a:r>
          </a:p>
        </p:txBody>
      </p:sp>
      <p:grpSp>
        <p:nvGrpSpPr>
          <p:cNvPr id="37" name="Group 36">
            <a:extLst>
              <a:ext uri="{FF2B5EF4-FFF2-40B4-BE49-F238E27FC236}">
                <a16:creationId xmlns:a16="http://schemas.microsoft.com/office/drawing/2014/main" id="{84A5DE85-68C5-125F-6868-9571F61B885B}"/>
              </a:ext>
            </a:extLst>
          </p:cNvPr>
          <p:cNvGrpSpPr/>
          <p:nvPr/>
        </p:nvGrpSpPr>
        <p:grpSpPr>
          <a:xfrm>
            <a:off x="0" y="4822529"/>
            <a:ext cx="9144000" cy="312985"/>
            <a:chOff x="0" y="4703525"/>
            <a:chExt cx="9144000" cy="431990"/>
          </a:xfrm>
        </p:grpSpPr>
        <p:sp>
          <p:nvSpPr>
            <p:cNvPr id="39" name="Rectangle 38">
              <a:extLst>
                <a:ext uri="{FF2B5EF4-FFF2-40B4-BE49-F238E27FC236}">
                  <a16:creationId xmlns:a16="http://schemas.microsoft.com/office/drawing/2014/main" id="{B774F61D-38BB-C05D-2983-EC4314BCE44C}"/>
                </a:ext>
              </a:extLst>
            </p:cNvPr>
            <p:cNvSpPr/>
            <p:nvPr/>
          </p:nvSpPr>
          <p:spPr>
            <a:xfrm>
              <a:off x="0" y="4703525"/>
              <a:ext cx="1854200" cy="431990"/>
            </a:xfrm>
            <a:prstGeom prst="rect">
              <a:avLst/>
            </a:prstGeom>
            <a:solidFill>
              <a:srgbClr val="FFFBF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ltLang="zh-CN" sz="1100" dirty="0">
                  <a:solidFill>
                    <a:srgbClr val="846E84"/>
                  </a:solidFill>
                  <a:latin typeface="Fira Sans Extra Condensed" panose="020B0503050000020004" pitchFamily="34" charset="0"/>
                  <a:ea typeface="DengXian"/>
                  <a:cs typeface="Times New Roman"/>
                </a:rPr>
                <a:t>Business Statement</a:t>
              </a:r>
              <a:endParaRPr lang="en-US" sz="1100" dirty="0">
                <a:solidFill>
                  <a:srgbClr val="846E84"/>
                </a:solidFill>
                <a:latin typeface="Fira Sans Extra Condensed" panose="020B0503050000020004" pitchFamily="34" charset="0"/>
                <a:ea typeface="DengXian"/>
                <a:cs typeface="Times New Roman"/>
              </a:endParaRPr>
            </a:p>
          </p:txBody>
        </p:sp>
        <p:sp>
          <p:nvSpPr>
            <p:cNvPr id="40" name="Rectangle 39">
              <a:extLst>
                <a:ext uri="{FF2B5EF4-FFF2-40B4-BE49-F238E27FC236}">
                  <a16:creationId xmlns:a16="http://schemas.microsoft.com/office/drawing/2014/main" id="{4D27022B-6E45-A8CA-A9C1-F2E99278890C}"/>
                </a:ext>
              </a:extLst>
            </p:cNvPr>
            <p:cNvSpPr/>
            <p:nvPr/>
          </p:nvSpPr>
          <p:spPr>
            <a:xfrm>
              <a:off x="3630066" y="4703525"/>
              <a:ext cx="1508315" cy="431990"/>
            </a:xfrm>
            <a:prstGeom prst="rect">
              <a:avLst/>
            </a:prstGeom>
            <a:solidFill>
              <a:srgbClr val="FFFBF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ltLang="zh-CN" sz="1100" dirty="0">
                  <a:solidFill>
                    <a:srgbClr val="846E84"/>
                  </a:solidFill>
                  <a:latin typeface="Fira Sans Extra Condensed" panose="020B0503050000020004" pitchFamily="34" charset="0"/>
                  <a:ea typeface="DengXian"/>
                  <a:cs typeface="Times New Roman"/>
                </a:rPr>
                <a:t>EDA</a:t>
              </a:r>
              <a:endParaRPr lang="en-US" sz="1100" dirty="0">
                <a:solidFill>
                  <a:srgbClr val="846E84"/>
                </a:solidFill>
                <a:latin typeface="Fira Sans Extra Condensed" panose="020B0503050000020004" pitchFamily="34" charset="0"/>
                <a:ea typeface="DengXian"/>
                <a:cs typeface="Times New Roman"/>
              </a:endParaRPr>
            </a:p>
          </p:txBody>
        </p:sp>
        <p:sp>
          <p:nvSpPr>
            <p:cNvPr id="41" name="Rectangle 40">
              <a:extLst>
                <a:ext uri="{FF2B5EF4-FFF2-40B4-BE49-F238E27FC236}">
                  <a16:creationId xmlns:a16="http://schemas.microsoft.com/office/drawing/2014/main" id="{42171FF1-7A86-546C-C146-315A8035079F}"/>
                </a:ext>
              </a:extLst>
            </p:cNvPr>
            <p:cNvSpPr/>
            <p:nvPr/>
          </p:nvSpPr>
          <p:spPr>
            <a:xfrm>
              <a:off x="1854200" y="4703525"/>
              <a:ext cx="1790700" cy="431990"/>
            </a:xfrm>
            <a:prstGeom prst="rect">
              <a:avLst/>
            </a:prstGeom>
            <a:solidFill>
              <a:srgbClr val="FFFBF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100" dirty="0">
                  <a:solidFill>
                    <a:srgbClr val="846E84"/>
                  </a:solidFill>
                  <a:latin typeface="Fira Sans Extra Condensed" panose="020B0503050000020004" pitchFamily="34" charset="0"/>
                  <a:ea typeface="DengXian"/>
                  <a:cs typeface="Times New Roman"/>
                </a:rPr>
                <a:t>Data &amp; Data Prep</a:t>
              </a:r>
            </a:p>
          </p:txBody>
        </p:sp>
        <p:sp>
          <p:nvSpPr>
            <p:cNvPr id="42" name="Rectangle 41">
              <a:extLst>
                <a:ext uri="{FF2B5EF4-FFF2-40B4-BE49-F238E27FC236}">
                  <a16:creationId xmlns:a16="http://schemas.microsoft.com/office/drawing/2014/main" id="{48987BD5-1E3C-8F61-4E52-1FCBD2EA66D6}"/>
                </a:ext>
              </a:extLst>
            </p:cNvPr>
            <p:cNvSpPr/>
            <p:nvPr/>
          </p:nvSpPr>
          <p:spPr>
            <a:xfrm>
              <a:off x="5138382" y="4703525"/>
              <a:ext cx="2058251" cy="431990"/>
            </a:xfrm>
            <a:prstGeom prst="rect">
              <a:avLst/>
            </a:prstGeom>
            <a:solidFill>
              <a:srgbClr val="674188"/>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b="1" dirty="0">
                  <a:solidFill>
                    <a:schemeClr val="bg1"/>
                  </a:solidFill>
                  <a:latin typeface="Fira Sans Extra Condensed" panose="020B0503050000020004" pitchFamily="34" charset="0"/>
                  <a:cs typeface="Calibri" panose="020F0502020204030204" pitchFamily="34" charset="0"/>
                </a:rPr>
                <a:t>Quantitative research &amp; Models</a:t>
              </a:r>
              <a:endParaRPr lang="en-US" sz="1100" b="1" dirty="0">
                <a:solidFill>
                  <a:schemeClr val="bg1"/>
                </a:solidFill>
                <a:latin typeface="Fira Sans Extra Condensed" panose="020B0503050000020004" pitchFamily="34" charset="0"/>
                <a:cs typeface="Calibri" panose="020F0502020204030204" pitchFamily="34" charset="0"/>
              </a:endParaRPr>
            </a:p>
          </p:txBody>
        </p:sp>
        <p:sp>
          <p:nvSpPr>
            <p:cNvPr id="43" name="Rectangle 42">
              <a:extLst>
                <a:ext uri="{FF2B5EF4-FFF2-40B4-BE49-F238E27FC236}">
                  <a16:creationId xmlns:a16="http://schemas.microsoft.com/office/drawing/2014/main" id="{DC7AD9C2-7001-AD25-45C0-1142E13C757D}"/>
                </a:ext>
              </a:extLst>
            </p:cNvPr>
            <p:cNvSpPr/>
            <p:nvPr/>
          </p:nvSpPr>
          <p:spPr>
            <a:xfrm>
              <a:off x="7166966" y="4703525"/>
              <a:ext cx="1977034" cy="431990"/>
            </a:xfrm>
            <a:prstGeom prst="rect">
              <a:avLst/>
            </a:prstGeom>
            <a:solidFill>
              <a:srgbClr val="FFFBF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ltLang="zh-CN" sz="1100" dirty="0">
                  <a:solidFill>
                    <a:srgbClr val="846E84"/>
                  </a:solidFill>
                  <a:latin typeface="Fira Sans Extra Condensed" panose="020B0503050000020004" pitchFamily="34" charset="0"/>
                  <a:ea typeface="DengXian"/>
                  <a:cs typeface="Times New Roman"/>
                </a:rPr>
                <a:t>Ethical &amp; Christian Faith</a:t>
              </a:r>
              <a:endParaRPr lang="en-US" sz="1100" dirty="0">
                <a:solidFill>
                  <a:srgbClr val="846E84"/>
                </a:solidFill>
                <a:latin typeface="Fira Sans Extra Condensed" panose="020B0503050000020004" pitchFamily="34" charset="0"/>
                <a:ea typeface="DengXian"/>
                <a:cs typeface="Times New Roman"/>
              </a:endParaRPr>
            </a:p>
          </p:txBody>
        </p:sp>
      </p:grpSp>
    </p:spTree>
    <p:extLst>
      <p:ext uri="{BB962C8B-B14F-4D97-AF65-F5344CB8AC3E}">
        <p14:creationId xmlns:p14="http://schemas.microsoft.com/office/powerpoint/2010/main" val="34568941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pic>
        <p:nvPicPr>
          <p:cNvPr id="29" name="Picture 28">
            <a:extLst>
              <a:ext uri="{FF2B5EF4-FFF2-40B4-BE49-F238E27FC236}">
                <a16:creationId xmlns:a16="http://schemas.microsoft.com/office/drawing/2014/main" id="{97382160-0BCC-673A-EF32-C1AB41A9C4CF}"/>
              </a:ext>
            </a:extLst>
          </p:cNvPr>
          <p:cNvPicPr>
            <a:picLocks noChangeAspect="1"/>
          </p:cNvPicPr>
          <p:nvPr/>
        </p:nvPicPr>
        <p:blipFill rotWithShape="1">
          <a:blip r:embed="rId3"/>
          <a:srcRect b="27795"/>
          <a:stretch/>
        </p:blipFill>
        <p:spPr>
          <a:xfrm>
            <a:off x="6478257" y="0"/>
            <a:ext cx="2667913" cy="3596214"/>
          </a:xfrm>
          <a:prstGeom prst="rect">
            <a:avLst/>
          </a:prstGeom>
        </p:spPr>
      </p:pic>
      <p:sp>
        <p:nvSpPr>
          <p:cNvPr id="15" name="Google Shape;236;p19">
            <a:extLst>
              <a:ext uri="{FF2B5EF4-FFF2-40B4-BE49-F238E27FC236}">
                <a16:creationId xmlns:a16="http://schemas.microsoft.com/office/drawing/2014/main" id="{95374D04-C0EF-C16D-BF5E-0F3774B7A863}"/>
              </a:ext>
            </a:extLst>
          </p:cNvPr>
          <p:cNvSpPr/>
          <p:nvPr/>
        </p:nvSpPr>
        <p:spPr>
          <a:xfrm>
            <a:off x="1336084" y="1004600"/>
            <a:ext cx="4962166" cy="1072756"/>
          </a:xfrm>
          <a:prstGeom prst="roundRect">
            <a:avLst>
              <a:gd name="adj" fmla="val 0"/>
            </a:avLst>
          </a:prstGeom>
          <a:solidFill>
            <a:srgbClr val="E8B5BB">
              <a:alpha val="12549"/>
            </a:srgbClr>
          </a:solidFill>
          <a:ln>
            <a:noFill/>
          </a:ln>
        </p:spPr>
        <p:txBody>
          <a:bodyPr spcFirstLastPara="1" wrap="square" lIns="91425" tIns="91425" rIns="91425" bIns="91425" anchor="ctr" anchorCtr="0">
            <a:noAutofit/>
          </a:bodyPr>
          <a:lstStyle/>
          <a:p>
            <a:pPr>
              <a:lnSpc>
                <a:spcPct val="150000"/>
              </a:lnSpc>
            </a:pPr>
            <a:r>
              <a:rPr lang="en-US" sz="800" dirty="0">
                <a:solidFill>
                  <a:srgbClr val="674188"/>
                </a:solidFill>
                <a:latin typeface="Fira Sans Extra Condensed" panose="020B0503050000020004" pitchFamily="34" charset="0"/>
              </a:rPr>
              <a:t>Middle-ground cluster with moderate behavior across the board.</a:t>
            </a:r>
          </a:p>
          <a:p>
            <a:pPr marL="171450" indent="-171450">
              <a:lnSpc>
                <a:spcPct val="150000"/>
              </a:lnSpc>
              <a:buFont typeface="Arial" panose="020B0604020202020204" pitchFamily="34" charset="0"/>
              <a:buChar char="•"/>
            </a:pPr>
            <a:r>
              <a:rPr lang="en-US" sz="800" dirty="0">
                <a:solidFill>
                  <a:srgbClr val="674188"/>
                </a:solidFill>
                <a:latin typeface="Fira Sans Extra Condensed" panose="020B0503050000020004" pitchFamily="34" charset="0"/>
              </a:rPr>
              <a:t>Demographics: This group leans towards people with graduation education and those in a relationship.</a:t>
            </a:r>
          </a:p>
          <a:p>
            <a:pPr marL="171450" indent="-171450">
              <a:lnSpc>
                <a:spcPct val="150000"/>
              </a:lnSpc>
              <a:buFont typeface="Arial" panose="020B0604020202020204" pitchFamily="34" charset="0"/>
              <a:buChar char="•"/>
            </a:pPr>
            <a:r>
              <a:rPr lang="en-US" sz="800" dirty="0">
                <a:solidFill>
                  <a:srgbClr val="674188"/>
                </a:solidFill>
                <a:latin typeface="Fira Sans Extra Condensed" panose="020B0503050000020004" pitchFamily="34" charset="0"/>
              </a:rPr>
              <a:t>Purchase Types: Higher values in wines, deal purchases, web purchases, store purchases indicating a preference for these categories.</a:t>
            </a:r>
          </a:p>
        </p:txBody>
      </p:sp>
      <p:sp>
        <p:nvSpPr>
          <p:cNvPr id="18" name="Google Shape;236;p19">
            <a:extLst>
              <a:ext uri="{FF2B5EF4-FFF2-40B4-BE49-F238E27FC236}">
                <a16:creationId xmlns:a16="http://schemas.microsoft.com/office/drawing/2014/main" id="{54B211BB-0613-A439-DC91-E7415028ADAC}"/>
              </a:ext>
            </a:extLst>
          </p:cNvPr>
          <p:cNvSpPr/>
          <p:nvPr/>
        </p:nvSpPr>
        <p:spPr>
          <a:xfrm>
            <a:off x="5806245" y="1845891"/>
            <a:ext cx="492004" cy="194039"/>
          </a:xfrm>
          <a:prstGeom prst="roundRect">
            <a:avLst>
              <a:gd name="adj" fmla="val 0"/>
            </a:avLst>
          </a:prstGeom>
          <a:solidFill>
            <a:srgbClr val="AF91CB"/>
          </a:solidFill>
          <a:ln>
            <a:noFill/>
          </a:ln>
        </p:spPr>
        <p:txBody>
          <a:bodyPr spcFirstLastPara="1" wrap="square" lIns="91425" tIns="91425" rIns="91425" bIns="91425" anchor="ctr" anchorCtr="0">
            <a:noAutofit/>
          </a:bodyPr>
          <a:lstStyle/>
          <a:p>
            <a:pPr algn="ctr"/>
            <a:r>
              <a:rPr lang="en-US" sz="1200" dirty="0">
                <a:solidFill>
                  <a:schemeClr val="bg1"/>
                </a:solidFill>
                <a:latin typeface="Fira Sans Extra Condensed" panose="020B0503050000020004" pitchFamily="34" charset="0"/>
              </a:rPr>
              <a:t>609</a:t>
            </a:r>
          </a:p>
        </p:txBody>
      </p:sp>
      <p:sp>
        <p:nvSpPr>
          <p:cNvPr id="13" name="Google Shape;1468;p47">
            <a:extLst>
              <a:ext uri="{FF2B5EF4-FFF2-40B4-BE49-F238E27FC236}">
                <a16:creationId xmlns:a16="http://schemas.microsoft.com/office/drawing/2014/main" id="{DE5951F5-C95C-F3E9-8AE9-19DC87B696F4}"/>
              </a:ext>
            </a:extLst>
          </p:cNvPr>
          <p:cNvSpPr txBox="1">
            <a:spLocks noGrp="1"/>
          </p:cNvSpPr>
          <p:nvPr>
            <p:ph type="title"/>
          </p:nvPr>
        </p:nvSpPr>
        <p:spPr>
          <a:xfrm>
            <a:off x="635587" y="284382"/>
            <a:ext cx="3078720" cy="371400"/>
          </a:xfrm>
          <a:prstGeom prst="rect">
            <a:avLst/>
          </a:prstGeom>
          <a:noFill/>
          <a:ln>
            <a:noFill/>
          </a:ln>
        </p:spPr>
        <p:txBody>
          <a:bodyPr spcFirstLastPara="1" wrap="square" lIns="91425" tIns="91425" rIns="91425" bIns="91425" anchor="ctr" anchorCtr="0">
            <a:normAutofit fontScale="90000"/>
          </a:bodyPr>
          <a:lstStyle/>
          <a:p>
            <a:pPr algn="l"/>
            <a:r>
              <a:rPr lang="en" dirty="0">
                <a:solidFill>
                  <a:srgbClr val="674188"/>
                </a:solidFill>
                <a:latin typeface="Fira Sans Extra Condensed" panose="020B0503050000020004" pitchFamily="34" charset="0"/>
                <a:ea typeface="Roboto"/>
              </a:rPr>
              <a:t>K-Means: STP Analysis</a:t>
            </a:r>
            <a:endParaRPr dirty="0">
              <a:solidFill>
                <a:srgbClr val="674188"/>
              </a:solidFill>
              <a:latin typeface="Fira Sans Extra Condensed" panose="020B0503050000020004" pitchFamily="34" charset="0"/>
              <a:ea typeface="Roboto"/>
            </a:endParaRPr>
          </a:p>
        </p:txBody>
      </p:sp>
      <p:grpSp>
        <p:nvGrpSpPr>
          <p:cNvPr id="2" name="Group 1">
            <a:extLst>
              <a:ext uri="{FF2B5EF4-FFF2-40B4-BE49-F238E27FC236}">
                <a16:creationId xmlns:a16="http://schemas.microsoft.com/office/drawing/2014/main" id="{8F763DA3-786B-08B9-968A-9372C5AD778D}"/>
              </a:ext>
            </a:extLst>
          </p:cNvPr>
          <p:cNvGrpSpPr/>
          <p:nvPr/>
        </p:nvGrpSpPr>
        <p:grpSpPr>
          <a:xfrm>
            <a:off x="0" y="4822529"/>
            <a:ext cx="9144000" cy="312985"/>
            <a:chOff x="0" y="4703525"/>
            <a:chExt cx="9144000" cy="431990"/>
          </a:xfrm>
        </p:grpSpPr>
        <p:sp>
          <p:nvSpPr>
            <p:cNvPr id="6" name="Rectangle 5">
              <a:extLst>
                <a:ext uri="{FF2B5EF4-FFF2-40B4-BE49-F238E27FC236}">
                  <a16:creationId xmlns:a16="http://schemas.microsoft.com/office/drawing/2014/main" id="{2A547806-E016-A399-8CEC-F43B4A0A723E}"/>
                </a:ext>
              </a:extLst>
            </p:cNvPr>
            <p:cNvSpPr/>
            <p:nvPr/>
          </p:nvSpPr>
          <p:spPr>
            <a:xfrm>
              <a:off x="0" y="4703525"/>
              <a:ext cx="3317358" cy="431990"/>
            </a:xfrm>
            <a:prstGeom prst="rect">
              <a:avLst/>
            </a:prstGeom>
            <a:solidFill>
              <a:srgbClr val="674188"/>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b="1" dirty="0">
                  <a:solidFill>
                    <a:schemeClr val="bg1"/>
                  </a:solidFill>
                  <a:latin typeface="Fira Sans Extra Condensed" panose="020B0503050000020004" pitchFamily="34" charset="0"/>
                  <a:cs typeface="Calibri" panose="020F0502020204030204" pitchFamily="34" charset="0"/>
                </a:rPr>
                <a:t>Segmentation</a:t>
              </a:r>
              <a:endParaRPr lang="en-US" sz="1100" b="1" dirty="0">
                <a:solidFill>
                  <a:schemeClr val="bg1"/>
                </a:solidFill>
                <a:latin typeface="Fira Sans Extra Condensed" panose="020B0503050000020004" pitchFamily="34" charset="0"/>
                <a:cs typeface="Calibri" panose="020F0502020204030204" pitchFamily="34" charset="0"/>
              </a:endParaRPr>
            </a:p>
          </p:txBody>
        </p:sp>
        <p:sp>
          <p:nvSpPr>
            <p:cNvPr id="12" name="Rectangle 11">
              <a:extLst>
                <a:ext uri="{FF2B5EF4-FFF2-40B4-BE49-F238E27FC236}">
                  <a16:creationId xmlns:a16="http://schemas.microsoft.com/office/drawing/2014/main" id="{06B42FEC-2291-A6FD-5207-BC220D398F34}"/>
                </a:ext>
              </a:extLst>
            </p:cNvPr>
            <p:cNvSpPr/>
            <p:nvPr/>
          </p:nvSpPr>
          <p:spPr>
            <a:xfrm>
              <a:off x="3317358" y="4703525"/>
              <a:ext cx="3111795" cy="431990"/>
            </a:xfrm>
            <a:prstGeom prst="rect">
              <a:avLst/>
            </a:prstGeom>
            <a:solidFill>
              <a:srgbClr val="FFFBF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ltLang="zh-CN" sz="1100" dirty="0">
                  <a:solidFill>
                    <a:srgbClr val="846E84"/>
                  </a:solidFill>
                  <a:latin typeface="Fira Sans Extra Condensed" panose="020B0503050000020004" pitchFamily="34" charset="0"/>
                  <a:ea typeface="DengXian"/>
                  <a:cs typeface="Times New Roman"/>
                </a:rPr>
                <a:t>Targeting</a:t>
              </a:r>
              <a:endParaRPr lang="en-US" sz="1100" dirty="0">
                <a:solidFill>
                  <a:srgbClr val="846E84"/>
                </a:solidFill>
                <a:latin typeface="Fira Sans Extra Condensed" panose="020B0503050000020004" pitchFamily="34" charset="0"/>
                <a:ea typeface="DengXian"/>
                <a:cs typeface="Times New Roman"/>
              </a:endParaRPr>
            </a:p>
          </p:txBody>
        </p:sp>
        <p:sp>
          <p:nvSpPr>
            <p:cNvPr id="16" name="Rectangle 15">
              <a:extLst>
                <a:ext uri="{FF2B5EF4-FFF2-40B4-BE49-F238E27FC236}">
                  <a16:creationId xmlns:a16="http://schemas.microsoft.com/office/drawing/2014/main" id="{3B135912-CFE7-5504-AE8F-D0A7411F3D84}"/>
                </a:ext>
              </a:extLst>
            </p:cNvPr>
            <p:cNvSpPr/>
            <p:nvPr/>
          </p:nvSpPr>
          <p:spPr>
            <a:xfrm>
              <a:off x="6429153" y="4703525"/>
              <a:ext cx="2714847" cy="431990"/>
            </a:xfrm>
            <a:prstGeom prst="rect">
              <a:avLst/>
            </a:prstGeom>
            <a:solidFill>
              <a:srgbClr val="FFFBF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ltLang="zh-CN" sz="1100" dirty="0">
                  <a:solidFill>
                    <a:srgbClr val="846E84"/>
                  </a:solidFill>
                  <a:latin typeface="Fira Sans Extra Condensed" panose="020B0503050000020004" pitchFamily="34" charset="0"/>
                  <a:ea typeface="DengXian"/>
                  <a:cs typeface="Times New Roman"/>
                </a:rPr>
                <a:t>Positioning - PCA</a:t>
              </a:r>
              <a:endParaRPr lang="en-US" sz="1100" dirty="0">
                <a:solidFill>
                  <a:srgbClr val="846E84"/>
                </a:solidFill>
                <a:latin typeface="Fira Sans Extra Condensed" panose="020B0503050000020004" pitchFamily="34" charset="0"/>
                <a:ea typeface="DengXian"/>
                <a:cs typeface="Times New Roman"/>
              </a:endParaRPr>
            </a:p>
          </p:txBody>
        </p:sp>
      </p:grpSp>
      <p:pic>
        <p:nvPicPr>
          <p:cNvPr id="1026" name="Picture 2">
            <a:extLst>
              <a:ext uri="{FF2B5EF4-FFF2-40B4-BE49-F238E27FC236}">
                <a16:creationId xmlns:a16="http://schemas.microsoft.com/office/drawing/2014/main" id="{F2493F27-F822-70BD-D6AC-2DBF72AE990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93705" y="2772305"/>
            <a:ext cx="2665744" cy="2050224"/>
          </a:xfrm>
          <a:prstGeom prst="rect">
            <a:avLst/>
          </a:prstGeom>
          <a:noFill/>
          <a:extLst>
            <a:ext uri="{909E8E84-426E-40DD-AFC4-6F175D3DCCD1}">
              <a14:hiddenFill xmlns:a14="http://schemas.microsoft.com/office/drawing/2010/main">
                <a:solidFill>
                  <a:srgbClr val="FFFFFF"/>
                </a:solidFill>
              </a14:hiddenFill>
            </a:ext>
          </a:extLst>
        </p:spPr>
      </p:pic>
      <p:sp>
        <p:nvSpPr>
          <p:cNvPr id="24" name="Google Shape;236;p19">
            <a:extLst>
              <a:ext uri="{FF2B5EF4-FFF2-40B4-BE49-F238E27FC236}">
                <a16:creationId xmlns:a16="http://schemas.microsoft.com/office/drawing/2014/main" id="{BDA02ADB-F08E-4CB6-3E14-9E67D6ABF7C9}"/>
              </a:ext>
            </a:extLst>
          </p:cNvPr>
          <p:cNvSpPr/>
          <p:nvPr/>
        </p:nvSpPr>
        <p:spPr>
          <a:xfrm>
            <a:off x="418215" y="1010624"/>
            <a:ext cx="917871" cy="1054041"/>
          </a:xfrm>
          <a:prstGeom prst="roundRect">
            <a:avLst>
              <a:gd name="adj" fmla="val 0"/>
            </a:avLst>
          </a:prstGeom>
          <a:solidFill>
            <a:srgbClr val="674188"/>
          </a:solidFill>
          <a:ln>
            <a:noFill/>
          </a:ln>
        </p:spPr>
        <p:txBody>
          <a:bodyPr spcFirstLastPara="1" wrap="square" lIns="91425" tIns="91425" rIns="91425" bIns="91425" anchor="ctr" anchorCtr="0">
            <a:noAutofit/>
          </a:bodyPr>
          <a:lstStyle/>
          <a:p>
            <a:pPr algn="ctr"/>
            <a:r>
              <a:rPr lang="en-US" altLang="zh-CN" sz="1050" dirty="0">
                <a:solidFill>
                  <a:schemeClr val="bg1"/>
                </a:solidFill>
                <a:latin typeface="Fira Sans Extra Condensed" panose="020B0503050000020004" pitchFamily="34" charset="0"/>
              </a:rPr>
              <a:t>Cluster 1</a:t>
            </a:r>
          </a:p>
          <a:p>
            <a:pPr algn="ctr"/>
            <a:endParaRPr lang="en-US" altLang="zh-CN" sz="1050" dirty="0">
              <a:solidFill>
                <a:schemeClr val="bg1"/>
              </a:solidFill>
              <a:latin typeface="Fira Sans Extra Condensed" panose="020B0503050000020004" pitchFamily="34" charset="0"/>
            </a:endParaRPr>
          </a:p>
          <a:p>
            <a:pPr algn="ctr"/>
            <a:r>
              <a:rPr lang="en-US" sz="900" dirty="0">
                <a:solidFill>
                  <a:schemeClr val="bg1"/>
                </a:solidFill>
                <a:latin typeface="Fira Sans Extra Condensed" panose="020B0503050000020004" pitchFamily="34" charset="0"/>
              </a:rPr>
              <a:t>Balanced Shoppers</a:t>
            </a:r>
          </a:p>
        </p:txBody>
      </p:sp>
      <p:sp>
        <p:nvSpPr>
          <p:cNvPr id="30" name="Google Shape;236;p19">
            <a:extLst>
              <a:ext uri="{FF2B5EF4-FFF2-40B4-BE49-F238E27FC236}">
                <a16:creationId xmlns:a16="http://schemas.microsoft.com/office/drawing/2014/main" id="{12DD4A7F-A62D-6AA4-7C8E-A46F959C0092}"/>
              </a:ext>
            </a:extLst>
          </p:cNvPr>
          <p:cNvSpPr/>
          <p:nvPr/>
        </p:nvSpPr>
        <p:spPr>
          <a:xfrm>
            <a:off x="7669812" y="3826535"/>
            <a:ext cx="522698" cy="255607"/>
          </a:xfrm>
          <a:prstGeom prst="roundRect">
            <a:avLst>
              <a:gd name="adj" fmla="val 0"/>
            </a:avLst>
          </a:prstGeom>
          <a:solidFill>
            <a:srgbClr val="674188"/>
          </a:solidFill>
          <a:ln>
            <a:noFill/>
          </a:ln>
        </p:spPr>
        <p:txBody>
          <a:bodyPr spcFirstLastPara="1" wrap="square" lIns="91425" tIns="91425" rIns="91425" bIns="91425" anchor="ctr" anchorCtr="0">
            <a:noAutofit/>
          </a:bodyPr>
          <a:lstStyle/>
          <a:p>
            <a:pPr algn="ctr"/>
            <a:r>
              <a:rPr lang="en-US" altLang="zh-CN" dirty="0">
                <a:solidFill>
                  <a:schemeClr val="bg1"/>
                </a:solidFill>
                <a:latin typeface="Fira Sans Extra Condensed" panose="020B0503050000020004" pitchFamily="34" charset="0"/>
              </a:rPr>
              <a:t>K=3</a:t>
            </a:r>
            <a:endParaRPr lang="en-US" sz="1100" dirty="0">
              <a:solidFill>
                <a:schemeClr val="bg1"/>
              </a:solidFill>
              <a:latin typeface="Fira Sans Extra Condensed" panose="020B0503050000020004" pitchFamily="34" charset="0"/>
            </a:endParaRPr>
          </a:p>
        </p:txBody>
      </p:sp>
      <p:sp>
        <p:nvSpPr>
          <p:cNvPr id="31" name="Google Shape;236;p19">
            <a:extLst>
              <a:ext uri="{FF2B5EF4-FFF2-40B4-BE49-F238E27FC236}">
                <a16:creationId xmlns:a16="http://schemas.microsoft.com/office/drawing/2014/main" id="{212D9067-158B-FFF6-F0F8-E76EF866D9C8}"/>
              </a:ext>
            </a:extLst>
          </p:cNvPr>
          <p:cNvSpPr/>
          <p:nvPr/>
        </p:nvSpPr>
        <p:spPr>
          <a:xfrm>
            <a:off x="7136538" y="2440301"/>
            <a:ext cx="1589247" cy="332004"/>
          </a:xfrm>
          <a:prstGeom prst="roundRect">
            <a:avLst>
              <a:gd name="adj" fmla="val 0"/>
            </a:avLst>
          </a:prstGeom>
          <a:solidFill>
            <a:srgbClr val="674188"/>
          </a:solidFill>
          <a:ln>
            <a:noFill/>
          </a:ln>
        </p:spPr>
        <p:txBody>
          <a:bodyPr spcFirstLastPara="1" wrap="square" lIns="91425" tIns="91425" rIns="91425" bIns="91425" anchor="ctr" anchorCtr="0">
            <a:noAutofit/>
          </a:bodyPr>
          <a:lstStyle/>
          <a:p>
            <a:pPr algn="ctr"/>
            <a:r>
              <a:rPr lang="en-US" altLang="zh-CN" dirty="0">
                <a:solidFill>
                  <a:schemeClr val="bg1"/>
                </a:solidFill>
                <a:latin typeface="Fira Sans Extra Condensed" panose="020B0503050000020004" pitchFamily="34" charset="0"/>
              </a:rPr>
              <a:t>Based on centroids</a:t>
            </a:r>
            <a:endParaRPr lang="en-US" dirty="0">
              <a:solidFill>
                <a:schemeClr val="bg1"/>
              </a:solidFill>
              <a:latin typeface="Fira Sans Extra Condensed" panose="020B0503050000020004" pitchFamily="34" charset="0"/>
            </a:endParaRPr>
          </a:p>
        </p:txBody>
      </p:sp>
      <p:sp>
        <p:nvSpPr>
          <p:cNvPr id="32" name="Google Shape;236;p19">
            <a:extLst>
              <a:ext uri="{FF2B5EF4-FFF2-40B4-BE49-F238E27FC236}">
                <a16:creationId xmlns:a16="http://schemas.microsoft.com/office/drawing/2014/main" id="{21B10E2E-4D5D-9454-2018-1D377B994DDD}"/>
              </a:ext>
            </a:extLst>
          </p:cNvPr>
          <p:cNvSpPr/>
          <p:nvPr/>
        </p:nvSpPr>
        <p:spPr>
          <a:xfrm>
            <a:off x="418215" y="2212135"/>
            <a:ext cx="917870" cy="1054041"/>
          </a:xfrm>
          <a:prstGeom prst="roundRect">
            <a:avLst>
              <a:gd name="adj" fmla="val 0"/>
            </a:avLst>
          </a:prstGeom>
          <a:solidFill>
            <a:srgbClr val="674188"/>
          </a:solidFill>
          <a:ln>
            <a:noFill/>
          </a:ln>
        </p:spPr>
        <p:txBody>
          <a:bodyPr spcFirstLastPara="1" wrap="square" lIns="91425" tIns="91425" rIns="91425" bIns="91425" anchor="ctr" anchorCtr="0">
            <a:noAutofit/>
          </a:bodyPr>
          <a:lstStyle/>
          <a:p>
            <a:pPr algn="ctr"/>
            <a:r>
              <a:rPr lang="en-US" altLang="zh-CN" sz="1050" dirty="0">
                <a:solidFill>
                  <a:schemeClr val="bg1"/>
                </a:solidFill>
                <a:latin typeface="Fira Sans Extra Condensed" panose="020B0503050000020004" pitchFamily="34" charset="0"/>
              </a:rPr>
              <a:t>Cluster 2</a:t>
            </a:r>
          </a:p>
          <a:p>
            <a:pPr algn="ctr"/>
            <a:endParaRPr lang="en-US" altLang="zh-CN" sz="1050" dirty="0">
              <a:solidFill>
                <a:schemeClr val="bg1"/>
              </a:solidFill>
              <a:latin typeface="Fira Sans Extra Condensed" panose="020B0503050000020004" pitchFamily="34" charset="0"/>
            </a:endParaRPr>
          </a:p>
          <a:p>
            <a:pPr algn="ctr"/>
            <a:r>
              <a:rPr lang="en-US" sz="900" dirty="0">
                <a:solidFill>
                  <a:schemeClr val="bg1"/>
                </a:solidFill>
                <a:latin typeface="Fira Sans Extra Condensed" panose="020B0503050000020004" pitchFamily="34" charset="0"/>
              </a:rPr>
              <a:t>Affluent Diverse Shoppers</a:t>
            </a:r>
          </a:p>
        </p:txBody>
      </p:sp>
      <p:sp>
        <p:nvSpPr>
          <p:cNvPr id="33" name="Google Shape;236;p19">
            <a:extLst>
              <a:ext uri="{FF2B5EF4-FFF2-40B4-BE49-F238E27FC236}">
                <a16:creationId xmlns:a16="http://schemas.microsoft.com/office/drawing/2014/main" id="{8118220E-C4C0-9AA4-B50A-1D36C0947305}"/>
              </a:ext>
            </a:extLst>
          </p:cNvPr>
          <p:cNvSpPr/>
          <p:nvPr/>
        </p:nvSpPr>
        <p:spPr>
          <a:xfrm>
            <a:off x="418215" y="3400955"/>
            <a:ext cx="917870" cy="1166315"/>
          </a:xfrm>
          <a:prstGeom prst="roundRect">
            <a:avLst>
              <a:gd name="adj" fmla="val 0"/>
            </a:avLst>
          </a:prstGeom>
          <a:solidFill>
            <a:srgbClr val="674188"/>
          </a:solidFill>
          <a:ln>
            <a:noFill/>
          </a:ln>
        </p:spPr>
        <p:txBody>
          <a:bodyPr spcFirstLastPara="1" wrap="square" lIns="91425" tIns="91425" rIns="91425" bIns="91425" anchor="ctr" anchorCtr="0">
            <a:noAutofit/>
          </a:bodyPr>
          <a:lstStyle/>
          <a:p>
            <a:pPr algn="ctr"/>
            <a:r>
              <a:rPr lang="en-US" altLang="zh-CN" sz="1050" dirty="0">
                <a:solidFill>
                  <a:schemeClr val="bg1"/>
                </a:solidFill>
                <a:latin typeface="Fira Sans Extra Condensed" panose="020B0503050000020004" pitchFamily="34" charset="0"/>
              </a:rPr>
              <a:t>Cluster 3</a:t>
            </a:r>
          </a:p>
          <a:p>
            <a:pPr algn="ctr"/>
            <a:endParaRPr lang="en-US" altLang="zh-CN" sz="1050" dirty="0">
              <a:solidFill>
                <a:schemeClr val="bg1"/>
              </a:solidFill>
              <a:latin typeface="Fira Sans Extra Condensed" panose="020B0503050000020004" pitchFamily="34" charset="0"/>
            </a:endParaRPr>
          </a:p>
          <a:p>
            <a:pPr algn="ctr"/>
            <a:r>
              <a:rPr lang="en-US" altLang="zh-CN" sz="1050" dirty="0">
                <a:solidFill>
                  <a:schemeClr val="bg1"/>
                </a:solidFill>
                <a:latin typeface="Fira Sans Extra Condensed" panose="020B0503050000020004" pitchFamily="34" charset="0"/>
              </a:rPr>
              <a:t>Conservative Online Enthusiasts</a:t>
            </a:r>
          </a:p>
        </p:txBody>
      </p:sp>
      <p:sp>
        <p:nvSpPr>
          <p:cNvPr id="34" name="Google Shape;236;p19">
            <a:extLst>
              <a:ext uri="{FF2B5EF4-FFF2-40B4-BE49-F238E27FC236}">
                <a16:creationId xmlns:a16="http://schemas.microsoft.com/office/drawing/2014/main" id="{7299ADB5-7C9B-4557-88AE-46985F99FED5}"/>
              </a:ext>
            </a:extLst>
          </p:cNvPr>
          <p:cNvSpPr/>
          <p:nvPr/>
        </p:nvSpPr>
        <p:spPr>
          <a:xfrm>
            <a:off x="1336083" y="2212135"/>
            <a:ext cx="4962166" cy="1072756"/>
          </a:xfrm>
          <a:prstGeom prst="roundRect">
            <a:avLst>
              <a:gd name="adj" fmla="val 0"/>
            </a:avLst>
          </a:prstGeom>
          <a:solidFill>
            <a:srgbClr val="E8B5BB">
              <a:alpha val="12549"/>
            </a:srgbClr>
          </a:solidFill>
          <a:ln>
            <a:noFill/>
          </a:ln>
        </p:spPr>
        <p:txBody>
          <a:bodyPr spcFirstLastPara="1" wrap="square" lIns="91425" tIns="91425" rIns="91425" bIns="91425" anchor="ctr" anchorCtr="0">
            <a:noAutofit/>
          </a:bodyPr>
          <a:lstStyle/>
          <a:p>
            <a:pPr>
              <a:lnSpc>
                <a:spcPct val="150000"/>
              </a:lnSpc>
            </a:pPr>
            <a:r>
              <a:rPr lang="en-US" sz="800" dirty="0">
                <a:solidFill>
                  <a:srgbClr val="674188"/>
                </a:solidFill>
                <a:latin typeface="Fira Sans Extra Condensed" panose="020B0503050000020004" pitchFamily="34" charset="0"/>
              </a:rPr>
              <a:t>High-earning and high-spending group, displaying affluent behaviors and diverse shopping tastes.</a:t>
            </a:r>
          </a:p>
          <a:p>
            <a:pPr marL="171450" indent="-171450">
              <a:lnSpc>
                <a:spcPct val="150000"/>
              </a:lnSpc>
              <a:buFont typeface="Arial" panose="020B0604020202020204" pitchFamily="34" charset="0"/>
              <a:buChar char="•"/>
            </a:pPr>
            <a:r>
              <a:rPr lang="en-US" sz="800" dirty="0">
                <a:solidFill>
                  <a:srgbClr val="674188"/>
                </a:solidFill>
                <a:latin typeface="Fira Sans Extra Condensed" panose="020B0503050000020004" pitchFamily="34" charset="0"/>
              </a:rPr>
              <a:t>Demographics: High proportion of individuals with children and higher education.</a:t>
            </a:r>
          </a:p>
          <a:p>
            <a:pPr marL="171450" indent="-171450">
              <a:lnSpc>
                <a:spcPct val="150000"/>
              </a:lnSpc>
              <a:buFont typeface="Arial" panose="020B0604020202020204" pitchFamily="34" charset="0"/>
              <a:buChar char="•"/>
            </a:pPr>
            <a:r>
              <a:rPr lang="en-US" sz="800" dirty="0">
                <a:solidFill>
                  <a:srgbClr val="674188"/>
                </a:solidFill>
                <a:latin typeface="Fira Sans Extra Condensed" panose="020B0503050000020004" pitchFamily="34" charset="0"/>
              </a:rPr>
              <a:t>Purchase Types: High values across multiple categories like wines, fruits, meat, fish, sweets, catalog purchases indicate a diverse purchasing behavior..</a:t>
            </a:r>
          </a:p>
        </p:txBody>
      </p:sp>
      <p:sp>
        <p:nvSpPr>
          <p:cNvPr id="35" name="Google Shape;236;p19">
            <a:extLst>
              <a:ext uri="{FF2B5EF4-FFF2-40B4-BE49-F238E27FC236}">
                <a16:creationId xmlns:a16="http://schemas.microsoft.com/office/drawing/2014/main" id="{BB25AD5C-FD1E-FD62-CFDF-69F12133B0B5}"/>
              </a:ext>
            </a:extLst>
          </p:cNvPr>
          <p:cNvSpPr/>
          <p:nvPr/>
        </p:nvSpPr>
        <p:spPr>
          <a:xfrm>
            <a:off x="1336083" y="3399060"/>
            <a:ext cx="4962166" cy="1166315"/>
          </a:xfrm>
          <a:prstGeom prst="roundRect">
            <a:avLst>
              <a:gd name="adj" fmla="val 0"/>
            </a:avLst>
          </a:prstGeom>
          <a:solidFill>
            <a:srgbClr val="E8B5BB">
              <a:alpha val="12549"/>
            </a:srgbClr>
          </a:solidFill>
          <a:ln>
            <a:noFill/>
          </a:ln>
        </p:spPr>
        <p:txBody>
          <a:bodyPr spcFirstLastPara="1" wrap="square" lIns="91425" tIns="91425" rIns="91425" bIns="91425" anchor="ctr" anchorCtr="0">
            <a:noAutofit/>
          </a:bodyPr>
          <a:lstStyle/>
          <a:p>
            <a:pPr>
              <a:lnSpc>
                <a:spcPct val="150000"/>
              </a:lnSpc>
            </a:pPr>
            <a:r>
              <a:rPr lang="en-US" sz="800" dirty="0">
                <a:solidFill>
                  <a:srgbClr val="674188"/>
                </a:solidFill>
                <a:latin typeface="Fira Sans Extra Condensed" panose="020B0503050000020004" pitchFamily="34" charset="0"/>
              </a:rPr>
              <a:t>Low spending and income but shows higher web activity, indicating a potential for online campaigns and promotions.</a:t>
            </a:r>
          </a:p>
          <a:p>
            <a:pPr marL="171450" indent="-171450">
              <a:lnSpc>
                <a:spcPct val="150000"/>
              </a:lnSpc>
              <a:buFont typeface="Wingdings" panose="05000000000000000000" pitchFamily="2" charset="2"/>
              <a:buChar char="§"/>
            </a:pPr>
            <a:r>
              <a:rPr lang="en-US" sz="800" dirty="0">
                <a:solidFill>
                  <a:srgbClr val="674188"/>
                </a:solidFill>
                <a:latin typeface="Fira Sans Extra Condensed" panose="020B0503050000020004" pitchFamily="34" charset="0"/>
              </a:rPr>
              <a:t>They visit the web most frequently among all clusters.</a:t>
            </a:r>
          </a:p>
          <a:p>
            <a:pPr marL="171450" indent="-171450">
              <a:lnSpc>
                <a:spcPct val="150000"/>
              </a:lnSpc>
              <a:buFont typeface="Wingdings" panose="05000000000000000000" pitchFamily="2" charset="2"/>
              <a:buChar char="§"/>
            </a:pPr>
            <a:r>
              <a:rPr lang="en-US" sz="800" dirty="0">
                <a:solidFill>
                  <a:srgbClr val="674188"/>
                </a:solidFill>
                <a:latin typeface="Fira Sans Extra Condensed" panose="020B0503050000020004" pitchFamily="34" charset="0"/>
              </a:rPr>
              <a:t>Demographics: Mixed bag in terms of education but higher proportion of singles.</a:t>
            </a:r>
          </a:p>
          <a:p>
            <a:pPr marL="171450" indent="-171450">
              <a:lnSpc>
                <a:spcPct val="150000"/>
              </a:lnSpc>
              <a:buFont typeface="Wingdings" panose="05000000000000000000" pitchFamily="2" charset="2"/>
              <a:buChar char="§"/>
            </a:pPr>
            <a:r>
              <a:rPr lang="en-US" sz="800" dirty="0">
                <a:solidFill>
                  <a:srgbClr val="674188"/>
                </a:solidFill>
                <a:latin typeface="Fira Sans Extra Condensed" panose="020B0503050000020004" pitchFamily="34" charset="0"/>
              </a:rPr>
              <a:t>Purchase Types: Generally low values across purchase categories.</a:t>
            </a:r>
          </a:p>
        </p:txBody>
      </p:sp>
      <p:sp>
        <p:nvSpPr>
          <p:cNvPr id="36" name="Google Shape;236;p19">
            <a:extLst>
              <a:ext uri="{FF2B5EF4-FFF2-40B4-BE49-F238E27FC236}">
                <a16:creationId xmlns:a16="http://schemas.microsoft.com/office/drawing/2014/main" id="{123B0FB1-2D78-CACD-A45E-6E133CFCB059}"/>
              </a:ext>
            </a:extLst>
          </p:cNvPr>
          <p:cNvSpPr/>
          <p:nvPr/>
        </p:nvSpPr>
        <p:spPr>
          <a:xfrm>
            <a:off x="5806245" y="3076444"/>
            <a:ext cx="492004" cy="194039"/>
          </a:xfrm>
          <a:prstGeom prst="roundRect">
            <a:avLst>
              <a:gd name="adj" fmla="val 0"/>
            </a:avLst>
          </a:prstGeom>
          <a:solidFill>
            <a:srgbClr val="AF91CB"/>
          </a:solidFill>
          <a:ln>
            <a:noFill/>
          </a:ln>
        </p:spPr>
        <p:txBody>
          <a:bodyPr spcFirstLastPara="1" wrap="square" lIns="91425" tIns="91425" rIns="91425" bIns="91425" anchor="ctr" anchorCtr="0">
            <a:noAutofit/>
          </a:bodyPr>
          <a:lstStyle/>
          <a:p>
            <a:pPr algn="ctr"/>
            <a:r>
              <a:rPr lang="en-US" sz="1200" dirty="0">
                <a:solidFill>
                  <a:schemeClr val="bg1"/>
                </a:solidFill>
                <a:latin typeface="Fira Sans Extra Condensed" panose="020B0503050000020004" pitchFamily="34" charset="0"/>
              </a:rPr>
              <a:t>563</a:t>
            </a:r>
          </a:p>
        </p:txBody>
      </p:sp>
      <p:sp>
        <p:nvSpPr>
          <p:cNvPr id="37" name="Google Shape;236;p19">
            <a:extLst>
              <a:ext uri="{FF2B5EF4-FFF2-40B4-BE49-F238E27FC236}">
                <a16:creationId xmlns:a16="http://schemas.microsoft.com/office/drawing/2014/main" id="{B2CCA718-3A85-49BE-99D1-E1F92A00C2FC}"/>
              </a:ext>
            </a:extLst>
          </p:cNvPr>
          <p:cNvSpPr/>
          <p:nvPr/>
        </p:nvSpPr>
        <p:spPr>
          <a:xfrm>
            <a:off x="5806245" y="4371336"/>
            <a:ext cx="492004" cy="194039"/>
          </a:xfrm>
          <a:prstGeom prst="roundRect">
            <a:avLst>
              <a:gd name="adj" fmla="val 0"/>
            </a:avLst>
          </a:prstGeom>
          <a:solidFill>
            <a:srgbClr val="AF91CB"/>
          </a:solidFill>
          <a:ln>
            <a:noFill/>
          </a:ln>
        </p:spPr>
        <p:txBody>
          <a:bodyPr spcFirstLastPara="1" wrap="square" lIns="91425" tIns="91425" rIns="91425" bIns="91425" anchor="ctr" anchorCtr="0">
            <a:noAutofit/>
          </a:bodyPr>
          <a:lstStyle/>
          <a:p>
            <a:pPr algn="ctr"/>
            <a:r>
              <a:rPr lang="en-US" sz="1200" dirty="0">
                <a:solidFill>
                  <a:schemeClr val="bg1"/>
                </a:solidFill>
                <a:latin typeface="Fira Sans Extra Condensed" panose="020B0503050000020004" pitchFamily="34" charset="0"/>
              </a:rPr>
              <a:t>1050</a:t>
            </a:r>
          </a:p>
        </p:txBody>
      </p:sp>
    </p:spTree>
    <p:extLst>
      <p:ext uri="{BB962C8B-B14F-4D97-AF65-F5344CB8AC3E}">
        <p14:creationId xmlns:p14="http://schemas.microsoft.com/office/powerpoint/2010/main" val="17534469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5" name="Google Shape;236;p19">
            <a:extLst>
              <a:ext uri="{FF2B5EF4-FFF2-40B4-BE49-F238E27FC236}">
                <a16:creationId xmlns:a16="http://schemas.microsoft.com/office/drawing/2014/main" id="{95374D04-C0EF-C16D-BF5E-0F3774B7A863}"/>
              </a:ext>
            </a:extLst>
          </p:cNvPr>
          <p:cNvSpPr/>
          <p:nvPr/>
        </p:nvSpPr>
        <p:spPr>
          <a:xfrm>
            <a:off x="1979556" y="1280512"/>
            <a:ext cx="2663184" cy="618314"/>
          </a:xfrm>
          <a:prstGeom prst="roundRect">
            <a:avLst>
              <a:gd name="adj" fmla="val 0"/>
            </a:avLst>
          </a:prstGeom>
          <a:solidFill>
            <a:srgbClr val="E8B5BB">
              <a:alpha val="12549"/>
            </a:srgbClr>
          </a:solidFill>
          <a:ln>
            <a:noFill/>
          </a:ln>
        </p:spPr>
        <p:txBody>
          <a:bodyPr spcFirstLastPara="1" wrap="square" lIns="91425" tIns="91425" rIns="91425" bIns="91425" anchor="ctr" anchorCtr="0">
            <a:noAutofit/>
          </a:bodyPr>
          <a:lstStyle/>
          <a:p>
            <a:pPr>
              <a:lnSpc>
                <a:spcPct val="150000"/>
              </a:lnSpc>
            </a:pPr>
            <a:r>
              <a:rPr lang="en-US" sz="1050" dirty="0">
                <a:solidFill>
                  <a:srgbClr val="674188"/>
                </a:solidFill>
                <a:latin typeface="Fira Sans Extra Condensed" panose="020B0503050000020004" pitchFamily="34" charset="0"/>
              </a:rPr>
              <a:t>RFM score of '555' or '545’. Highly loyal customer</a:t>
            </a:r>
          </a:p>
        </p:txBody>
      </p:sp>
      <p:sp>
        <p:nvSpPr>
          <p:cNvPr id="13" name="Google Shape;1468;p47">
            <a:extLst>
              <a:ext uri="{FF2B5EF4-FFF2-40B4-BE49-F238E27FC236}">
                <a16:creationId xmlns:a16="http://schemas.microsoft.com/office/drawing/2014/main" id="{DE5951F5-C95C-F3E9-8AE9-19DC87B696F4}"/>
              </a:ext>
            </a:extLst>
          </p:cNvPr>
          <p:cNvSpPr txBox="1">
            <a:spLocks noGrp="1"/>
          </p:cNvSpPr>
          <p:nvPr>
            <p:ph type="title"/>
          </p:nvPr>
        </p:nvSpPr>
        <p:spPr>
          <a:xfrm>
            <a:off x="635587" y="284382"/>
            <a:ext cx="3078720" cy="371400"/>
          </a:xfrm>
          <a:prstGeom prst="rect">
            <a:avLst/>
          </a:prstGeom>
          <a:noFill/>
          <a:ln>
            <a:noFill/>
          </a:ln>
        </p:spPr>
        <p:txBody>
          <a:bodyPr spcFirstLastPara="1" wrap="square" lIns="91425" tIns="91425" rIns="91425" bIns="91425" anchor="ctr" anchorCtr="0">
            <a:normAutofit fontScale="90000"/>
          </a:bodyPr>
          <a:lstStyle/>
          <a:p>
            <a:pPr algn="l"/>
            <a:r>
              <a:rPr lang="en" dirty="0">
                <a:solidFill>
                  <a:srgbClr val="674188"/>
                </a:solidFill>
                <a:latin typeface="Fira Sans Extra Condensed" panose="020B0503050000020004" pitchFamily="34" charset="0"/>
                <a:ea typeface="Roboto"/>
              </a:rPr>
              <a:t>K-Means: STP Analysis</a:t>
            </a:r>
            <a:endParaRPr dirty="0">
              <a:solidFill>
                <a:srgbClr val="674188"/>
              </a:solidFill>
              <a:latin typeface="Fira Sans Extra Condensed" panose="020B0503050000020004" pitchFamily="34" charset="0"/>
              <a:ea typeface="Roboto"/>
            </a:endParaRPr>
          </a:p>
        </p:txBody>
      </p:sp>
      <p:grpSp>
        <p:nvGrpSpPr>
          <p:cNvPr id="2" name="Group 1">
            <a:extLst>
              <a:ext uri="{FF2B5EF4-FFF2-40B4-BE49-F238E27FC236}">
                <a16:creationId xmlns:a16="http://schemas.microsoft.com/office/drawing/2014/main" id="{8F763DA3-786B-08B9-968A-9372C5AD778D}"/>
              </a:ext>
            </a:extLst>
          </p:cNvPr>
          <p:cNvGrpSpPr/>
          <p:nvPr/>
        </p:nvGrpSpPr>
        <p:grpSpPr>
          <a:xfrm>
            <a:off x="0" y="4822529"/>
            <a:ext cx="9144000" cy="312985"/>
            <a:chOff x="0" y="4703525"/>
            <a:chExt cx="9144000" cy="431990"/>
          </a:xfrm>
        </p:grpSpPr>
        <p:sp>
          <p:nvSpPr>
            <p:cNvPr id="6" name="Rectangle 5">
              <a:extLst>
                <a:ext uri="{FF2B5EF4-FFF2-40B4-BE49-F238E27FC236}">
                  <a16:creationId xmlns:a16="http://schemas.microsoft.com/office/drawing/2014/main" id="{2A547806-E016-A399-8CEC-F43B4A0A723E}"/>
                </a:ext>
              </a:extLst>
            </p:cNvPr>
            <p:cNvSpPr/>
            <p:nvPr/>
          </p:nvSpPr>
          <p:spPr>
            <a:xfrm>
              <a:off x="0" y="4703525"/>
              <a:ext cx="3317358" cy="431990"/>
            </a:xfrm>
            <a:prstGeom prst="rect">
              <a:avLst/>
            </a:prstGeom>
            <a:solidFill>
              <a:srgbClr val="FFFBF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ltLang="zh-CN" sz="1100" dirty="0">
                  <a:solidFill>
                    <a:srgbClr val="846E84"/>
                  </a:solidFill>
                  <a:latin typeface="Fira Sans Extra Condensed" panose="020B0503050000020004" pitchFamily="34" charset="0"/>
                  <a:ea typeface="DengXian"/>
                  <a:cs typeface="Times New Roman"/>
                </a:rPr>
                <a:t>Segmentation</a:t>
              </a:r>
              <a:endParaRPr lang="en-US" sz="1100" dirty="0">
                <a:solidFill>
                  <a:srgbClr val="846E84"/>
                </a:solidFill>
                <a:latin typeface="Fira Sans Extra Condensed" panose="020B0503050000020004" pitchFamily="34" charset="0"/>
                <a:ea typeface="DengXian"/>
                <a:cs typeface="Times New Roman"/>
              </a:endParaRPr>
            </a:p>
          </p:txBody>
        </p:sp>
        <p:sp>
          <p:nvSpPr>
            <p:cNvPr id="12" name="Rectangle 11">
              <a:extLst>
                <a:ext uri="{FF2B5EF4-FFF2-40B4-BE49-F238E27FC236}">
                  <a16:creationId xmlns:a16="http://schemas.microsoft.com/office/drawing/2014/main" id="{06B42FEC-2291-A6FD-5207-BC220D398F34}"/>
                </a:ext>
              </a:extLst>
            </p:cNvPr>
            <p:cNvSpPr/>
            <p:nvPr/>
          </p:nvSpPr>
          <p:spPr>
            <a:xfrm>
              <a:off x="3317358" y="4703525"/>
              <a:ext cx="3111795" cy="431990"/>
            </a:xfrm>
            <a:prstGeom prst="rect">
              <a:avLst/>
            </a:prstGeom>
            <a:solidFill>
              <a:srgbClr val="674188"/>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b="1" dirty="0">
                  <a:solidFill>
                    <a:schemeClr val="bg1"/>
                  </a:solidFill>
                  <a:latin typeface="Fira Sans Extra Condensed" panose="020B0503050000020004" pitchFamily="34" charset="0"/>
                  <a:cs typeface="Calibri" panose="020F0502020204030204" pitchFamily="34" charset="0"/>
                </a:rPr>
                <a:t>Targeting – RFM Analysis</a:t>
              </a:r>
              <a:endParaRPr lang="en-US" sz="1100" b="1" dirty="0">
                <a:solidFill>
                  <a:schemeClr val="bg1"/>
                </a:solidFill>
                <a:latin typeface="Fira Sans Extra Condensed" panose="020B0503050000020004" pitchFamily="34" charset="0"/>
                <a:cs typeface="Calibri" panose="020F0502020204030204" pitchFamily="34" charset="0"/>
              </a:endParaRPr>
            </a:p>
          </p:txBody>
        </p:sp>
        <p:sp>
          <p:nvSpPr>
            <p:cNvPr id="16" name="Rectangle 15">
              <a:extLst>
                <a:ext uri="{FF2B5EF4-FFF2-40B4-BE49-F238E27FC236}">
                  <a16:creationId xmlns:a16="http://schemas.microsoft.com/office/drawing/2014/main" id="{3B135912-CFE7-5504-AE8F-D0A7411F3D84}"/>
                </a:ext>
              </a:extLst>
            </p:cNvPr>
            <p:cNvSpPr/>
            <p:nvPr/>
          </p:nvSpPr>
          <p:spPr>
            <a:xfrm>
              <a:off x="6429153" y="4703525"/>
              <a:ext cx="2714847" cy="431990"/>
            </a:xfrm>
            <a:prstGeom prst="rect">
              <a:avLst/>
            </a:prstGeom>
            <a:solidFill>
              <a:srgbClr val="FFFBF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ltLang="zh-CN" sz="1100" dirty="0">
                  <a:solidFill>
                    <a:srgbClr val="846E84"/>
                  </a:solidFill>
                  <a:latin typeface="Fira Sans Extra Condensed" panose="020B0503050000020004" pitchFamily="34" charset="0"/>
                  <a:ea typeface="DengXian"/>
                  <a:cs typeface="Times New Roman"/>
                </a:rPr>
                <a:t>Positioning - PCA</a:t>
              </a:r>
              <a:endParaRPr lang="en-US" sz="1100" dirty="0">
                <a:solidFill>
                  <a:srgbClr val="846E84"/>
                </a:solidFill>
                <a:latin typeface="Fira Sans Extra Condensed" panose="020B0503050000020004" pitchFamily="34" charset="0"/>
                <a:ea typeface="DengXian"/>
                <a:cs typeface="Times New Roman"/>
              </a:endParaRPr>
            </a:p>
          </p:txBody>
        </p:sp>
      </p:grpSp>
      <p:sp>
        <p:nvSpPr>
          <p:cNvPr id="24" name="Google Shape;236;p19">
            <a:extLst>
              <a:ext uri="{FF2B5EF4-FFF2-40B4-BE49-F238E27FC236}">
                <a16:creationId xmlns:a16="http://schemas.microsoft.com/office/drawing/2014/main" id="{BDA02ADB-F08E-4CB6-3E14-9E67D6ABF7C9}"/>
              </a:ext>
            </a:extLst>
          </p:cNvPr>
          <p:cNvSpPr/>
          <p:nvPr/>
        </p:nvSpPr>
        <p:spPr>
          <a:xfrm>
            <a:off x="541675" y="1280513"/>
            <a:ext cx="1437881" cy="618314"/>
          </a:xfrm>
          <a:prstGeom prst="roundRect">
            <a:avLst>
              <a:gd name="adj" fmla="val 0"/>
            </a:avLst>
          </a:prstGeom>
          <a:solidFill>
            <a:srgbClr val="674188"/>
          </a:solidFill>
          <a:ln>
            <a:noFill/>
          </a:ln>
        </p:spPr>
        <p:txBody>
          <a:bodyPr spcFirstLastPara="1" wrap="square" lIns="91425" tIns="91425" rIns="91425" bIns="91425" anchor="ctr" anchorCtr="0">
            <a:noAutofit/>
          </a:bodyPr>
          <a:lstStyle/>
          <a:p>
            <a:pPr algn="ctr"/>
            <a:r>
              <a:rPr lang="en-US" altLang="zh-CN" sz="1050" dirty="0">
                <a:solidFill>
                  <a:schemeClr val="bg1"/>
                </a:solidFill>
                <a:latin typeface="Fira Sans Extra Condensed" panose="020B0503050000020004" pitchFamily="34" charset="0"/>
              </a:rPr>
              <a:t>Premium Customer</a:t>
            </a:r>
            <a:endParaRPr lang="en-US" sz="900" dirty="0">
              <a:solidFill>
                <a:schemeClr val="bg1"/>
              </a:solidFill>
              <a:latin typeface="Fira Sans Extra Condensed" panose="020B0503050000020004" pitchFamily="34" charset="0"/>
            </a:endParaRPr>
          </a:p>
        </p:txBody>
      </p:sp>
      <p:pic>
        <p:nvPicPr>
          <p:cNvPr id="5" name="Picture 4">
            <a:extLst>
              <a:ext uri="{FF2B5EF4-FFF2-40B4-BE49-F238E27FC236}">
                <a16:creationId xmlns:a16="http://schemas.microsoft.com/office/drawing/2014/main" id="{18B81E50-8460-5825-2416-A522B2FB3E1D}"/>
              </a:ext>
            </a:extLst>
          </p:cNvPr>
          <p:cNvPicPr>
            <a:picLocks noChangeAspect="1"/>
          </p:cNvPicPr>
          <p:nvPr/>
        </p:nvPicPr>
        <p:blipFill>
          <a:blip r:embed="rId3"/>
          <a:stretch>
            <a:fillRect/>
          </a:stretch>
        </p:blipFill>
        <p:spPr>
          <a:xfrm>
            <a:off x="2687826" y="3676279"/>
            <a:ext cx="4101065" cy="897700"/>
          </a:xfrm>
          <a:prstGeom prst="rect">
            <a:avLst/>
          </a:prstGeom>
        </p:spPr>
      </p:pic>
      <p:sp>
        <p:nvSpPr>
          <p:cNvPr id="9" name="Google Shape;236;p19">
            <a:extLst>
              <a:ext uri="{FF2B5EF4-FFF2-40B4-BE49-F238E27FC236}">
                <a16:creationId xmlns:a16="http://schemas.microsoft.com/office/drawing/2014/main" id="{5DA3C8B2-46D6-69A2-F120-FAF8FAC7D677}"/>
              </a:ext>
            </a:extLst>
          </p:cNvPr>
          <p:cNvSpPr/>
          <p:nvPr/>
        </p:nvSpPr>
        <p:spPr>
          <a:xfrm>
            <a:off x="6176243" y="1280512"/>
            <a:ext cx="2710952" cy="618314"/>
          </a:xfrm>
          <a:prstGeom prst="roundRect">
            <a:avLst>
              <a:gd name="adj" fmla="val 0"/>
            </a:avLst>
          </a:prstGeom>
          <a:solidFill>
            <a:srgbClr val="E8B5BB">
              <a:alpha val="12549"/>
            </a:srgbClr>
          </a:solidFill>
          <a:ln>
            <a:noFill/>
          </a:ln>
        </p:spPr>
        <p:txBody>
          <a:bodyPr spcFirstLastPara="1" wrap="square" lIns="91425" tIns="91425" rIns="91425" bIns="91425" anchor="ctr" anchorCtr="0">
            <a:noAutofit/>
          </a:bodyPr>
          <a:lstStyle/>
          <a:p>
            <a:pPr>
              <a:lnSpc>
                <a:spcPct val="150000"/>
              </a:lnSpc>
            </a:pPr>
            <a:r>
              <a:rPr lang="en-US" sz="1050" dirty="0">
                <a:solidFill>
                  <a:srgbClr val="674188"/>
                </a:solidFill>
                <a:latin typeface="Fira Sans Extra Condensed" panose="020B0503050000020004" pitchFamily="34" charset="0"/>
              </a:rPr>
              <a:t>RFM score of ‘111' or ‘121’. </a:t>
            </a:r>
          </a:p>
        </p:txBody>
      </p:sp>
      <p:sp>
        <p:nvSpPr>
          <p:cNvPr id="10" name="Google Shape;236;p19">
            <a:extLst>
              <a:ext uri="{FF2B5EF4-FFF2-40B4-BE49-F238E27FC236}">
                <a16:creationId xmlns:a16="http://schemas.microsoft.com/office/drawing/2014/main" id="{F707882B-A278-4961-1FB1-B095B59FD8C3}"/>
              </a:ext>
            </a:extLst>
          </p:cNvPr>
          <p:cNvSpPr/>
          <p:nvPr/>
        </p:nvSpPr>
        <p:spPr>
          <a:xfrm>
            <a:off x="4738362" y="1280513"/>
            <a:ext cx="1437881" cy="618314"/>
          </a:xfrm>
          <a:prstGeom prst="roundRect">
            <a:avLst>
              <a:gd name="adj" fmla="val 0"/>
            </a:avLst>
          </a:prstGeom>
          <a:solidFill>
            <a:srgbClr val="674188"/>
          </a:solidFill>
          <a:ln>
            <a:noFill/>
          </a:ln>
        </p:spPr>
        <p:txBody>
          <a:bodyPr spcFirstLastPara="1" wrap="square" lIns="91425" tIns="91425" rIns="91425" bIns="91425" anchor="ctr" anchorCtr="0">
            <a:noAutofit/>
          </a:bodyPr>
          <a:lstStyle/>
          <a:p>
            <a:pPr algn="ctr"/>
            <a:r>
              <a:rPr lang="en-US" altLang="zh-CN" sz="1050" dirty="0">
                <a:solidFill>
                  <a:schemeClr val="bg1"/>
                </a:solidFill>
                <a:latin typeface="Fira Sans Extra Condensed" panose="020B0503050000020004" pitchFamily="34" charset="0"/>
              </a:rPr>
              <a:t>Dormant Customer</a:t>
            </a:r>
            <a:endParaRPr lang="en-US" sz="900" dirty="0">
              <a:solidFill>
                <a:schemeClr val="bg1"/>
              </a:solidFill>
              <a:latin typeface="Fira Sans Extra Condensed" panose="020B0503050000020004" pitchFamily="34" charset="0"/>
            </a:endParaRPr>
          </a:p>
        </p:txBody>
      </p:sp>
      <p:grpSp>
        <p:nvGrpSpPr>
          <p:cNvPr id="26" name="Group 25">
            <a:extLst>
              <a:ext uri="{FF2B5EF4-FFF2-40B4-BE49-F238E27FC236}">
                <a16:creationId xmlns:a16="http://schemas.microsoft.com/office/drawing/2014/main" id="{363FA090-8227-1580-1D99-5E93878E0F17}"/>
              </a:ext>
            </a:extLst>
          </p:cNvPr>
          <p:cNvGrpSpPr/>
          <p:nvPr/>
        </p:nvGrpSpPr>
        <p:grpSpPr>
          <a:xfrm>
            <a:off x="5240741" y="221316"/>
            <a:ext cx="3646454" cy="468717"/>
            <a:chOff x="1139588" y="700121"/>
            <a:chExt cx="3646454" cy="468717"/>
          </a:xfrm>
        </p:grpSpPr>
        <p:sp>
          <p:nvSpPr>
            <p:cNvPr id="7" name="Google Shape;236;p19">
              <a:extLst>
                <a:ext uri="{FF2B5EF4-FFF2-40B4-BE49-F238E27FC236}">
                  <a16:creationId xmlns:a16="http://schemas.microsoft.com/office/drawing/2014/main" id="{C238EAB9-8E6D-A609-6810-E42204F2AC8B}"/>
                </a:ext>
              </a:extLst>
            </p:cNvPr>
            <p:cNvSpPr/>
            <p:nvPr/>
          </p:nvSpPr>
          <p:spPr>
            <a:xfrm>
              <a:off x="1760672" y="862007"/>
              <a:ext cx="3025370" cy="148454"/>
            </a:xfrm>
            <a:prstGeom prst="roundRect">
              <a:avLst>
                <a:gd name="adj" fmla="val 0"/>
              </a:avLst>
            </a:prstGeom>
            <a:solidFill>
              <a:srgbClr val="AF91CB"/>
            </a:solidFill>
            <a:ln>
              <a:noFill/>
            </a:ln>
          </p:spPr>
          <p:txBody>
            <a:bodyPr spcFirstLastPara="1" wrap="square" lIns="91425" tIns="91425" rIns="91425" bIns="91425" anchor="ctr" anchorCtr="0">
              <a:noAutofit/>
            </a:bodyPr>
            <a:lstStyle/>
            <a:p>
              <a:pPr algn="ctr"/>
              <a:r>
                <a:rPr lang="en-US" sz="800" dirty="0">
                  <a:solidFill>
                    <a:schemeClr val="bg1"/>
                  </a:solidFill>
                  <a:latin typeface="Fira Sans Extra Condensed" panose="020B0503050000020004" pitchFamily="34" charset="0"/>
                </a:rPr>
                <a:t>Deal Purchases + Catalog Purchases + Store Purchases + Web Visits Month</a:t>
              </a:r>
            </a:p>
          </p:txBody>
        </p:sp>
        <p:sp>
          <p:nvSpPr>
            <p:cNvPr id="14" name="Google Shape;236;p19">
              <a:extLst>
                <a:ext uri="{FF2B5EF4-FFF2-40B4-BE49-F238E27FC236}">
                  <a16:creationId xmlns:a16="http://schemas.microsoft.com/office/drawing/2014/main" id="{C4A38694-F576-8A21-C4B4-CE4C3EDD4212}"/>
                </a:ext>
              </a:extLst>
            </p:cNvPr>
            <p:cNvSpPr/>
            <p:nvPr/>
          </p:nvSpPr>
          <p:spPr>
            <a:xfrm>
              <a:off x="1139588" y="862008"/>
              <a:ext cx="614259" cy="148453"/>
            </a:xfrm>
            <a:prstGeom prst="roundRect">
              <a:avLst>
                <a:gd name="adj" fmla="val 0"/>
              </a:avLst>
            </a:prstGeom>
            <a:solidFill>
              <a:srgbClr val="9B75BD"/>
            </a:solidFill>
            <a:ln>
              <a:noFill/>
            </a:ln>
          </p:spPr>
          <p:txBody>
            <a:bodyPr spcFirstLastPara="1" wrap="square" lIns="91425" tIns="91425" rIns="91425" bIns="91425" anchor="ctr" anchorCtr="0">
              <a:noAutofit/>
            </a:bodyPr>
            <a:lstStyle/>
            <a:p>
              <a:pPr algn="ctr"/>
              <a:r>
                <a:rPr lang="en-US" sz="800" dirty="0">
                  <a:solidFill>
                    <a:schemeClr val="bg1"/>
                  </a:solidFill>
                  <a:latin typeface="Fira Sans Extra Condensed" panose="020B0503050000020004" pitchFamily="34" charset="0"/>
                </a:rPr>
                <a:t>Frequency</a:t>
              </a:r>
            </a:p>
          </p:txBody>
        </p:sp>
        <p:sp>
          <p:nvSpPr>
            <p:cNvPr id="20" name="Google Shape;236;p19">
              <a:extLst>
                <a:ext uri="{FF2B5EF4-FFF2-40B4-BE49-F238E27FC236}">
                  <a16:creationId xmlns:a16="http://schemas.microsoft.com/office/drawing/2014/main" id="{91D2B78D-155C-9E74-A66C-24DE591FE37B}"/>
                </a:ext>
              </a:extLst>
            </p:cNvPr>
            <p:cNvSpPr/>
            <p:nvPr/>
          </p:nvSpPr>
          <p:spPr>
            <a:xfrm>
              <a:off x="1139588" y="700121"/>
              <a:ext cx="614259" cy="155063"/>
            </a:xfrm>
            <a:prstGeom prst="roundRect">
              <a:avLst>
                <a:gd name="adj" fmla="val 0"/>
              </a:avLst>
            </a:prstGeom>
            <a:solidFill>
              <a:srgbClr val="9B75BD"/>
            </a:solidFill>
            <a:ln>
              <a:noFill/>
            </a:ln>
          </p:spPr>
          <p:txBody>
            <a:bodyPr spcFirstLastPara="1" wrap="square" lIns="91425" tIns="91425" rIns="91425" bIns="91425" anchor="ctr" anchorCtr="0">
              <a:noAutofit/>
            </a:bodyPr>
            <a:lstStyle/>
            <a:p>
              <a:pPr algn="ctr"/>
              <a:r>
                <a:rPr lang="en-US" sz="800" dirty="0">
                  <a:solidFill>
                    <a:schemeClr val="bg1"/>
                  </a:solidFill>
                  <a:latin typeface="Fira Sans Extra Condensed" panose="020B0503050000020004" pitchFamily="34" charset="0"/>
                </a:rPr>
                <a:t>Recency</a:t>
              </a:r>
            </a:p>
          </p:txBody>
        </p:sp>
        <p:sp>
          <p:nvSpPr>
            <p:cNvPr id="21" name="Google Shape;236;p19">
              <a:extLst>
                <a:ext uri="{FF2B5EF4-FFF2-40B4-BE49-F238E27FC236}">
                  <a16:creationId xmlns:a16="http://schemas.microsoft.com/office/drawing/2014/main" id="{BA8814D4-6A90-C75D-9122-7D994B2125F9}"/>
                </a:ext>
              </a:extLst>
            </p:cNvPr>
            <p:cNvSpPr/>
            <p:nvPr/>
          </p:nvSpPr>
          <p:spPr>
            <a:xfrm>
              <a:off x="1760672" y="702400"/>
              <a:ext cx="3025370" cy="152998"/>
            </a:xfrm>
            <a:prstGeom prst="roundRect">
              <a:avLst>
                <a:gd name="adj" fmla="val 0"/>
              </a:avLst>
            </a:prstGeom>
            <a:solidFill>
              <a:srgbClr val="AF91CB"/>
            </a:solidFill>
            <a:ln>
              <a:noFill/>
            </a:ln>
          </p:spPr>
          <p:txBody>
            <a:bodyPr spcFirstLastPara="1" wrap="square" lIns="91425" tIns="91425" rIns="91425" bIns="91425" anchor="ctr" anchorCtr="0">
              <a:noAutofit/>
            </a:bodyPr>
            <a:lstStyle/>
            <a:p>
              <a:pPr algn="ctr"/>
              <a:r>
                <a:rPr lang="en-US" sz="800" dirty="0">
                  <a:solidFill>
                    <a:schemeClr val="bg1"/>
                  </a:solidFill>
                  <a:latin typeface="Fira Sans Extra Condensed" panose="020B0503050000020004" pitchFamily="34" charset="0"/>
                </a:rPr>
                <a:t>Last purchases</a:t>
              </a:r>
            </a:p>
          </p:txBody>
        </p:sp>
        <p:sp>
          <p:nvSpPr>
            <p:cNvPr id="23" name="Google Shape;236;p19">
              <a:extLst>
                <a:ext uri="{FF2B5EF4-FFF2-40B4-BE49-F238E27FC236}">
                  <a16:creationId xmlns:a16="http://schemas.microsoft.com/office/drawing/2014/main" id="{2D36329A-7E08-8749-4F77-23D9975AF614}"/>
                </a:ext>
              </a:extLst>
            </p:cNvPr>
            <p:cNvSpPr/>
            <p:nvPr/>
          </p:nvSpPr>
          <p:spPr>
            <a:xfrm>
              <a:off x="1139588" y="1017285"/>
              <a:ext cx="614259" cy="151553"/>
            </a:xfrm>
            <a:prstGeom prst="roundRect">
              <a:avLst>
                <a:gd name="adj" fmla="val 0"/>
              </a:avLst>
            </a:prstGeom>
            <a:solidFill>
              <a:srgbClr val="9B75BD"/>
            </a:solidFill>
            <a:ln>
              <a:noFill/>
            </a:ln>
          </p:spPr>
          <p:txBody>
            <a:bodyPr spcFirstLastPara="1" wrap="square" lIns="91425" tIns="91425" rIns="91425" bIns="91425" anchor="ctr" anchorCtr="0">
              <a:noAutofit/>
            </a:bodyPr>
            <a:lstStyle/>
            <a:p>
              <a:pPr algn="ctr"/>
              <a:r>
                <a:rPr lang="en-US" sz="800" dirty="0">
                  <a:solidFill>
                    <a:schemeClr val="bg1"/>
                  </a:solidFill>
                  <a:latin typeface="Fira Sans Extra Condensed" panose="020B0503050000020004" pitchFamily="34" charset="0"/>
                </a:rPr>
                <a:t>Monetary</a:t>
              </a:r>
            </a:p>
          </p:txBody>
        </p:sp>
        <p:sp>
          <p:nvSpPr>
            <p:cNvPr id="25" name="Google Shape;236;p19">
              <a:extLst>
                <a:ext uri="{FF2B5EF4-FFF2-40B4-BE49-F238E27FC236}">
                  <a16:creationId xmlns:a16="http://schemas.microsoft.com/office/drawing/2014/main" id="{5EDE18DF-C474-289B-F012-A061CCFD32ED}"/>
                </a:ext>
              </a:extLst>
            </p:cNvPr>
            <p:cNvSpPr/>
            <p:nvPr/>
          </p:nvSpPr>
          <p:spPr>
            <a:xfrm>
              <a:off x="1760672" y="1015840"/>
              <a:ext cx="3025370" cy="152998"/>
            </a:xfrm>
            <a:prstGeom prst="roundRect">
              <a:avLst>
                <a:gd name="adj" fmla="val 0"/>
              </a:avLst>
            </a:prstGeom>
            <a:solidFill>
              <a:srgbClr val="AF91CB"/>
            </a:solidFill>
            <a:ln>
              <a:noFill/>
            </a:ln>
          </p:spPr>
          <p:txBody>
            <a:bodyPr spcFirstLastPara="1" wrap="square" lIns="91425" tIns="91425" rIns="91425" bIns="91425" anchor="ctr" anchorCtr="0">
              <a:noAutofit/>
            </a:bodyPr>
            <a:lstStyle/>
            <a:p>
              <a:pPr algn="ctr"/>
              <a:r>
                <a:rPr lang="en-US" sz="800" dirty="0">
                  <a:solidFill>
                    <a:schemeClr val="bg1"/>
                  </a:solidFill>
                  <a:latin typeface="Fira Sans Extra Condensed" panose="020B0503050000020004" pitchFamily="34" charset="0"/>
                </a:rPr>
                <a:t>Spending of product purchases: fish, fruits, sweets, gold, meat, wine</a:t>
              </a:r>
            </a:p>
          </p:txBody>
        </p:sp>
      </p:grpSp>
      <p:sp>
        <p:nvSpPr>
          <p:cNvPr id="27" name="Google Shape;1009;p36">
            <a:extLst>
              <a:ext uri="{FF2B5EF4-FFF2-40B4-BE49-F238E27FC236}">
                <a16:creationId xmlns:a16="http://schemas.microsoft.com/office/drawing/2014/main" id="{D06D5AEE-060F-0C79-BCE6-B27D2B846719}"/>
              </a:ext>
            </a:extLst>
          </p:cNvPr>
          <p:cNvSpPr txBox="1"/>
          <p:nvPr/>
        </p:nvSpPr>
        <p:spPr>
          <a:xfrm>
            <a:off x="541674" y="1900925"/>
            <a:ext cx="4101066" cy="469110"/>
          </a:xfrm>
          <a:prstGeom prst="rect">
            <a:avLst/>
          </a:prstGeom>
          <a:solidFill>
            <a:srgbClr val="B5A1FD">
              <a:alpha val="12549"/>
            </a:srgb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algn="ctr">
              <a:lnSpc>
                <a:spcPct val="150000"/>
              </a:lnSpc>
              <a:defRPr>
                <a:solidFill>
                  <a:srgbClr val="674188"/>
                </a:solidFill>
                <a:effectLst/>
                <a:latin typeface="Fira Sans Extra Condensed" panose="020B0503050000020004" pitchFamily="34" charset="0"/>
              </a:defRPr>
            </a:lvl1pPr>
          </a:lstStyle>
          <a:p>
            <a:pPr>
              <a:lnSpc>
                <a:spcPct val="100000"/>
              </a:lnSpc>
            </a:pPr>
            <a:r>
              <a:rPr lang="en-US" altLang="zh-CN" sz="1200" dirty="0"/>
              <a:t>Customer Relationship Management</a:t>
            </a:r>
          </a:p>
        </p:txBody>
      </p:sp>
      <p:sp>
        <p:nvSpPr>
          <p:cNvPr id="28" name="Google Shape;1009;p36">
            <a:extLst>
              <a:ext uri="{FF2B5EF4-FFF2-40B4-BE49-F238E27FC236}">
                <a16:creationId xmlns:a16="http://schemas.microsoft.com/office/drawing/2014/main" id="{C78F8834-5B0B-867A-8B46-69929ED90A21}"/>
              </a:ext>
            </a:extLst>
          </p:cNvPr>
          <p:cNvSpPr txBox="1"/>
          <p:nvPr/>
        </p:nvSpPr>
        <p:spPr>
          <a:xfrm>
            <a:off x="4738360" y="1898826"/>
            <a:ext cx="4148833" cy="469110"/>
          </a:xfrm>
          <a:prstGeom prst="rect">
            <a:avLst/>
          </a:prstGeom>
          <a:solidFill>
            <a:srgbClr val="B5A1FD">
              <a:alpha val="12549"/>
            </a:srgb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algn="ctr">
              <a:lnSpc>
                <a:spcPct val="150000"/>
              </a:lnSpc>
              <a:defRPr>
                <a:solidFill>
                  <a:srgbClr val="674188"/>
                </a:solidFill>
                <a:effectLst/>
                <a:latin typeface="Fira Sans Extra Condensed" panose="020B0503050000020004" pitchFamily="34" charset="0"/>
              </a:defRPr>
            </a:lvl1pPr>
          </a:lstStyle>
          <a:p>
            <a:pPr>
              <a:lnSpc>
                <a:spcPct val="100000"/>
              </a:lnSpc>
            </a:pPr>
            <a:r>
              <a:rPr lang="en-US" altLang="zh-CN" sz="1200" dirty="0"/>
              <a:t>Customer Relationship Management</a:t>
            </a:r>
          </a:p>
        </p:txBody>
      </p:sp>
      <p:sp>
        <p:nvSpPr>
          <p:cNvPr id="36" name="Google Shape;1009;p36">
            <a:extLst>
              <a:ext uri="{FF2B5EF4-FFF2-40B4-BE49-F238E27FC236}">
                <a16:creationId xmlns:a16="http://schemas.microsoft.com/office/drawing/2014/main" id="{193384FD-38A7-0203-6CEB-8CFBF77CE5AB}"/>
              </a:ext>
            </a:extLst>
          </p:cNvPr>
          <p:cNvSpPr txBox="1"/>
          <p:nvPr/>
        </p:nvSpPr>
        <p:spPr>
          <a:xfrm>
            <a:off x="4738361" y="2367936"/>
            <a:ext cx="4148832" cy="469110"/>
          </a:xfrm>
          <a:prstGeom prst="rect">
            <a:avLst/>
          </a:prstGeom>
          <a:solidFill>
            <a:srgbClr val="B5A1FD">
              <a:alpha val="12549"/>
            </a:srgb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algn="ctr">
              <a:lnSpc>
                <a:spcPct val="150000"/>
              </a:lnSpc>
              <a:defRPr>
                <a:solidFill>
                  <a:srgbClr val="674188"/>
                </a:solidFill>
                <a:effectLst/>
                <a:latin typeface="Fira Sans Extra Condensed" panose="020B0503050000020004" pitchFamily="34" charset="0"/>
              </a:defRPr>
            </a:lvl1pPr>
          </a:lstStyle>
          <a:p>
            <a:pPr>
              <a:lnSpc>
                <a:spcPct val="100000"/>
              </a:lnSpc>
            </a:pPr>
            <a:r>
              <a:rPr lang="en-US" altLang="zh-CN" sz="1200" dirty="0"/>
              <a:t>Re-engagement Events</a:t>
            </a:r>
          </a:p>
        </p:txBody>
      </p:sp>
      <p:sp>
        <p:nvSpPr>
          <p:cNvPr id="37" name="Google Shape;1009;p36">
            <a:extLst>
              <a:ext uri="{FF2B5EF4-FFF2-40B4-BE49-F238E27FC236}">
                <a16:creationId xmlns:a16="http://schemas.microsoft.com/office/drawing/2014/main" id="{8C8B1316-113A-8B0E-5C82-C43773BBAC7F}"/>
              </a:ext>
            </a:extLst>
          </p:cNvPr>
          <p:cNvSpPr txBox="1"/>
          <p:nvPr/>
        </p:nvSpPr>
        <p:spPr>
          <a:xfrm>
            <a:off x="541672" y="2367935"/>
            <a:ext cx="4101068" cy="469110"/>
          </a:xfrm>
          <a:prstGeom prst="rect">
            <a:avLst/>
          </a:prstGeom>
          <a:solidFill>
            <a:srgbClr val="B5A1FD">
              <a:alpha val="12549"/>
            </a:srgb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algn="ctr">
              <a:lnSpc>
                <a:spcPct val="150000"/>
              </a:lnSpc>
              <a:defRPr>
                <a:solidFill>
                  <a:srgbClr val="674188"/>
                </a:solidFill>
                <a:effectLst/>
                <a:latin typeface="Fira Sans Extra Condensed" panose="020B0503050000020004" pitchFamily="34" charset="0"/>
              </a:defRPr>
            </a:lvl1pPr>
          </a:lstStyle>
          <a:p>
            <a:pPr>
              <a:lnSpc>
                <a:spcPct val="100000"/>
              </a:lnSpc>
            </a:pPr>
            <a:r>
              <a:rPr lang="en-US" altLang="zh-CN" sz="1200" dirty="0"/>
              <a:t>Exclusive Events &amp; Promotion</a:t>
            </a:r>
          </a:p>
        </p:txBody>
      </p:sp>
      <p:pic>
        <p:nvPicPr>
          <p:cNvPr id="39" name="Picture 38">
            <a:extLst>
              <a:ext uri="{FF2B5EF4-FFF2-40B4-BE49-F238E27FC236}">
                <a16:creationId xmlns:a16="http://schemas.microsoft.com/office/drawing/2014/main" id="{FE281DB1-2604-740E-FDC7-771EF80C1B95}"/>
              </a:ext>
            </a:extLst>
          </p:cNvPr>
          <p:cNvPicPr>
            <a:picLocks noChangeAspect="1"/>
          </p:cNvPicPr>
          <p:nvPr/>
        </p:nvPicPr>
        <p:blipFill>
          <a:blip r:embed="rId4"/>
          <a:stretch>
            <a:fillRect/>
          </a:stretch>
        </p:blipFill>
        <p:spPr>
          <a:xfrm>
            <a:off x="2687826" y="3283187"/>
            <a:ext cx="4101067" cy="393092"/>
          </a:xfrm>
          <a:prstGeom prst="rect">
            <a:avLst/>
          </a:prstGeom>
        </p:spPr>
      </p:pic>
      <p:sp>
        <p:nvSpPr>
          <p:cNvPr id="40" name="Google Shape;236;p19">
            <a:extLst>
              <a:ext uri="{FF2B5EF4-FFF2-40B4-BE49-F238E27FC236}">
                <a16:creationId xmlns:a16="http://schemas.microsoft.com/office/drawing/2014/main" id="{F11FB7C9-6CFC-BC69-B06B-0904B71A95F8}"/>
              </a:ext>
            </a:extLst>
          </p:cNvPr>
          <p:cNvSpPr/>
          <p:nvPr/>
        </p:nvSpPr>
        <p:spPr>
          <a:xfrm>
            <a:off x="4244453" y="213593"/>
            <a:ext cx="982640" cy="483264"/>
          </a:xfrm>
          <a:prstGeom prst="roundRect">
            <a:avLst>
              <a:gd name="adj" fmla="val 0"/>
            </a:avLst>
          </a:prstGeom>
          <a:solidFill>
            <a:srgbClr val="674188"/>
          </a:solidFill>
          <a:ln>
            <a:noFill/>
          </a:ln>
        </p:spPr>
        <p:txBody>
          <a:bodyPr spcFirstLastPara="1" wrap="square" lIns="91425" tIns="91425" rIns="91425" bIns="91425" anchor="ctr" anchorCtr="0">
            <a:noAutofit/>
          </a:bodyPr>
          <a:lstStyle/>
          <a:p>
            <a:pPr algn="ctr"/>
            <a:r>
              <a:rPr lang="en-US" altLang="zh-CN" sz="1050" dirty="0">
                <a:solidFill>
                  <a:schemeClr val="bg1"/>
                </a:solidFill>
                <a:latin typeface="Fira Sans Extra Condensed" panose="020B0503050000020004" pitchFamily="34" charset="0"/>
              </a:rPr>
              <a:t>RFM = R + F + M</a:t>
            </a:r>
            <a:endParaRPr lang="en-US" sz="900" dirty="0">
              <a:solidFill>
                <a:schemeClr val="bg1"/>
              </a:solidFill>
              <a:latin typeface="Fira Sans Extra Condensed" panose="020B0503050000020004" pitchFamily="34" charset="0"/>
            </a:endParaRPr>
          </a:p>
        </p:txBody>
      </p:sp>
    </p:spTree>
    <p:extLst>
      <p:ext uri="{BB962C8B-B14F-4D97-AF65-F5344CB8AC3E}">
        <p14:creationId xmlns:p14="http://schemas.microsoft.com/office/powerpoint/2010/main" val="39471196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3" name="Google Shape;1468;p47">
            <a:extLst>
              <a:ext uri="{FF2B5EF4-FFF2-40B4-BE49-F238E27FC236}">
                <a16:creationId xmlns:a16="http://schemas.microsoft.com/office/drawing/2014/main" id="{DE5951F5-C95C-F3E9-8AE9-19DC87B696F4}"/>
              </a:ext>
            </a:extLst>
          </p:cNvPr>
          <p:cNvSpPr txBox="1">
            <a:spLocks noGrp="1"/>
          </p:cNvSpPr>
          <p:nvPr>
            <p:ph type="title"/>
          </p:nvPr>
        </p:nvSpPr>
        <p:spPr>
          <a:xfrm>
            <a:off x="635587" y="284382"/>
            <a:ext cx="3078720" cy="371400"/>
          </a:xfrm>
          <a:prstGeom prst="rect">
            <a:avLst/>
          </a:prstGeom>
          <a:noFill/>
          <a:ln>
            <a:noFill/>
          </a:ln>
        </p:spPr>
        <p:txBody>
          <a:bodyPr spcFirstLastPara="1" wrap="square" lIns="91425" tIns="91425" rIns="91425" bIns="91425" anchor="ctr" anchorCtr="0">
            <a:normAutofit fontScale="90000"/>
          </a:bodyPr>
          <a:lstStyle/>
          <a:p>
            <a:pPr algn="l"/>
            <a:r>
              <a:rPr lang="en" dirty="0">
                <a:solidFill>
                  <a:srgbClr val="674188"/>
                </a:solidFill>
                <a:latin typeface="Fira Sans Extra Condensed" panose="020B0503050000020004" pitchFamily="34" charset="0"/>
                <a:ea typeface="Roboto"/>
              </a:rPr>
              <a:t>K-Means: STP Analysis</a:t>
            </a:r>
            <a:endParaRPr dirty="0">
              <a:solidFill>
                <a:srgbClr val="674188"/>
              </a:solidFill>
              <a:latin typeface="Fira Sans Extra Condensed" panose="020B0503050000020004" pitchFamily="34" charset="0"/>
              <a:ea typeface="Roboto"/>
            </a:endParaRPr>
          </a:p>
        </p:txBody>
      </p:sp>
      <p:grpSp>
        <p:nvGrpSpPr>
          <p:cNvPr id="2" name="Group 1">
            <a:extLst>
              <a:ext uri="{FF2B5EF4-FFF2-40B4-BE49-F238E27FC236}">
                <a16:creationId xmlns:a16="http://schemas.microsoft.com/office/drawing/2014/main" id="{8F763DA3-786B-08B9-968A-9372C5AD778D}"/>
              </a:ext>
            </a:extLst>
          </p:cNvPr>
          <p:cNvGrpSpPr/>
          <p:nvPr/>
        </p:nvGrpSpPr>
        <p:grpSpPr>
          <a:xfrm>
            <a:off x="0" y="4822529"/>
            <a:ext cx="9144000" cy="312985"/>
            <a:chOff x="0" y="4703525"/>
            <a:chExt cx="9144000" cy="431990"/>
          </a:xfrm>
        </p:grpSpPr>
        <p:sp>
          <p:nvSpPr>
            <p:cNvPr id="6" name="Rectangle 5">
              <a:extLst>
                <a:ext uri="{FF2B5EF4-FFF2-40B4-BE49-F238E27FC236}">
                  <a16:creationId xmlns:a16="http://schemas.microsoft.com/office/drawing/2014/main" id="{2A547806-E016-A399-8CEC-F43B4A0A723E}"/>
                </a:ext>
              </a:extLst>
            </p:cNvPr>
            <p:cNvSpPr/>
            <p:nvPr/>
          </p:nvSpPr>
          <p:spPr>
            <a:xfrm>
              <a:off x="0" y="4703525"/>
              <a:ext cx="3317358" cy="431990"/>
            </a:xfrm>
            <a:prstGeom prst="rect">
              <a:avLst/>
            </a:prstGeom>
            <a:solidFill>
              <a:srgbClr val="FFFBF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ltLang="zh-CN" sz="1100" dirty="0">
                  <a:solidFill>
                    <a:srgbClr val="846E84"/>
                  </a:solidFill>
                  <a:latin typeface="Fira Sans Extra Condensed" panose="020B0503050000020004" pitchFamily="34" charset="0"/>
                  <a:ea typeface="DengXian"/>
                  <a:cs typeface="Times New Roman"/>
                </a:rPr>
                <a:t>Segmentation</a:t>
              </a:r>
              <a:endParaRPr lang="en-US" sz="1100" dirty="0">
                <a:solidFill>
                  <a:srgbClr val="846E84"/>
                </a:solidFill>
                <a:latin typeface="Fira Sans Extra Condensed" panose="020B0503050000020004" pitchFamily="34" charset="0"/>
                <a:ea typeface="DengXian"/>
                <a:cs typeface="Times New Roman"/>
              </a:endParaRPr>
            </a:p>
          </p:txBody>
        </p:sp>
        <p:sp>
          <p:nvSpPr>
            <p:cNvPr id="12" name="Rectangle 11">
              <a:extLst>
                <a:ext uri="{FF2B5EF4-FFF2-40B4-BE49-F238E27FC236}">
                  <a16:creationId xmlns:a16="http://schemas.microsoft.com/office/drawing/2014/main" id="{06B42FEC-2291-A6FD-5207-BC220D398F34}"/>
                </a:ext>
              </a:extLst>
            </p:cNvPr>
            <p:cNvSpPr/>
            <p:nvPr/>
          </p:nvSpPr>
          <p:spPr>
            <a:xfrm>
              <a:off x="3317358" y="4703525"/>
              <a:ext cx="3111795" cy="431990"/>
            </a:xfrm>
            <a:prstGeom prst="rect">
              <a:avLst/>
            </a:prstGeom>
            <a:solidFill>
              <a:srgbClr val="FFFBF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ltLang="zh-CN" sz="1100" dirty="0">
                  <a:solidFill>
                    <a:srgbClr val="846E84"/>
                  </a:solidFill>
                  <a:latin typeface="Fira Sans Extra Condensed" panose="020B0503050000020004" pitchFamily="34" charset="0"/>
                  <a:ea typeface="DengXian"/>
                  <a:cs typeface="Times New Roman"/>
                </a:rPr>
                <a:t>Targeting – RFM Analysis</a:t>
              </a:r>
              <a:endParaRPr lang="en-US" sz="1100" dirty="0">
                <a:solidFill>
                  <a:srgbClr val="846E84"/>
                </a:solidFill>
                <a:latin typeface="Fira Sans Extra Condensed" panose="020B0503050000020004" pitchFamily="34" charset="0"/>
                <a:ea typeface="DengXian"/>
                <a:cs typeface="Times New Roman"/>
              </a:endParaRPr>
            </a:p>
          </p:txBody>
        </p:sp>
        <p:sp>
          <p:nvSpPr>
            <p:cNvPr id="16" name="Rectangle 15">
              <a:extLst>
                <a:ext uri="{FF2B5EF4-FFF2-40B4-BE49-F238E27FC236}">
                  <a16:creationId xmlns:a16="http://schemas.microsoft.com/office/drawing/2014/main" id="{3B135912-CFE7-5504-AE8F-D0A7411F3D84}"/>
                </a:ext>
              </a:extLst>
            </p:cNvPr>
            <p:cNvSpPr/>
            <p:nvPr/>
          </p:nvSpPr>
          <p:spPr>
            <a:xfrm>
              <a:off x="6429153" y="4703525"/>
              <a:ext cx="2714847" cy="431990"/>
            </a:xfrm>
            <a:prstGeom prst="rect">
              <a:avLst/>
            </a:prstGeom>
            <a:solidFill>
              <a:srgbClr val="674188"/>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b="1" dirty="0">
                  <a:solidFill>
                    <a:schemeClr val="bg1"/>
                  </a:solidFill>
                  <a:latin typeface="Fira Sans Extra Condensed" panose="020B0503050000020004" pitchFamily="34" charset="0"/>
                  <a:cs typeface="Calibri" panose="020F0502020204030204" pitchFamily="34" charset="0"/>
                </a:rPr>
                <a:t>Positioning - PCA</a:t>
              </a:r>
              <a:endParaRPr lang="en-US" sz="1100" b="1" dirty="0">
                <a:solidFill>
                  <a:schemeClr val="bg1"/>
                </a:solidFill>
                <a:latin typeface="Fira Sans Extra Condensed" panose="020B0503050000020004" pitchFamily="34" charset="0"/>
                <a:cs typeface="Calibri" panose="020F0502020204030204" pitchFamily="34" charset="0"/>
              </a:endParaRPr>
            </a:p>
          </p:txBody>
        </p:sp>
      </p:grpSp>
      <p:sp>
        <p:nvSpPr>
          <p:cNvPr id="9" name="Google Shape;236;p19">
            <a:extLst>
              <a:ext uri="{FF2B5EF4-FFF2-40B4-BE49-F238E27FC236}">
                <a16:creationId xmlns:a16="http://schemas.microsoft.com/office/drawing/2014/main" id="{5DA3C8B2-46D6-69A2-F120-FAF8FAC7D677}"/>
              </a:ext>
            </a:extLst>
          </p:cNvPr>
          <p:cNvSpPr/>
          <p:nvPr/>
        </p:nvSpPr>
        <p:spPr>
          <a:xfrm>
            <a:off x="6955724" y="286202"/>
            <a:ext cx="2009351" cy="307879"/>
          </a:xfrm>
          <a:prstGeom prst="roundRect">
            <a:avLst>
              <a:gd name="adj" fmla="val 0"/>
            </a:avLst>
          </a:prstGeom>
          <a:solidFill>
            <a:srgbClr val="E8B5BB">
              <a:alpha val="12549"/>
            </a:srgbClr>
          </a:solidFill>
          <a:ln>
            <a:noFill/>
          </a:ln>
        </p:spPr>
        <p:txBody>
          <a:bodyPr spcFirstLastPara="1" wrap="square" lIns="91425" tIns="91425" rIns="91425" bIns="91425" anchor="ctr" anchorCtr="0">
            <a:noAutofit/>
          </a:bodyPr>
          <a:lstStyle/>
          <a:p>
            <a:pPr algn="ctr"/>
            <a:r>
              <a:rPr lang="en-US" sz="1000" dirty="0">
                <a:solidFill>
                  <a:srgbClr val="674188"/>
                </a:solidFill>
                <a:latin typeface="Fira Sans Extra Condensed" panose="020B0503050000020004" pitchFamily="34" charset="0"/>
              </a:rPr>
              <a:t>Cumulative Explained Variance – 90%</a:t>
            </a:r>
          </a:p>
        </p:txBody>
      </p:sp>
      <p:pic>
        <p:nvPicPr>
          <p:cNvPr id="3" name="Picture 2" descr="A graph with a curve&#10;&#10;Description automatically generated">
            <a:extLst>
              <a:ext uri="{FF2B5EF4-FFF2-40B4-BE49-F238E27FC236}">
                <a16:creationId xmlns:a16="http://schemas.microsoft.com/office/drawing/2014/main" id="{46DB5A5C-70D1-1F5E-8607-CBB614D30A5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36666" y="1028649"/>
            <a:ext cx="2244026" cy="1710506"/>
          </a:xfrm>
          <a:prstGeom prst="rect">
            <a:avLst/>
          </a:prstGeom>
          <a:noFill/>
          <a:ln>
            <a:noFill/>
          </a:ln>
        </p:spPr>
      </p:pic>
      <p:grpSp>
        <p:nvGrpSpPr>
          <p:cNvPr id="11" name="Group 10">
            <a:extLst>
              <a:ext uri="{FF2B5EF4-FFF2-40B4-BE49-F238E27FC236}">
                <a16:creationId xmlns:a16="http://schemas.microsoft.com/office/drawing/2014/main" id="{0ABAC913-F689-6A85-4F25-3640CF374366}"/>
              </a:ext>
            </a:extLst>
          </p:cNvPr>
          <p:cNvGrpSpPr/>
          <p:nvPr/>
        </p:nvGrpSpPr>
        <p:grpSpPr>
          <a:xfrm>
            <a:off x="635587" y="2837046"/>
            <a:ext cx="2063743" cy="1710506"/>
            <a:chOff x="559084" y="2930576"/>
            <a:chExt cx="2063743" cy="1710506"/>
          </a:xfrm>
        </p:grpSpPr>
        <p:pic>
          <p:nvPicPr>
            <p:cNvPr id="4" name="Picture 3">
              <a:extLst>
                <a:ext uri="{FF2B5EF4-FFF2-40B4-BE49-F238E27FC236}">
                  <a16:creationId xmlns:a16="http://schemas.microsoft.com/office/drawing/2014/main" id="{EFA3469A-C17F-9198-0B41-97FD962E9CF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9084" y="2930576"/>
              <a:ext cx="1752738" cy="1710506"/>
            </a:xfrm>
            <a:prstGeom prst="rect">
              <a:avLst/>
            </a:prstGeom>
          </p:spPr>
        </p:pic>
        <p:pic>
          <p:nvPicPr>
            <p:cNvPr id="8" name="Picture 7" descr="A screenshot of a calculator&#10;&#10;Description automatically generated">
              <a:extLst>
                <a:ext uri="{FF2B5EF4-FFF2-40B4-BE49-F238E27FC236}">
                  <a16:creationId xmlns:a16="http://schemas.microsoft.com/office/drawing/2014/main" id="{6D2EFCF4-80B4-E4FE-1E7A-104A7EBE301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16786" y="2936169"/>
              <a:ext cx="306041" cy="1704913"/>
            </a:xfrm>
            <a:prstGeom prst="rect">
              <a:avLst/>
            </a:prstGeom>
          </p:spPr>
        </p:pic>
      </p:grpSp>
      <p:sp>
        <p:nvSpPr>
          <p:cNvPr id="17" name="Google Shape;236;p19">
            <a:extLst>
              <a:ext uri="{FF2B5EF4-FFF2-40B4-BE49-F238E27FC236}">
                <a16:creationId xmlns:a16="http://schemas.microsoft.com/office/drawing/2014/main" id="{2DE532C6-2651-D3D8-0314-77385AE33262}"/>
              </a:ext>
            </a:extLst>
          </p:cNvPr>
          <p:cNvSpPr/>
          <p:nvPr/>
        </p:nvSpPr>
        <p:spPr>
          <a:xfrm>
            <a:off x="5429695" y="284382"/>
            <a:ext cx="1526029" cy="309078"/>
          </a:xfrm>
          <a:prstGeom prst="roundRect">
            <a:avLst>
              <a:gd name="adj" fmla="val 0"/>
            </a:avLst>
          </a:prstGeom>
          <a:solidFill>
            <a:srgbClr val="3304DE">
              <a:alpha val="12157"/>
            </a:srgbClr>
          </a:solidFill>
          <a:ln>
            <a:noFill/>
          </a:ln>
        </p:spPr>
        <p:txBody>
          <a:bodyPr spcFirstLastPara="1" wrap="square" lIns="91425" tIns="91425" rIns="91425" bIns="91425" anchor="ctr" anchorCtr="0">
            <a:noAutofit/>
          </a:bodyPr>
          <a:lstStyle/>
          <a:p>
            <a:pPr algn="ctr"/>
            <a:r>
              <a:rPr lang="en-US" altLang="zh-CN" sz="1000" dirty="0">
                <a:solidFill>
                  <a:srgbClr val="674188"/>
                </a:solidFill>
                <a:latin typeface="Fira Sans Extra Condensed" panose="020B0503050000020004" pitchFamily="34" charset="0"/>
              </a:rPr>
              <a:t>12 principal components</a:t>
            </a:r>
            <a:endParaRPr lang="en-US" sz="1000" dirty="0">
              <a:solidFill>
                <a:srgbClr val="674188"/>
              </a:solidFill>
              <a:latin typeface="Fira Sans Extra Condensed" panose="020B0503050000020004" pitchFamily="34" charset="0"/>
            </a:endParaRPr>
          </a:p>
        </p:txBody>
      </p:sp>
      <p:grpSp>
        <p:nvGrpSpPr>
          <p:cNvPr id="19" name="Group 18">
            <a:extLst>
              <a:ext uri="{FF2B5EF4-FFF2-40B4-BE49-F238E27FC236}">
                <a16:creationId xmlns:a16="http://schemas.microsoft.com/office/drawing/2014/main" id="{E380191B-76A6-FD8D-858F-284075674E42}"/>
              </a:ext>
            </a:extLst>
          </p:cNvPr>
          <p:cNvGrpSpPr/>
          <p:nvPr/>
        </p:nvGrpSpPr>
        <p:grpSpPr>
          <a:xfrm>
            <a:off x="2995367" y="1050756"/>
            <a:ext cx="5969708" cy="249181"/>
            <a:chOff x="2995367" y="1028648"/>
            <a:chExt cx="5969708" cy="371401"/>
          </a:xfrm>
        </p:grpSpPr>
        <p:sp>
          <p:nvSpPr>
            <p:cNvPr id="36" name="Google Shape;1009;p36">
              <a:extLst>
                <a:ext uri="{FF2B5EF4-FFF2-40B4-BE49-F238E27FC236}">
                  <a16:creationId xmlns:a16="http://schemas.microsoft.com/office/drawing/2014/main" id="{193384FD-38A7-0203-6CEB-8CFBF77CE5AB}"/>
                </a:ext>
              </a:extLst>
            </p:cNvPr>
            <p:cNvSpPr txBox="1"/>
            <p:nvPr/>
          </p:nvSpPr>
          <p:spPr>
            <a:xfrm>
              <a:off x="3405117" y="1028648"/>
              <a:ext cx="5559958" cy="371401"/>
            </a:xfrm>
            <a:prstGeom prst="rect">
              <a:avLst/>
            </a:prstGeom>
            <a:solidFill>
              <a:srgbClr val="B5A1FD">
                <a:alpha val="12549"/>
              </a:srgb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algn="ctr">
                <a:lnSpc>
                  <a:spcPct val="150000"/>
                </a:lnSpc>
                <a:defRPr>
                  <a:solidFill>
                    <a:srgbClr val="674188"/>
                  </a:solidFill>
                  <a:effectLst/>
                  <a:latin typeface="Fira Sans Extra Condensed" panose="020B0503050000020004" pitchFamily="34" charset="0"/>
                </a:defRPr>
              </a:lvl1pPr>
            </a:lstStyle>
            <a:p>
              <a:pPr algn="l">
                <a:lnSpc>
                  <a:spcPct val="100000"/>
                </a:lnSpc>
              </a:pPr>
              <a:r>
                <a:rPr lang="en-US" altLang="zh-CN" sz="800" dirty="0"/>
                <a:t>Negative loading with ‘Web purchase’. Higher spending does not necessarily relate to more frequent web visits.</a:t>
              </a:r>
            </a:p>
          </p:txBody>
        </p:sp>
        <p:sp>
          <p:nvSpPr>
            <p:cNvPr id="18" name="Google Shape;236;p19">
              <a:extLst>
                <a:ext uri="{FF2B5EF4-FFF2-40B4-BE49-F238E27FC236}">
                  <a16:creationId xmlns:a16="http://schemas.microsoft.com/office/drawing/2014/main" id="{9C301A5F-7D63-E120-4D16-42BF2261181A}"/>
                </a:ext>
              </a:extLst>
            </p:cNvPr>
            <p:cNvSpPr/>
            <p:nvPr/>
          </p:nvSpPr>
          <p:spPr>
            <a:xfrm>
              <a:off x="2995367" y="1028649"/>
              <a:ext cx="409750" cy="371400"/>
            </a:xfrm>
            <a:prstGeom prst="roundRect">
              <a:avLst>
                <a:gd name="adj" fmla="val 0"/>
              </a:avLst>
            </a:prstGeom>
            <a:solidFill>
              <a:srgbClr val="674188"/>
            </a:solidFill>
            <a:ln>
              <a:noFill/>
            </a:ln>
          </p:spPr>
          <p:txBody>
            <a:bodyPr spcFirstLastPara="1" wrap="square" lIns="91425" tIns="91425" rIns="91425" bIns="91425" anchor="ctr" anchorCtr="0">
              <a:noAutofit/>
            </a:bodyPr>
            <a:lstStyle/>
            <a:p>
              <a:r>
                <a:rPr lang="en-US" altLang="zh-CN" sz="800" dirty="0">
                  <a:solidFill>
                    <a:schemeClr val="bg1"/>
                  </a:solidFill>
                  <a:latin typeface="Fira Sans Extra Condensed" panose="020B0503050000020004" pitchFamily="34" charset="0"/>
                </a:rPr>
                <a:t>PC 1</a:t>
              </a:r>
              <a:endParaRPr lang="en-US" sz="800" dirty="0">
                <a:solidFill>
                  <a:schemeClr val="bg1"/>
                </a:solidFill>
                <a:latin typeface="Fira Sans Extra Condensed" panose="020B0503050000020004" pitchFamily="34" charset="0"/>
              </a:endParaRPr>
            </a:p>
          </p:txBody>
        </p:sp>
      </p:grpSp>
      <p:grpSp>
        <p:nvGrpSpPr>
          <p:cNvPr id="22" name="Group 21">
            <a:extLst>
              <a:ext uri="{FF2B5EF4-FFF2-40B4-BE49-F238E27FC236}">
                <a16:creationId xmlns:a16="http://schemas.microsoft.com/office/drawing/2014/main" id="{F15D3812-7828-3066-6594-C4BC2BD033D6}"/>
              </a:ext>
            </a:extLst>
          </p:cNvPr>
          <p:cNvGrpSpPr/>
          <p:nvPr/>
        </p:nvGrpSpPr>
        <p:grpSpPr>
          <a:xfrm>
            <a:off x="2995367" y="1331007"/>
            <a:ext cx="5969708" cy="249181"/>
            <a:chOff x="2995367" y="1028648"/>
            <a:chExt cx="5969708" cy="371401"/>
          </a:xfrm>
        </p:grpSpPr>
        <p:sp>
          <p:nvSpPr>
            <p:cNvPr id="29" name="Google Shape;1009;p36">
              <a:extLst>
                <a:ext uri="{FF2B5EF4-FFF2-40B4-BE49-F238E27FC236}">
                  <a16:creationId xmlns:a16="http://schemas.microsoft.com/office/drawing/2014/main" id="{72D6D78E-417F-9A32-96FD-F652CB9F6A1E}"/>
                </a:ext>
              </a:extLst>
            </p:cNvPr>
            <p:cNvSpPr txBox="1"/>
            <p:nvPr/>
          </p:nvSpPr>
          <p:spPr>
            <a:xfrm>
              <a:off x="3405117" y="1028648"/>
              <a:ext cx="5559958" cy="371401"/>
            </a:xfrm>
            <a:prstGeom prst="rect">
              <a:avLst/>
            </a:prstGeom>
            <a:solidFill>
              <a:srgbClr val="B5A1FD">
                <a:alpha val="12549"/>
              </a:srgb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algn="ctr">
                <a:lnSpc>
                  <a:spcPct val="150000"/>
                </a:lnSpc>
                <a:defRPr>
                  <a:solidFill>
                    <a:srgbClr val="674188"/>
                  </a:solidFill>
                  <a:effectLst/>
                  <a:latin typeface="Fira Sans Extra Condensed" panose="020B0503050000020004" pitchFamily="34" charset="0"/>
                </a:defRPr>
              </a:lvl1pPr>
            </a:lstStyle>
            <a:p>
              <a:pPr algn="l">
                <a:lnSpc>
                  <a:spcPct val="100000"/>
                </a:lnSpc>
              </a:pPr>
              <a:r>
                <a:rPr lang="en-US" altLang="zh-CN" sz="800" dirty="0"/>
                <a:t>It has significant loadings with Deal Purchases and Web Purchases. Purchasing through digital platforms.</a:t>
              </a:r>
            </a:p>
          </p:txBody>
        </p:sp>
        <p:sp>
          <p:nvSpPr>
            <p:cNvPr id="30" name="Google Shape;236;p19">
              <a:extLst>
                <a:ext uri="{FF2B5EF4-FFF2-40B4-BE49-F238E27FC236}">
                  <a16:creationId xmlns:a16="http://schemas.microsoft.com/office/drawing/2014/main" id="{0B521229-971D-3D7C-F84B-F6A5ECAF616D}"/>
                </a:ext>
              </a:extLst>
            </p:cNvPr>
            <p:cNvSpPr/>
            <p:nvPr/>
          </p:nvSpPr>
          <p:spPr>
            <a:xfrm>
              <a:off x="2995367" y="1028649"/>
              <a:ext cx="409750" cy="371400"/>
            </a:xfrm>
            <a:prstGeom prst="roundRect">
              <a:avLst>
                <a:gd name="adj" fmla="val 0"/>
              </a:avLst>
            </a:prstGeom>
            <a:solidFill>
              <a:srgbClr val="674188"/>
            </a:solidFill>
            <a:ln>
              <a:noFill/>
            </a:ln>
          </p:spPr>
          <p:txBody>
            <a:bodyPr spcFirstLastPara="1" wrap="square" lIns="91425" tIns="91425" rIns="91425" bIns="91425" anchor="ctr" anchorCtr="0">
              <a:noAutofit/>
            </a:bodyPr>
            <a:lstStyle/>
            <a:p>
              <a:r>
                <a:rPr lang="en-US" altLang="zh-CN" sz="800" dirty="0">
                  <a:solidFill>
                    <a:schemeClr val="bg1"/>
                  </a:solidFill>
                  <a:latin typeface="Fira Sans Extra Condensed" panose="020B0503050000020004" pitchFamily="34" charset="0"/>
                </a:rPr>
                <a:t>PC 2</a:t>
              </a:r>
              <a:endParaRPr lang="en-US" sz="800" dirty="0">
                <a:solidFill>
                  <a:schemeClr val="bg1"/>
                </a:solidFill>
                <a:latin typeface="Fira Sans Extra Condensed" panose="020B0503050000020004" pitchFamily="34" charset="0"/>
              </a:endParaRPr>
            </a:p>
          </p:txBody>
        </p:sp>
      </p:grpSp>
      <p:grpSp>
        <p:nvGrpSpPr>
          <p:cNvPr id="31" name="Group 30">
            <a:extLst>
              <a:ext uri="{FF2B5EF4-FFF2-40B4-BE49-F238E27FC236}">
                <a16:creationId xmlns:a16="http://schemas.microsoft.com/office/drawing/2014/main" id="{39F01CF8-C52B-9022-61EB-D5605E6062D4}"/>
              </a:ext>
            </a:extLst>
          </p:cNvPr>
          <p:cNvGrpSpPr/>
          <p:nvPr/>
        </p:nvGrpSpPr>
        <p:grpSpPr>
          <a:xfrm>
            <a:off x="2995367" y="1622408"/>
            <a:ext cx="5969708" cy="249181"/>
            <a:chOff x="2995367" y="1028648"/>
            <a:chExt cx="5969708" cy="371401"/>
          </a:xfrm>
        </p:grpSpPr>
        <p:sp>
          <p:nvSpPr>
            <p:cNvPr id="32" name="Google Shape;1009;p36">
              <a:extLst>
                <a:ext uri="{FF2B5EF4-FFF2-40B4-BE49-F238E27FC236}">
                  <a16:creationId xmlns:a16="http://schemas.microsoft.com/office/drawing/2014/main" id="{8CBF1D60-98BA-6216-BFFF-DBE51E0DB124}"/>
                </a:ext>
              </a:extLst>
            </p:cNvPr>
            <p:cNvSpPr txBox="1"/>
            <p:nvPr/>
          </p:nvSpPr>
          <p:spPr>
            <a:xfrm>
              <a:off x="3405117" y="1028648"/>
              <a:ext cx="5559958" cy="371401"/>
            </a:xfrm>
            <a:prstGeom prst="rect">
              <a:avLst/>
            </a:prstGeom>
            <a:solidFill>
              <a:srgbClr val="B5A1FD">
                <a:alpha val="12549"/>
              </a:srgb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algn="ctr">
                <a:lnSpc>
                  <a:spcPct val="150000"/>
                </a:lnSpc>
                <a:defRPr>
                  <a:solidFill>
                    <a:srgbClr val="674188"/>
                  </a:solidFill>
                  <a:effectLst/>
                  <a:latin typeface="Fira Sans Extra Condensed" panose="020B0503050000020004" pitchFamily="34" charset="0"/>
                </a:defRPr>
              </a:lvl1pPr>
            </a:lstStyle>
            <a:p>
              <a:pPr algn="l">
                <a:lnSpc>
                  <a:spcPct val="100000"/>
                </a:lnSpc>
              </a:pPr>
              <a:r>
                <a:rPr lang="en-US" altLang="zh-CN" sz="800" dirty="0"/>
                <a:t>Significantly negatively loads with 'Age', meaning this group might capture the age effect, with older people having a higher negative score.</a:t>
              </a:r>
            </a:p>
          </p:txBody>
        </p:sp>
        <p:sp>
          <p:nvSpPr>
            <p:cNvPr id="33" name="Google Shape;236;p19">
              <a:extLst>
                <a:ext uri="{FF2B5EF4-FFF2-40B4-BE49-F238E27FC236}">
                  <a16:creationId xmlns:a16="http://schemas.microsoft.com/office/drawing/2014/main" id="{329E49E8-8E98-B364-A85B-9A29B67C96BF}"/>
                </a:ext>
              </a:extLst>
            </p:cNvPr>
            <p:cNvSpPr/>
            <p:nvPr/>
          </p:nvSpPr>
          <p:spPr>
            <a:xfrm>
              <a:off x="2995367" y="1028649"/>
              <a:ext cx="409750" cy="371400"/>
            </a:xfrm>
            <a:prstGeom prst="roundRect">
              <a:avLst>
                <a:gd name="adj" fmla="val 0"/>
              </a:avLst>
            </a:prstGeom>
            <a:solidFill>
              <a:srgbClr val="674188"/>
            </a:solidFill>
            <a:ln>
              <a:noFill/>
            </a:ln>
          </p:spPr>
          <p:txBody>
            <a:bodyPr spcFirstLastPara="1" wrap="square" lIns="91425" tIns="91425" rIns="91425" bIns="91425" anchor="ctr" anchorCtr="0">
              <a:noAutofit/>
            </a:bodyPr>
            <a:lstStyle/>
            <a:p>
              <a:r>
                <a:rPr lang="en-US" altLang="zh-CN" sz="800" dirty="0">
                  <a:solidFill>
                    <a:schemeClr val="bg1"/>
                  </a:solidFill>
                  <a:latin typeface="Fira Sans Extra Condensed" panose="020B0503050000020004" pitchFamily="34" charset="0"/>
                </a:rPr>
                <a:t>PC 3</a:t>
              </a:r>
              <a:endParaRPr lang="en-US" sz="800" dirty="0">
                <a:solidFill>
                  <a:schemeClr val="bg1"/>
                </a:solidFill>
                <a:latin typeface="Fira Sans Extra Condensed" panose="020B0503050000020004" pitchFamily="34" charset="0"/>
              </a:endParaRPr>
            </a:p>
          </p:txBody>
        </p:sp>
      </p:grpSp>
      <p:grpSp>
        <p:nvGrpSpPr>
          <p:cNvPr id="34" name="Group 33">
            <a:extLst>
              <a:ext uri="{FF2B5EF4-FFF2-40B4-BE49-F238E27FC236}">
                <a16:creationId xmlns:a16="http://schemas.microsoft.com/office/drawing/2014/main" id="{49186363-1876-3613-9A9B-F702E4157706}"/>
              </a:ext>
            </a:extLst>
          </p:cNvPr>
          <p:cNvGrpSpPr/>
          <p:nvPr/>
        </p:nvGrpSpPr>
        <p:grpSpPr>
          <a:xfrm>
            <a:off x="2995367" y="1904322"/>
            <a:ext cx="5969708" cy="249181"/>
            <a:chOff x="2995367" y="1028648"/>
            <a:chExt cx="5969708" cy="371401"/>
          </a:xfrm>
        </p:grpSpPr>
        <p:sp>
          <p:nvSpPr>
            <p:cNvPr id="35" name="Google Shape;1009;p36">
              <a:extLst>
                <a:ext uri="{FF2B5EF4-FFF2-40B4-BE49-F238E27FC236}">
                  <a16:creationId xmlns:a16="http://schemas.microsoft.com/office/drawing/2014/main" id="{27878BA0-41A9-3D7A-99C7-16618088B40C}"/>
                </a:ext>
              </a:extLst>
            </p:cNvPr>
            <p:cNvSpPr txBox="1"/>
            <p:nvPr/>
          </p:nvSpPr>
          <p:spPr>
            <a:xfrm>
              <a:off x="3405117" y="1028648"/>
              <a:ext cx="5559958" cy="371401"/>
            </a:xfrm>
            <a:prstGeom prst="rect">
              <a:avLst/>
            </a:prstGeom>
            <a:solidFill>
              <a:srgbClr val="B5A1FD">
                <a:alpha val="12549"/>
              </a:srgb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algn="ctr">
                <a:lnSpc>
                  <a:spcPct val="150000"/>
                </a:lnSpc>
                <a:defRPr>
                  <a:solidFill>
                    <a:srgbClr val="674188"/>
                  </a:solidFill>
                  <a:effectLst/>
                  <a:latin typeface="Fira Sans Extra Condensed" panose="020B0503050000020004" pitchFamily="34" charset="0"/>
                </a:defRPr>
              </a:lvl1pPr>
            </a:lstStyle>
            <a:p>
              <a:pPr algn="l">
                <a:lnSpc>
                  <a:spcPct val="100000"/>
                </a:lnSpc>
              </a:pPr>
              <a:r>
                <a:rPr lang="en-US" altLang="zh-CN" sz="800" dirty="0"/>
                <a:t>Largest loading here is 'Recency', which refers to how recently the customer has made a purchase. Recency of purchase behavior.</a:t>
              </a:r>
            </a:p>
          </p:txBody>
        </p:sp>
        <p:sp>
          <p:nvSpPr>
            <p:cNvPr id="38" name="Google Shape;236;p19">
              <a:extLst>
                <a:ext uri="{FF2B5EF4-FFF2-40B4-BE49-F238E27FC236}">
                  <a16:creationId xmlns:a16="http://schemas.microsoft.com/office/drawing/2014/main" id="{88F67DDE-638A-5EFB-7B86-959EBA4DC08D}"/>
                </a:ext>
              </a:extLst>
            </p:cNvPr>
            <p:cNvSpPr/>
            <p:nvPr/>
          </p:nvSpPr>
          <p:spPr>
            <a:xfrm>
              <a:off x="2995367" y="1028649"/>
              <a:ext cx="409750" cy="371400"/>
            </a:xfrm>
            <a:prstGeom prst="roundRect">
              <a:avLst>
                <a:gd name="adj" fmla="val 0"/>
              </a:avLst>
            </a:prstGeom>
            <a:solidFill>
              <a:srgbClr val="674188"/>
            </a:solidFill>
            <a:ln>
              <a:noFill/>
            </a:ln>
          </p:spPr>
          <p:txBody>
            <a:bodyPr spcFirstLastPara="1" wrap="square" lIns="91425" tIns="91425" rIns="91425" bIns="91425" anchor="ctr" anchorCtr="0">
              <a:noAutofit/>
            </a:bodyPr>
            <a:lstStyle/>
            <a:p>
              <a:r>
                <a:rPr lang="en-US" altLang="zh-CN" sz="800" dirty="0">
                  <a:solidFill>
                    <a:schemeClr val="bg1"/>
                  </a:solidFill>
                  <a:latin typeface="Fira Sans Extra Condensed" panose="020B0503050000020004" pitchFamily="34" charset="0"/>
                </a:rPr>
                <a:t>PC 4</a:t>
              </a:r>
              <a:endParaRPr lang="en-US" sz="800" dirty="0">
                <a:solidFill>
                  <a:schemeClr val="bg1"/>
                </a:solidFill>
                <a:latin typeface="Fira Sans Extra Condensed" panose="020B0503050000020004" pitchFamily="34" charset="0"/>
              </a:endParaRPr>
            </a:p>
          </p:txBody>
        </p:sp>
      </p:grpSp>
      <p:grpSp>
        <p:nvGrpSpPr>
          <p:cNvPr id="41" name="Group 40">
            <a:extLst>
              <a:ext uri="{FF2B5EF4-FFF2-40B4-BE49-F238E27FC236}">
                <a16:creationId xmlns:a16="http://schemas.microsoft.com/office/drawing/2014/main" id="{EC29C9AE-EA78-F74D-B8A7-F60857753BA7}"/>
              </a:ext>
            </a:extLst>
          </p:cNvPr>
          <p:cNvGrpSpPr/>
          <p:nvPr/>
        </p:nvGrpSpPr>
        <p:grpSpPr>
          <a:xfrm>
            <a:off x="2995367" y="2188836"/>
            <a:ext cx="5969708" cy="249181"/>
            <a:chOff x="2995367" y="1028648"/>
            <a:chExt cx="5969708" cy="371401"/>
          </a:xfrm>
        </p:grpSpPr>
        <p:sp>
          <p:nvSpPr>
            <p:cNvPr id="42" name="Google Shape;1009;p36">
              <a:extLst>
                <a:ext uri="{FF2B5EF4-FFF2-40B4-BE49-F238E27FC236}">
                  <a16:creationId xmlns:a16="http://schemas.microsoft.com/office/drawing/2014/main" id="{C9F356FA-2082-E632-01C6-E064E7614EDC}"/>
                </a:ext>
              </a:extLst>
            </p:cNvPr>
            <p:cNvSpPr txBox="1"/>
            <p:nvPr/>
          </p:nvSpPr>
          <p:spPr>
            <a:xfrm>
              <a:off x="3405117" y="1028648"/>
              <a:ext cx="5559958" cy="371401"/>
            </a:xfrm>
            <a:prstGeom prst="rect">
              <a:avLst/>
            </a:prstGeom>
            <a:solidFill>
              <a:srgbClr val="B5A1FD">
                <a:alpha val="12549"/>
              </a:srgb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algn="ctr">
                <a:lnSpc>
                  <a:spcPct val="150000"/>
                </a:lnSpc>
                <a:defRPr>
                  <a:solidFill>
                    <a:srgbClr val="674188"/>
                  </a:solidFill>
                  <a:effectLst/>
                  <a:latin typeface="Fira Sans Extra Condensed" panose="020B0503050000020004" pitchFamily="34" charset="0"/>
                </a:defRPr>
              </a:lvl1pPr>
            </a:lstStyle>
            <a:p>
              <a:pPr algn="l">
                <a:lnSpc>
                  <a:spcPct val="100000"/>
                </a:lnSpc>
              </a:pPr>
              <a:r>
                <a:rPr lang="en-US" altLang="zh-CN" sz="800" dirty="0"/>
                <a:t>Primarily loads with product categories (Wines, Fruits, Meat, Fish, Sweets, Gold) but in varying directions. Specific spending preferences.</a:t>
              </a:r>
            </a:p>
          </p:txBody>
        </p:sp>
        <p:sp>
          <p:nvSpPr>
            <p:cNvPr id="43" name="Google Shape;236;p19">
              <a:extLst>
                <a:ext uri="{FF2B5EF4-FFF2-40B4-BE49-F238E27FC236}">
                  <a16:creationId xmlns:a16="http://schemas.microsoft.com/office/drawing/2014/main" id="{04FD0AD5-001C-3252-EFA5-E182EAB64C68}"/>
                </a:ext>
              </a:extLst>
            </p:cNvPr>
            <p:cNvSpPr/>
            <p:nvPr/>
          </p:nvSpPr>
          <p:spPr>
            <a:xfrm>
              <a:off x="2995367" y="1028649"/>
              <a:ext cx="409750" cy="371400"/>
            </a:xfrm>
            <a:prstGeom prst="roundRect">
              <a:avLst>
                <a:gd name="adj" fmla="val 0"/>
              </a:avLst>
            </a:prstGeom>
            <a:solidFill>
              <a:srgbClr val="674188"/>
            </a:solidFill>
            <a:ln>
              <a:noFill/>
            </a:ln>
          </p:spPr>
          <p:txBody>
            <a:bodyPr spcFirstLastPara="1" wrap="square" lIns="91425" tIns="91425" rIns="91425" bIns="91425" anchor="ctr" anchorCtr="0">
              <a:noAutofit/>
            </a:bodyPr>
            <a:lstStyle/>
            <a:p>
              <a:r>
                <a:rPr lang="en-US" altLang="zh-CN" sz="800" dirty="0">
                  <a:solidFill>
                    <a:schemeClr val="bg1"/>
                  </a:solidFill>
                  <a:latin typeface="Fira Sans Extra Condensed" panose="020B0503050000020004" pitchFamily="34" charset="0"/>
                </a:rPr>
                <a:t>PC 5</a:t>
              </a:r>
              <a:endParaRPr lang="en-US" sz="800" dirty="0">
                <a:solidFill>
                  <a:schemeClr val="bg1"/>
                </a:solidFill>
                <a:latin typeface="Fira Sans Extra Condensed" panose="020B0503050000020004" pitchFamily="34" charset="0"/>
              </a:endParaRPr>
            </a:p>
          </p:txBody>
        </p:sp>
      </p:grpSp>
      <p:grpSp>
        <p:nvGrpSpPr>
          <p:cNvPr id="44" name="Group 43">
            <a:extLst>
              <a:ext uri="{FF2B5EF4-FFF2-40B4-BE49-F238E27FC236}">
                <a16:creationId xmlns:a16="http://schemas.microsoft.com/office/drawing/2014/main" id="{C71C5722-8573-8336-0256-1E8018A9B933}"/>
              </a:ext>
            </a:extLst>
          </p:cNvPr>
          <p:cNvGrpSpPr/>
          <p:nvPr/>
        </p:nvGrpSpPr>
        <p:grpSpPr>
          <a:xfrm>
            <a:off x="2995367" y="2477268"/>
            <a:ext cx="5969708" cy="249181"/>
            <a:chOff x="2995367" y="1028648"/>
            <a:chExt cx="5969708" cy="371401"/>
          </a:xfrm>
        </p:grpSpPr>
        <p:sp>
          <p:nvSpPr>
            <p:cNvPr id="45" name="Google Shape;1009;p36">
              <a:extLst>
                <a:ext uri="{FF2B5EF4-FFF2-40B4-BE49-F238E27FC236}">
                  <a16:creationId xmlns:a16="http://schemas.microsoft.com/office/drawing/2014/main" id="{5A22D548-6FF7-2A87-9B45-C6229B137A93}"/>
                </a:ext>
              </a:extLst>
            </p:cNvPr>
            <p:cNvSpPr txBox="1"/>
            <p:nvPr/>
          </p:nvSpPr>
          <p:spPr>
            <a:xfrm>
              <a:off x="3405117" y="1028648"/>
              <a:ext cx="5559958" cy="371401"/>
            </a:xfrm>
            <a:prstGeom prst="rect">
              <a:avLst/>
            </a:prstGeom>
            <a:solidFill>
              <a:srgbClr val="B5A1FD">
                <a:alpha val="12549"/>
              </a:srgb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algn="ctr">
                <a:lnSpc>
                  <a:spcPct val="150000"/>
                </a:lnSpc>
                <a:defRPr>
                  <a:solidFill>
                    <a:srgbClr val="674188"/>
                  </a:solidFill>
                  <a:effectLst/>
                  <a:latin typeface="Fira Sans Extra Condensed" panose="020B0503050000020004" pitchFamily="34" charset="0"/>
                </a:defRPr>
              </a:lvl1pPr>
            </a:lstStyle>
            <a:p>
              <a:pPr algn="l">
                <a:lnSpc>
                  <a:spcPct val="100000"/>
                </a:lnSpc>
              </a:pPr>
              <a:r>
                <a:rPr lang="en-US" altLang="zh-CN" sz="800" dirty="0"/>
                <a:t>Notably loads with Gold, indicating a preference or tendency to purchase gold or luxury items.</a:t>
              </a:r>
            </a:p>
          </p:txBody>
        </p:sp>
        <p:sp>
          <p:nvSpPr>
            <p:cNvPr id="46" name="Google Shape;236;p19">
              <a:extLst>
                <a:ext uri="{FF2B5EF4-FFF2-40B4-BE49-F238E27FC236}">
                  <a16:creationId xmlns:a16="http://schemas.microsoft.com/office/drawing/2014/main" id="{D643725E-9588-F823-A1B6-C8B93A12F82B}"/>
                </a:ext>
              </a:extLst>
            </p:cNvPr>
            <p:cNvSpPr/>
            <p:nvPr/>
          </p:nvSpPr>
          <p:spPr>
            <a:xfrm>
              <a:off x="2995367" y="1028649"/>
              <a:ext cx="409750" cy="371400"/>
            </a:xfrm>
            <a:prstGeom prst="roundRect">
              <a:avLst>
                <a:gd name="adj" fmla="val 0"/>
              </a:avLst>
            </a:prstGeom>
            <a:solidFill>
              <a:srgbClr val="674188"/>
            </a:solidFill>
            <a:ln>
              <a:noFill/>
            </a:ln>
          </p:spPr>
          <p:txBody>
            <a:bodyPr spcFirstLastPara="1" wrap="square" lIns="91425" tIns="91425" rIns="91425" bIns="91425" anchor="ctr" anchorCtr="0">
              <a:noAutofit/>
            </a:bodyPr>
            <a:lstStyle/>
            <a:p>
              <a:r>
                <a:rPr lang="en-US" altLang="zh-CN" sz="800" dirty="0">
                  <a:solidFill>
                    <a:schemeClr val="bg1"/>
                  </a:solidFill>
                  <a:latin typeface="Fira Sans Extra Condensed" panose="020B0503050000020004" pitchFamily="34" charset="0"/>
                </a:rPr>
                <a:t>PC 6</a:t>
              </a:r>
              <a:endParaRPr lang="en-US" sz="800" dirty="0">
                <a:solidFill>
                  <a:schemeClr val="bg1"/>
                </a:solidFill>
                <a:latin typeface="Fira Sans Extra Condensed" panose="020B0503050000020004" pitchFamily="34" charset="0"/>
              </a:endParaRPr>
            </a:p>
          </p:txBody>
        </p:sp>
      </p:grpSp>
      <p:grpSp>
        <p:nvGrpSpPr>
          <p:cNvPr id="47" name="Group 46">
            <a:extLst>
              <a:ext uri="{FF2B5EF4-FFF2-40B4-BE49-F238E27FC236}">
                <a16:creationId xmlns:a16="http://schemas.microsoft.com/office/drawing/2014/main" id="{42E98ACE-198F-29F9-6860-09029FFD9B1B}"/>
              </a:ext>
            </a:extLst>
          </p:cNvPr>
          <p:cNvGrpSpPr/>
          <p:nvPr/>
        </p:nvGrpSpPr>
        <p:grpSpPr>
          <a:xfrm>
            <a:off x="2995367" y="2767893"/>
            <a:ext cx="5969708" cy="249181"/>
            <a:chOff x="2995367" y="1028648"/>
            <a:chExt cx="5969708" cy="371401"/>
          </a:xfrm>
        </p:grpSpPr>
        <p:sp>
          <p:nvSpPr>
            <p:cNvPr id="48" name="Google Shape;1009;p36">
              <a:extLst>
                <a:ext uri="{FF2B5EF4-FFF2-40B4-BE49-F238E27FC236}">
                  <a16:creationId xmlns:a16="http://schemas.microsoft.com/office/drawing/2014/main" id="{2926631D-B444-6BF5-DE1E-51702E320917}"/>
                </a:ext>
              </a:extLst>
            </p:cNvPr>
            <p:cNvSpPr txBox="1"/>
            <p:nvPr/>
          </p:nvSpPr>
          <p:spPr>
            <a:xfrm>
              <a:off x="3405117" y="1028648"/>
              <a:ext cx="5559958" cy="371401"/>
            </a:xfrm>
            <a:prstGeom prst="rect">
              <a:avLst/>
            </a:prstGeom>
            <a:solidFill>
              <a:srgbClr val="B5A1FD">
                <a:alpha val="12549"/>
              </a:srgb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algn="ctr">
                <a:lnSpc>
                  <a:spcPct val="150000"/>
                </a:lnSpc>
                <a:defRPr>
                  <a:solidFill>
                    <a:srgbClr val="674188"/>
                  </a:solidFill>
                  <a:effectLst/>
                  <a:latin typeface="Fira Sans Extra Condensed" panose="020B0503050000020004" pitchFamily="34" charset="0"/>
                </a:defRPr>
              </a:lvl1pPr>
            </a:lstStyle>
            <a:p>
              <a:pPr algn="l">
                <a:lnSpc>
                  <a:spcPct val="100000"/>
                </a:lnSpc>
              </a:pPr>
              <a:r>
                <a:rPr lang="en-US" altLang="zh-CN" sz="800" dirty="0"/>
                <a:t>Loads positively with Web Visits Month, possibly capturing online engagement behavior.</a:t>
              </a:r>
            </a:p>
          </p:txBody>
        </p:sp>
        <p:sp>
          <p:nvSpPr>
            <p:cNvPr id="49" name="Google Shape;236;p19">
              <a:extLst>
                <a:ext uri="{FF2B5EF4-FFF2-40B4-BE49-F238E27FC236}">
                  <a16:creationId xmlns:a16="http://schemas.microsoft.com/office/drawing/2014/main" id="{71693BF9-6608-406E-075E-5009DAAFC4DD}"/>
                </a:ext>
              </a:extLst>
            </p:cNvPr>
            <p:cNvSpPr/>
            <p:nvPr/>
          </p:nvSpPr>
          <p:spPr>
            <a:xfrm>
              <a:off x="2995367" y="1028649"/>
              <a:ext cx="409750" cy="371400"/>
            </a:xfrm>
            <a:prstGeom prst="roundRect">
              <a:avLst>
                <a:gd name="adj" fmla="val 0"/>
              </a:avLst>
            </a:prstGeom>
            <a:solidFill>
              <a:srgbClr val="674188"/>
            </a:solidFill>
            <a:ln>
              <a:noFill/>
            </a:ln>
          </p:spPr>
          <p:txBody>
            <a:bodyPr spcFirstLastPara="1" wrap="square" lIns="91425" tIns="91425" rIns="91425" bIns="91425" anchor="ctr" anchorCtr="0">
              <a:noAutofit/>
            </a:bodyPr>
            <a:lstStyle/>
            <a:p>
              <a:r>
                <a:rPr lang="en-US" altLang="zh-CN" sz="800" dirty="0">
                  <a:solidFill>
                    <a:schemeClr val="bg1"/>
                  </a:solidFill>
                  <a:latin typeface="Fira Sans Extra Condensed" panose="020B0503050000020004" pitchFamily="34" charset="0"/>
                </a:rPr>
                <a:t>PC 7</a:t>
              </a:r>
              <a:endParaRPr lang="en-US" sz="800" dirty="0">
                <a:solidFill>
                  <a:schemeClr val="bg1"/>
                </a:solidFill>
                <a:latin typeface="Fira Sans Extra Condensed" panose="020B0503050000020004" pitchFamily="34" charset="0"/>
              </a:endParaRPr>
            </a:p>
          </p:txBody>
        </p:sp>
      </p:grpSp>
      <p:grpSp>
        <p:nvGrpSpPr>
          <p:cNvPr id="50" name="Group 49">
            <a:extLst>
              <a:ext uri="{FF2B5EF4-FFF2-40B4-BE49-F238E27FC236}">
                <a16:creationId xmlns:a16="http://schemas.microsoft.com/office/drawing/2014/main" id="{2020F00A-C6C9-CC8A-3CFF-3CF758D438A0}"/>
              </a:ext>
            </a:extLst>
          </p:cNvPr>
          <p:cNvGrpSpPr/>
          <p:nvPr/>
        </p:nvGrpSpPr>
        <p:grpSpPr>
          <a:xfrm>
            <a:off x="2995367" y="3076276"/>
            <a:ext cx="5969708" cy="249181"/>
            <a:chOff x="2995367" y="1028648"/>
            <a:chExt cx="5969708" cy="371401"/>
          </a:xfrm>
        </p:grpSpPr>
        <p:sp>
          <p:nvSpPr>
            <p:cNvPr id="51" name="Google Shape;1009;p36">
              <a:extLst>
                <a:ext uri="{FF2B5EF4-FFF2-40B4-BE49-F238E27FC236}">
                  <a16:creationId xmlns:a16="http://schemas.microsoft.com/office/drawing/2014/main" id="{A0161D65-94D7-E262-3573-FAF3D43D3F8A}"/>
                </a:ext>
              </a:extLst>
            </p:cNvPr>
            <p:cNvSpPr txBox="1"/>
            <p:nvPr/>
          </p:nvSpPr>
          <p:spPr>
            <a:xfrm>
              <a:off x="3405117" y="1028648"/>
              <a:ext cx="5559958" cy="371401"/>
            </a:xfrm>
            <a:prstGeom prst="rect">
              <a:avLst/>
            </a:prstGeom>
            <a:solidFill>
              <a:srgbClr val="B5A1FD">
                <a:alpha val="12549"/>
              </a:srgb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algn="ctr">
                <a:lnSpc>
                  <a:spcPct val="150000"/>
                </a:lnSpc>
                <a:defRPr>
                  <a:solidFill>
                    <a:srgbClr val="674188"/>
                  </a:solidFill>
                  <a:effectLst/>
                  <a:latin typeface="Fira Sans Extra Condensed" panose="020B0503050000020004" pitchFamily="34" charset="0"/>
                </a:defRPr>
              </a:lvl1pPr>
            </a:lstStyle>
            <a:p>
              <a:pPr algn="l">
                <a:lnSpc>
                  <a:spcPct val="100000"/>
                </a:lnSpc>
              </a:pPr>
              <a:r>
                <a:rPr lang="en-US" altLang="zh-CN" sz="800" dirty="0"/>
                <a:t>Significant positive loadings with Deal Purchases, but negative with Web Purchases. A trade-off between the two purchasing platforms.</a:t>
              </a:r>
            </a:p>
          </p:txBody>
        </p:sp>
        <p:sp>
          <p:nvSpPr>
            <p:cNvPr id="52" name="Google Shape;236;p19">
              <a:extLst>
                <a:ext uri="{FF2B5EF4-FFF2-40B4-BE49-F238E27FC236}">
                  <a16:creationId xmlns:a16="http://schemas.microsoft.com/office/drawing/2014/main" id="{78DDB234-C782-CD8F-D187-D08761944DA4}"/>
                </a:ext>
              </a:extLst>
            </p:cNvPr>
            <p:cNvSpPr/>
            <p:nvPr/>
          </p:nvSpPr>
          <p:spPr>
            <a:xfrm>
              <a:off x="2995367" y="1028649"/>
              <a:ext cx="409750" cy="371400"/>
            </a:xfrm>
            <a:prstGeom prst="roundRect">
              <a:avLst>
                <a:gd name="adj" fmla="val 0"/>
              </a:avLst>
            </a:prstGeom>
            <a:solidFill>
              <a:srgbClr val="674188"/>
            </a:solidFill>
            <a:ln>
              <a:noFill/>
            </a:ln>
          </p:spPr>
          <p:txBody>
            <a:bodyPr spcFirstLastPara="1" wrap="square" lIns="91425" tIns="91425" rIns="91425" bIns="91425" anchor="ctr" anchorCtr="0">
              <a:noAutofit/>
            </a:bodyPr>
            <a:lstStyle/>
            <a:p>
              <a:r>
                <a:rPr lang="en-US" altLang="zh-CN" sz="800" dirty="0">
                  <a:solidFill>
                    <a:schemeClr val="bg1"/>
                  </a:solidFill>
                  <a:latin typeface="Fira Sans Extra Condensed" panose="020B0503050000020004" pitchFamily="34" charset="0"/>
                </a:rPr>
                <a:t>PC 8</a:t>
              </a:r>
              <a:endParaRPr lang="en-US" sz="800" dirty="0">
                <a:solidFill>
                  <a:schemeClr val="bg1"/>
                </a:solidFill>
                <a:latin typeface="Fira Sans Extra Condensed" panose="020B0503050000020004" pitchFamily="34" charset="0"/>
              </a:endParaRPr>
            </a:p>
          </p:txBody>
        </p:sp>
      </p:grpSp>
      <p:grpSp>
        <p:nvGrpSpPr>
          <p:cNvPr id="53" name="Group 52">
            <a:extLst>
              <a:ext uri="{FF2B5EF4-FFF2-40B4-BE49-F238E27FC236}">
                <a16:creationId xmlns:a16="http://schemas.microsoft.com/office/drawing/2014/main" id="{3FFC12E5-F456-0135-FE4F-506E701EE077}"/>
              </a:ext>
            </a:extLst>
          </p:cNvPr>
          <p:cNvGrpSpPr/>
          <p:nvPr/>
        </p:nvGrpSpPr>
        <p:grpSpPr>
          <a:xfrm>
            <a:off x="2995367" y="3369957"/>
            <a:ext cx="5969708" cy="249181"/>
            <a:chOff x="2995367" y="1028648"/>
            <a:chExt cx="5969708" cy="371401"/>
          </a:xfrm>
        </p:grpSpPr>
        <p:sp>
          <p:nvSpPr>
            <p:cNvPr id="54" name="Google Shape;1009;p36">
              <a:extLst>
                <a:ext uri="{FF2B5EF4-FFF2-40B4-BE49-F238E27FC236}">
                  <a16:creationId xmlns:a16="http://schemas.microsoft.com/office/drawing/2014/main" id="{D99CC755-9FA8-7971-B846-49A6437693E9}"/>
                </a:ext>
              </a:extLst>
            </p:cNvPr>
            <p:cNvSpPr txBox="1"/>
            <p:nvPr/>
          </p:nvSpPr>
          <p:spPr>
            <a:xfrm>
              <a:off x="3405117" y="1028648"/>
              <a:ext cx="5559958" cy="371401"/>
            </a:xfrm>
            <a:prstGeom prst="rect">
              <a:avLst/>
            </a:prstGeom>
            <a:solidFill>
              <a:srgbClr val="B5A1FD">
                <a:alpha val="12549"/>
              </a:srgb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algn="ctr">
                <a:lnSpc>
                  <a:spcPct val="150000"/>
                </a:lnSpc>
                <a:defRPr>
                  <a:solidFill>
                    <a:srgbClr val="674188"/>
                  </a:solidFill>
                  <a:effectLst/>
                  <a:latin typeface="Fira Sans Extra Condensed" panose="020B0503050000020004" pitchFamily="34" charset="0"/>
                </a:defRPr>
              </a:lvl1pPr>
            </a:lstStyle>
            <a:p>
              <a:pPr algn="l">
                <a:lnSpc>
                  <a:spcPct val="100000"/>
                </a:lnSpc>
              </a:pPr>
              <a:r>
                <a:rPr lang="en-US" altLang="zh-CN" sz="800" dirty="0"/>
                <a:t>It seems to contrast the purchasing behavior between Sweets (positive loading) and Fruits (negative loading).</a:t>
              </a:r>
            </a:p>
          </p:txBody>
        </p:sp>
        <p:sp>
          <p:nvSpPr>
            <p:cNvPr id="55" name="Google Shape;236;p19">
              <a:extLst>
                <a:ext uri="{FF2B5EF4-FFF2-40B4-BE49-F238E27FC236}">
                  <a16:creationId xmlns:a16="http://schemas.microsoft.com/office/drawing/2014/main" id="{AD989435-7030-9728-1C6A-E33D737E466D}"/>
                </a:ext>
              </a:extLst>
            </p:cNvPr>
            <p:cNvSpPr/>
            <p:nvPr/>
          </p:nvSpPr>
          <p:spPr>
            <a:xfrm>
              <a:off x="2995367" y="1028649"/>
              <a:ext cx="409750" cy="371400"/>
            </a:xfrm>
            <a:prstGeom prst="roundRect">
              <a:avLst>
                <a:gd name="adj" fmla="val 0"/>
              </a:avLst>
            </a:prstGeom>
            <a:solidFill>
              <a:srgbClr val="674188"/>
            </a:solidFill>
            <a:ln>
              <a:noFill/>
            </a:ln>
          </p:spPr>
          <p:txBody>
            <a:bodyPr spcFirstLastPara="1" wrap="square" lIns="91425" tIns="91425" rIns="91425" bIns="91425" anchor="ctr" anchorCtr="0">
              <a:noAutofit/>
            </a:bodyPr>
            <a:lstStyle/>
            <a:p>
              <a:r>
                <a:rPr lang="en-US" altLang="zh-CN" sz="800" dirty="0">
                  <a:solidFill>
                    <a:schemeClr val="bg1"/>
                  </a:solidFill>
                  <a:latin typeface="Fira Sans Extra Condensed" panose="020B0503050000020004" pitchFamily="34" charset="0"/>
                </a:rPr>
                <a:t>PC 9</a:t>
              </a:r>
              <a:endParaRPr lang="en-US" sz="800" dirty="0">
                <a:solidFill>
                  <a:schemeClr val="bg1"/>
                </a:solidFill>
                <a:latin typeface="Fira Sans Extra Condensed" panose="020B0503050000020004" pitchFamily="34" charset="0"/>
              </a:endParaRPr>
            </a:p>
          </p:txBody>
        </p:sp>
      </p:grpSp>
      <p:grpSp>
        <p:nvGrpSpPr>
          <p:cNvPr id="56" name="Group 55">
            <a:extLst>
              <a:ext uri="{FF2B5EF4-FFF2-40B4-BE49-F238E27FC236}">
                <a16:creationId xmlns:a16="http://schemas.microsoft.com/office/drawing/2014/main" id="{D981D518-F93F-F19E-BDB1-71A6F80D3949}"/>
              </a:ext>
            </a:extLst>
          </p:cNvPr>
          <p:cNvGrpSpPr/>
          <p:nvPr/>
        </p:nvGrpSpPr>
        <p:grpSpPr>
          <a:xfrm>
            <a:off x="2995367" y="3663562"/>
            <a:ext cx="5969708" cy="249181"/>
            <a:chOff x="2995367" y="1028648"/>
            <a:chExt cx="5969708" cy="371401"/>
          </a:xfrm>
        </p:grpSpPr>
        <p:sp>
          <p:nvSpPr>
            <p:cNvPr id="57" name="Google Shape;1009;p36">
              <a:extLst>
                <a:ext uri="{FF2B5EF4-FFF2-40B4-BE49-F238E27FC236}">
                  <a16:creationId xmlns:a16="http://schemas.microsoft.com/office/drawing/2014/main" id="{B73FD12F-A9F7-C1BC-B865-288315DC8998}"/>
                </a:ext>
              </a:extLst>
            </p:cNvPr>
            <p:cNvSpPr txBox="1"/>
            <p:nvPr/>
          </p:nvSpPr>
          <p:spPr>
            <a:xfrm>
              <a:off x="3405117" y="1028648"/>
              <a:ext cx="5559958" cy="371401"/>
            </a:xfrm>
            <a:prstGeom prst="rect">
              <a:avLst/>
            </a:prstGeom>
            <a:solidFill>
              <a:srgbClr val="B5A1FD">
                <a:alpha val="12549"/>
              </a:srgb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algn="ctr">
                <a:lnSpc>
                  <a:spcPct val="150000"/>
                </a:lnSpc>
                <a:defRPr>
                  <a:solidFill>
                    <a:srgbClr val="674188"/>
                  </a:solidFill>
                  <a:effectLst/>
                  <a:latin typeface="Fira Sans Extra Condensed" panose="020B0503050000020004" pitchFamily="34" charset="0"/>
                </a:defRPr>
              </a:lvl1pPr>
            </a:lstStyle>
            <a:p>
              <a:pPr algn="l">
                <a:lnSpc>
                  <a:spcPct val="100000"/>
                </a:lnSpc>
              </a:pPr>
              <a:r>
                <a:rPr lang="en-US" altLang="zh-CN" sz="800" dirty="0"/>
                <a:t>Highest loading is with Fish. A specific preference in this category.</a:t>
              </a:r>
            </a:p>
          </p:txBody>
        </p:sp>
        <p:sp>
          <p:nvSpPr>
            <p:cNvPr id="58" name="Google Shape;236;p19">
              <a:extLst>
                <a:ext uri="{FF2B5EF4-FFF2-40B4-BE49-F238E27FC236}">
                  <a16:creationId xmlns:a16="http://schemas.microsoft.com/office/drawing/2014/main" id="{3CB8648D-9C90-EDBD-0D45-482F7653DFBB}"/>
                </a:ext>
              </a:extLst>
            </p:cNvPr>
            <p:cNvSpPr/>
            <p:nvPr/>
          </p:nvSpPr>
          <p:spPr>
            <a:xfrm>
              <a:off x="2995367" y="1028649"/>
              <a:ext cx="409750" cy="371400"/>
            </a:xfrm>
            <a:prstGeom prst="roundRect">
              <a:avLst>
                <a:gd name="adj" fmla="val 0"/>
              </a:avLst>
            </a:prstGeom>
            <a:solidFill>
              <a:srgbClr val="674188"/>
            </a:solidFill>
            <a:ln>
              <a:noFill/>
            </a:ln>
          </p:spPr>
          <p:txBody>
            <a:bodyPr spcFirstLastPara="1" wrap="square" lIns="91425" tIns="91425" rIns="91425" bIns="91425" anchor="ctr" anchorCtr="0">
              <a:noAutofit/>
            </a:bodyPr>
            <a:lstStyle/>
            <a:p>
              <a:r>
                <a:rPr lang="en-US" altLang="zh-CN" sz="800" dirty="0">
                  <a:solidFill>
                    <a:schemeClr val="bg1"/>
                  </a:solidFill>
                  <a:latin typeface="Fira Sans Extra Condensed" panose="020B0503050000020004" pitchFamily="34" charset="0"/>
                </a:rPr>
                <a:t>PC10</a:t>
              </a:r>
              <a:endParaRPr lang="en-US" sz="800" dirty="0">
                <a:solidFill>
                  <a:schemeClr val="bg1"/>
                </a:solidFill>
                <a:latin typeface="Fira Sans Extra Condensed" panose="020B0503050000020004" pitchFamily="34" charset="0"/>
              </a:endParaRPr>
            </a:p>
          </p:txBody>
        </p:sp>
      </p:grpSp>
      <p:grpSp>
        <p:nvGrpSpPr>
          <p:cNvPr id="62" name="Group 61">
            <a:extLst>
              <a:ext uri="{FF2B5EF4-FFF2-40B4-BE49-F238E27FC236}">
                <a16:creationId xmlns:a16="http://schemas.microsoft.com/office/drawing/2014/main" id="{3F061758-4109-F4B1-DA9E-4B76BB0DB633}"/>
              </a:ext>
            </a:extLst>
          </p:cNvPr>
          <p:cNvGrpSpPr/>
          <p:nvPr/>
        </p:nvGrpSpPr>
        <p:grpSpPr>
          <a:xfrm>
            <a:off x="2995367" y="3950769"/>
            <a:ext cx="5969708" cy="249181"/>
            <a:chOff x="2995367" y="1028648"/>
            <a:chExt cx="5969708" cy="371401"/>
          </a:xfrm>
        </p:grpSpPr>
        <p:sp>
          <p:nvSpPr>
            <p:cNvPr id="63" name="Google Shape;1009;p36">
              <a:extLst>
                <a:ext uri="{FF2B5EF4-FFF2-40B4-BE49-F238E27FC236}">
                  <a16:creationId xmlns:a16="http://schemas.microsoft.com/office/drawing/2014/main" id="{2208C99C-75A2-3619-E8AA-416CA43CBC88}"/>
                </a:ext>
              </a:extLst>
            </p:cNvPr>
            <p:cNvSpPr txBox="1"/>
            <p:nvPr/>
          </p:nvSpPr>
          <p:spPr>
            <a:xfrm>
              <a:off x="3405117" y="1028648"/>
              <a:ext cx="5559958" cy="371401"/>
            </a:xfrm>
            <a:prstGeom prst="rect">
              <a:avLst/>
            </a:prstGeom>
            <a:solidFill>
              <a:srgbClr val="B5A1FD">
                <a:alpha val="12549"/>
              </a:srgb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algn="ctr">
                <a:lnSpc>
                  <a:spcPct val="150000"/>
                </a:lnSpc>
                <a:defRPr>
                  <a:solidFill>
                    <a:srgbClr val="674188"/>
                  </a:solidFill>
                  <a:effectLst/>
                  <a:latin typeface="Fira Sans Extra Condensed" panose="020B0503050000020004" pitchFamily="34" charset="0"/>
                </a:defRPr>
              </a:lvl1pPr>
            </a:lstStyle>
            <a:p>
              <a:pPr algn="l">
                <a:lnSpc>
                  <a:spcPct val="100000"/>
                </a:lnSpc>
              </a:pPr>
              <a:r>
                <a:rPr lang="en-US" altLang="zh-CN" sz="800" dirty="0"/>
                <a:t>Marital Status seems to be the focus here, particularly contrasting "Single" and "In a relationship".</a:t>
              </a:r>
            </a:p>
          </p:txBody>
        </p:sp>
        <p:sp>
          <p:nvSpPr>
            <p:cNvPr id="64" name="Google Shape;236;p19">
              <a:extLst>
                <a:ext uri="{FF2B5EF4-FFF2-40B4-BE49-F238E27FC236}">
                  <a16:creationId xmlns:a16="http://schemas.microsoft.com/office/drawing/2014/main" id="{04902C66-63E8-7B5F-5447-ADCF7E2F2177}"/>
                </a:ext>
              </a:extLst>
            </p:cNvPr>
            <p:cNvSpPr/>
            <p:nvPr/>
          </p:nvSpPr>
          <p:spPr>
            <a:xfrm>
              <a:off x="2995367" y="1028649"/>
              <a:ext cx="409750" cy="371400"/>
            </a:xfrm>
            <a:prstGeom prst="roundRect">
              <a:avLst>
                <a:gd name="adj" fmla="val 0"/>
              </a:avLst>
            </a:prstGeom>
            <a:solidFill>
              <a:srgbClr val="674188"/>
            </a:solidFill>
            <a:ln>
              <a:noFill/>
            </a:ln>
          </p:spPr>
          <p:txBody>
            <a:bodyPr spcFirstLastPara="1" wrap="square" lIns="91425" tIns="91425" rIns="91425" bIns="91425" anchor="ctr" anchorCtr="0">
              <a:noAutofit/>
            </a:bodyPr>
            <a:lstStyle/>
            <a:p>
              <a:r>
                <a:rPr lang="en-US" altLang="zh-CN" sz="800" dirty="0">
                  <a:solidFill>
                    <a:schemeClr val="bg1"/>
                  </a:solidFill>
                  <a:latin typeface="Fira Sans Extra Condensed" panose="020B0503050000020004" pitchFamily="34" charset="0"/>
                </a:rPr>
                <a:t>PC11</a:t>
              </a:r>
              <a:endParaRPr lang="en-US" sz="800" dirty="0">
                <a:solidFill>
                  <a:schemeClr val="bg1"/>
                </a:solidFill>
                <a:latin typeface="Fira Sans Extra Condensed" panose="020B0503050000020004" pitchFamily="34" charset="0"/>
              </a:endParaRPr>
            </a:p>
          </p:txBody>
        </p:sp>
      </p:grpSp>
      <p:grpSp>
        <p:nvGrpSpPr>
          <p:cNvPr id="65" name="Group 64">
            <a:extLst>
              <a:ext uri="{FF2B5EF4-FFF2-40B4-BE49-F238E27FC236}">
                <a16:creationId xmlns:a16="http://schemas.microsoft.com/office/drawing/2014/main" id="{2D49C1B4-2F40-79DC-9CEF-197D11D1CD7C}"/>
              </a:ext>
            </a:extLst>
          </p:cNvPr>
          <p:cNvGrpSpPr/>
          <p:nvPr/>
        </p:nvGrpSpPr>
        <p:grpSpPr>
          <a:xfrm>
            <a:off x="2995367" y="4240075"/>
            <a:ext cx="5969708" cy="249181"/>
            <a:chOff x="2995367" y="1028648"/>
            <a:chExt cx="5969708" cy="371401"/>
          </a:xfrm>
        </p:grpSpPr>
        <p:sp>
          <p:nvSpPr>
            <p:cNvPr id="66" name="Google Shape;1009;p36">
              <a:extLst>
                <a:ext uri="{FF2B5EF4-FFF2-40B4-BE49-F238E27FC236}">
                  <a16:creationId xmlns:a16="http://schemas.microsoft.com/office/drawing/2014/main" id="{0B5F679A-0271-4031-A260-72367AAA4703}"/>
                </a:ext>
              </a:extLst>
            </p:cNvPr>
            <p:cNvSpPr txBox="1"/>
            <p:nvPr/>
          </p:nvSpPr>
          <p:spPr>
            <a:xfrm>
              <a:off x="3405117" y="1028648"/>
              <a:ext cx="5559958" cy="371401"/>
            </a:xfrm>
            <a:prstGeom prst="rect">
              <a:avLst/>
            </a:prstGeom>
            <a:solidFill>
              <a:srgbClr val="B5A1FD">
                <a:alpha val="12549"/>
              </a:srgb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algn="ctr">
                <a:lnSpc>
                  <a:spcPct val="150000"/>
                </a:lnSpc>
                <a:defRPr>
                  <a:solidFill>
                    <a:srgbClr val="674188"/>
                  </a:solidFill>
                  <a:effectLst/>
                  <a:latin typeface="Fira Sans Extra Condensed" panose="020B0503050000020004" pitchFamily="34" charset="0"/>
                </a:defRPr>
              </a:lvl1pPr>
            </a:lstStyle>
            <a:p>
              <a:pPr algn="l">
                <a:lnSpc>
                  <a:spcPct val="100000"/>
                </a:lnSpc>
              </a:pPr>
              <a:r>
                <a:rPr lang="en-US" altLang="zh-CN" sz="800" dirty="0"/>
                <a:t>Marital status is important in this component as well, especially contrasting "In a relationship" and "Single".</a:t>
              </a:r>
            </a:p>
          </p:txBody>
        </p:sp>
        <p:sp>
          <p:nvSpPr>
            <p:cNvPr id="67" name="Google Shape;236;p19">
              <a:extLst>
                <a:ext uri="{FF2B5EF4-FFF2-40B4-BE49-F238E27FC236}">
                  <a16:creationId xmlns:a16="http://schemas.microsoft.com/office/drawing/2014/main" id="{5CA1A933-1B60-ABC5-A0B2-E9901E762DCC}"/>
                </a:ext>
              </a:extLst>
            </p:cNvPr>
            <p:cNvSpPr/>
            <p:nvPr/>
          </p:nvSpPr>
          <p:spPr>
            <a:xfrm>
              <a:off x="2995367" y="1028649"/>
              <a:ext cx="409750" cy="371400"/>
            </a:xfrm>
            <a:prstGeom prst="roundRect">
              <a:avLst>
                <a:gd name="adj" fmla="val 0"/>
              </a:avLst>
            </a:prstGeom>
            <a:solidFill>
              <a:srgbClr val="674188"/>
            </a:solidFill>
            <a:ln>
              <a:noFill/>
            </a:ln>
          </p:spPr>
          <p:txBody>
            <a:bodyPr spcFirstLastPara="1" wrap="square" lIns="91425" tIns="91425" rIns="91425" bIns="91425" anchor="ctr" anchorCtr="0">
              <a:noAutofit/>
            </a:bodyPr>
            <a:lstStyle/>
            <a:p>
              <a:r>
                <a:rPr lang="en-US" altLang="zh-CN" sz="800" dirty="0">
                  <a:solidFill>
                    <a:schemeClr val="bg1"/>
                  </a:solidFill>
                  <a:latin typeface="Fira Sans Extra Condensed" panose="020B0503050000020004" pitchFamily="34" charset="0"/>
                </a:rPr>
                <a:t>PC12</a:t>
              </a:r>
              <a:endParaRPr lang="en-US" sz="800" dirty="0">
                <a:solidFill>
                  <a:schemeClr val="bg1"/>
                </a:solidFill>
                <a:latin typeface="Fira Sans Extra Condensed" panose="020B0503050000020004" pitchFamily="34" charset="0"/>
              </a:endParaRPr>
            </a:p>
          </p:txBody>
        </p:sp>
      </p:grpSp>
    </p:spTree>
    <p:extLst>
      <p:ext uri="{BB962C8B-B14F-4D97-AF65-F5344CB8AC3E}">
        <p14:creationId xmlns:p14="http://schemas.microsoft.com/office/powerpoint/2010/main" val="5853501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4" name="Google Shape;236;p19">
            <a:extLst>
              <a:ext uri="{FF2B5EF4-FFF2-40B4-BE49-F238E27FC236}">
                <a16:creationId xmlns:a16="http://schemas.microsoft.com/office/drawing/2014/main" id="{B5DCC77E-AC47-CFBC-3E50-31C01954636E}"/>
              </a:ext>
            </a:extLst>
          </p:cNvPr>
          <p:cNvSpPr/>
          <p:nvPr/>
        </p:nvSpPr>
        <p:spPr>
          <a:xfrm>
            <a:off x="6378566" y="352153"/>
            <a:ext cx="1538443" cy="320694"/>
          </a:xfrm>
          <a:prstGeom prst="roundRect">
            <a:avLst>
              <a:gd name="adj" fmla="val 0"/>
            </a:avLst>
          </a:prstGeom>
          <a:solidFill>
            <a:srgbClr val="674188"/>
          </a:solidFill>
          <a:ln>
            <a:noFill/>
          </a:ln>
        </p:spPr>
        <p:txBody>
          <a:bodyPr spcFirstLastPara="1" wrap="square" lIns="91425" tIns="91425" rIns="91425" bIns="91425" anchor="ctr" anchorCtr="0">
            <a:noAutofit/>
          </a:bodyPr>
          <a:lstStyle/>
          <a:p>
            <a:pPr algn="ctr"/>
            <a:r>
              <a:rPr lang="en-US" altLang="zh-CN" sz="1100" dirty="0">
                <a:solidFill>
                  <a:schemeClr val="bg1"/>
                </a:solidFill>
                <a:latin typeface="Fira Sans Extra Condensed" panose="020B0503050000020004" pitchFamily="34" charset="0"/>
              </a:rPr>
              <a:t>Average Silhouette Score</a:t>
            </a:r>
            <a:endParaRPr lang="en-US" sz="1000" dirty="0">
              <a:solidFill>
                <a:schemeClr val="bg1"/>
              </a:solidFill>
              <a:latin typeface="Fira Sans Extra Condensed" panose="020B0503050000020004" pitchFamily="34" charset="0"/>
            </a:endParaRPr>
          </a:p>
        </p:txBody>
      </p:sp>
      <p:sp>
        <p:nvSpPr>
          <p:cNvPr id="17" name="Google Shape;236;p19">
            <a:extLst>
              <a:ext uri="{FF2B5EF4-FFF2-40B4-BE49-F238E27FC236}">
                <a16:creationId xmlns:a16="http://schemas.microsoft.com/office/drawing/2014/main" id="{480A1D19-6130-31DD-4923-17712E03BC28}"/>
              </a:ext>
            </a:extLst>
          </p:cNvPr>
          <p:cNvSpPr/>
          <p:nvPr/>
        </p:nvSpPr>
        <p:spPr>
          <a:xfrm>
            <a:off x="7917009" y="347313"/>
            <a:ext cx="922179" cy="320694"/>
          </a:xfrm>
          <a:prstGeom prst="roundRect">
            <a:avLst>
              <a:gd name="adj" fmla="val 0"/>
            </a:avLst>
          </a:prstGeom>
          <a:solidFill>
            <a:srgbClr val="E8B5BB">
              <a:alpha val="12549"/>
            </a:srgbClr>
          </a:solidFill>
          <a:ln>
            <a:noFill/>
          </a:ln>
        </p:spPr>
        <p:txBody>
          <a:bodyPr spcFirstLastPara="1" wrap="square" lIns="91425" tIns="91425" rIns="91425" bIns="91425" anchor="ctr" anchorCtr="0">
            <a:noAutofit/>
          </a:bodyPr>
          <a:lstStyle/>
          <a:p>
            <a:pPr algn="ctr">
              <a:lnSpc>
                <a:spcPct val="150000"/>
              </a:lnSpc>
            </a:pPr>
            <a:r>
              <a:rPr lang="en-US" sz="1100" dirty="0">
                <a:solidFill>
                  <a:srgbClr val="674188"/>
                </a:solidFill>
                <a:latin typeface="Fira Sans Extra Condensed" panose="020B0503050000020004" pitchFamily="34" charset="0"/>
              </a:rPr>
              <a:t>0.29</a:t>
            </a:r>
          </a:p>
        </p:txBody>
      </p:sp>
      <p:sp>
        <p:nvSpPr>
          <p:cNvPr id="18" name="Google Shape;236;p19">
            <a:extLst>
              <a:ext uri="{FF2B5EF4-FFF2-40B4-BE49-F238E27FC236}">
                <a16:creationId xmlns:a16="http://schemas.microsoft.com/office/drawing/2014/main" id="{54B211BB-0613-A439-DC91-E7415028ADAC}"/>
              </a:ext>
            </a:extLst>
          </p:cNvPr>
          <p:cNvSpPr/>
          <p:nvPr/>
        </p:nvSpPr>
        <p:spPr>
          <a:xfrm>
            <a:off x="780934" y="1473026"/>
            <a:ext cx="1959257" cy="484395"/>
          </a:xfrm>
          <a:prstGeom prst="roundRect">
            <a:avLst>
              <a:gd name="adj" fmla="val 0"/>
            </a:avLst>
          </a:prstGeom>
          <a:solidFill>
            <a:srgbClr val="674188"/>
          </a:solidFill>
          <a:ln>
            <a:noFill/>
          </a:ln>
        </p:spPr>
        <p:txBody>
          <a:bodyPr spcFirstLastPara="1" wrap="square" lIns="91425" tIns="91425" rIns="91425" bIns="91425" anchor="ctr" anchorCtr="0">
            <a:noAutofit/>
          </a:bodyPr>
          <a:lstStyle/>
          <a:p>
            <a:pPr algn="ctr"/>
            <a:r>
              <a:rPr lang="en-US" dirty="0">
                <a:solidFill>
                  <a:schemeClr val="bg1"/>
                </a:solidFill>
                <a:latin typeface="Fira Sans Extra Condensed" panose="020B0503050000020004" pitchFamily="34" charset="0"/>
              </a:rPr>
              <a:t>Well Separated</a:t>
            </a:r>
          </a:p>
        </p:txBody>
      </p:sp>
      <p:sp>
        <p:nvSpPr>
          <p:cNvPr id="13" name="Google Shape;1468;p47">
            <a:extLst>
              <a:ext uri="{FF2B5EF4-FFF2-40B4-BE49-F238E27FC236}">
                <a16:creationId xmlns:a16="http://schemas.microsoft.com/office/drawing/2014/main" id="{DE5951F5-C95C-F3E9-8AE9-19DC87B696F4}"/>
              </a:ext>
            </a:extLst>
          </p:cNvPr>
          <p:cNvSpPr txBox="1">
            <a:spLocks noGrp="1"/>
          </p:cNvSpPr>
          <p:nvPr>
            <p:ph type="title"/>
          </p:nvPr>
        </p:nvSpPr>
        <p:spPr>
          <a:xfrm>
            <a:off x="635587" y="284382"/>
            <a:ext cx="5065966" cy="371400"/>
          </a:xfrm>
          <a:prstGeom prst="rect">
            <a:avLst/>
          </a:prstGeom>
          <a:noFill/>
          <a:ln>
            <a:noFill/>
          </a:ln>
        </p:spPr>
        <p:txBody>
          <a:bodyPr spcFirstLastPara="1" wrap="square" lIns="91425" tIns="91425" rIns="91425" bIns="91425" anchor="ctr" anchorCtr="0">
            <a:normAutofit fontScale="90000"/>
          </a:bodyPr>
          <a:lstStyle/>
          <a:p>
            <a:pPr algn="l"/>
            <a:r>
              <a:rPr lang="en" dirty="0">
                <a:solidFill>
                  <a:srgbClr val="674188"/>
                </a:solidFill>
                <a:latin typeface="Fira Sans Extra Condensed" panose="020B0503050000020004" pitchFamily="34" charset="0"/>
                <a:ea typeface="Roboto"/>
              </a:rPr>
              <a:t>K-Means: 3D Clustering</a:t>
            </a:r>
            <a:endParaRPr dirty="0">
              <a:solidFill>
                <a:srgbClr val="674188"/>
              </a:solidFill>
              <a:latin typeface="Fira Sans Extra Condensed" panose="020B0503050000020004" pitchFamily="34" charset="0"/>
              <a:ea typeface="Roboto"/>
            </a:endParaRPr>
          </a:p>
        </p:txBody>
      </p:sp>
      <p:pic>
        <p:nvPicPr>
          <p:cNvPr id="10" name="Picture 9" descr="A colorful dots on a grid&#10;&#10;Description automatically generated">
            <a:extLst>
              <a:ext uri="{FF2B5EF4-FFF2-40B4-BE49-F238E27FC236}">
                <a16:creationId xmlns:a16="http://schemas.microsoft.com/office/drawing/2014/main" id="{4C902A40-DE25-A2C0-ADE8-D23973AC339B}"/>
              </a:ext>
            </a:extLst>
          </p:cNvPr>
          <p:cNvPicPr>
            <a:picLocks noChangeAspect="1"/>
          </p:cNvPicPr>
          <p:nvPr/>
        </p:nvPicPr>
        <p:blipFill>
          <a:blip r:embed="rId3"/>
          <a:stretch>
            <a:fillRect/>
          </a:stretch>
        </p:blipFill>
        <p:spPr>
          <a:xfrm>
            <a:off x="3732734" y="1374648"/>
            <a:ext cx="4974537" cy="2586759"/>
          </a:xfrm>
          <a:prstGeom prst="rect">
            <a:avLst/>
          </a:prstGeom>
        </p:spPr>
      </p:pic>
      <p:sp>
        <p:nvSpPr>
          <p:cNvPr id="19" name="Google Shape;236;p19">
            <a:extLst>
              <a:ext uri="{FF2B5EF4-FFF2-40B4-BE49-F238E27FC236}">
                <a16:creationId xmlns:a16="http://schemas.microsoft.com/office/drawing/2014/main" id="{02207730-E21F-98B8-740E-3A7A1DE93720}"/>
              </a:ext>
            </a:extLst>
          </p:cNvPr>
          <p:cNvSpPr/>
          <p:nvPr/>
        </p:nvSpPr>
        <p:spPr>
          <a:xfrm>
            <a:off x="790294" y="2106025"/>
            <a:ext cx="1959257" cy="484395"/>
          </a:xfrm>
          <a:prstGeom prst="roundRect">
            <a:avLst>
              <a:gd name="adj" fmla="val 0"/>
            </a:avLst>
          </a:prstGeom>
          <a:solidFill>
            <a:srgbClr val="674188"/>
          </a:solidFill>
          <a:ln>
            <a:noFill/>
          </a:ln>
        </p:spPr>
        <p:txBody>
          <a:bodyPr spcFirstLastPara="1" wrap="square" lIns="91425" tIns="91425" rIns="91425" bIns="91425" anchor="ctr" anchorCtr="0">
            <a:noAutofit/>
          </a:bodyPr>
          <a:lstStyle/>
          <a:p>
            <a:pPr algn="ctr"/>
            <a:r>
              <a:rPr lang="en-US" sz="1000" dirty="0">
                <a:solidFill>
                  <a:schemeClr val="bg1"/>
                </a:solidFill>
                <a:latin typeface="Fira Sans Extra Condensed" panose="020B0503050000020004" pitchFamily="34" charset="0"/>
              </a:rPr>
              <a:t>Effectively identified distinct groups</a:t>
            </a:r>
          </a:p>
        </p:txBody>
      </p:sp>
      <p:sp>
        <p:nvSpPr>
          <p:cNvPr id="20" name="Google Shape;236;p19">
            <a:extLst>
              <a:ext uri="{FF2B5EF4-FFF2-40B4-BE49-F238E27FC236}">
                <a16:creationId xmlns:a16="http://schemas.microsoft.com/office/drawing/2014/main" id="{D7C6455B-11F9-C768-0BBA-5F1631CBB853}"/>
              </a:ext>
            </a:extLst>
          </p:cNvPr>
          <p:cNvSpPr/>
          <p:nvPr/>
        </p:nvSpPr>
        <p:spPr>
          <a:xfrm>
            <a:off x="790293" y="2739024"/>
            <a:ext cx="1959257" cy="484395"/>
          </a:xfrm>
          <a:prstGeom prst="roundRect">
            <a:avLst>
              <a:gd name="adj" fmla="val 0"/>
            </a:avLst>
          </a:prstGeom>
          <a:solidFill>
            <a:srgbClr val="674188"/>
          </a:solidFill>
          <a:ln>
            <a:noFill/>
          </a:ln>
        </p:spPr>
        <p:txBody>
          <a:bodyPr spcFirstLastPara="1" wrap="square" lIns="91425" tIns="91425" rIns="91425" bIns="91425" anchor="ctr" anchorCtr="0">
            <a:noAutofit/>
          </a:bodyPr>
          <a:lstStyle/>
          <a:p>
            <a:pPr algn="ctr"/>
            <a:r>
              <a:rPr lang="en-US" dirty="0">
                <a:solidFill>
                  <a:schemeClr val="bg1"/>
                </a:solidFill>
                <a:latin typeface="Fira Sans Extra Condensed" panose="020B0503050000020004" pitchFamily="34" charset="0"/>
              </a:rPr>
              <a:t>Relatively Homogeneous</a:t>
            </a:r>
          </a:p>
        </p:txBody>
      </p:sp>
      <p:sp>
        <p:nvSpPr>
          <p:cNvPr id="21" name="Google Shape;236;p19">
            <a:extLst>
              <a:ext uri="{FF2B5EF4-FFF2-40B4-BE49-F238E27FC236}">
                <a16:creationId xmlns:a16="http://schemas.microsoft.com/office/drawing/2014/main" id="{B46BA810-084C-F111-01F7-3941DBF49AF6}"/>
              </a:ext>
            </a:extLst>
          </p:cNvPr>
          <p:cNvSpPr/>
          <p:nvPr/>
        </p:nvSpPr>
        <p:spPr>
          <a:xfrm>
            <a:off x="790293" y="3372023"/>
            <a:ext cx="1959257" cy="484395"/>
          </a:xfrm>
          <a:prstGeom prst="roundRect">
            <a:avLst>
              <a:gd name="adj" fmla="val 0"/>
            </a:avLst>
          </a:prstGeom>
          <a:solidFill>
            <a:srgbClr val="674188"/>
          </a:solidFill>
          <a:ln>
            <a:noFill/>
          </a:ln>
        </p:spPr>
        <p:txBody>
          <a:bodyPr spcFirstLastPara="1" wrap="square" lIns="91425" tIns="91425" rIns="91425" bIns="91425" anchor="ctr" anchorCtr="0">
            <a:noAutofit/>
          </a:bodyPr>
          <a:lstStyle/>
          <a:p>
            <a:pPr algn="ctr"/>
            <a:r>
              <a:rPr lang="en-US" sz="1050" dirty="0">
                <a:solidFill>
                  <a:schemeClr val="bg1"/>
                </a:solidFill>
                <a:latin typeface="Fira Sans Extra Condensed" panose="020B0503050000020004" pitchFamily="34" charset="0"/>
              </a:rPr>
              <a:t>Unique behaviors &amp; Preferences</a:t>
            </a:r>
          </a:p>
        </p:txBody>
      </p:sp>
      <p:grpSp>
        <p:nvGrpSpPr>
          <p:cNvPr id="33" name="Group 32">
            <a:extLst>
              <a:ext uri="{FF2B5EF4-FFF2-40B4-BE49-F238E27FC236}">
                <a16:creationId xmlns:a16="http://schemas.microsoft.com/office/drawing/2014/main" id="{74D52B77-5150-7FC3-8600-953B9CB2F6E5}"/>
              </a:ext>
            </a:extLst>
          </p:cNvPr>
          <p:cNvGrpSpPr/>
          <p:nvPr/>
        </p:nvGrpSpPr>
        <p:grpSpPr>
          <a:xfrm>
            <a:off x="0" y="4822529"/>
            <a:ext cx="9144000" cy="312985"/>
            <a:chOff x="0" y="4703525"/>
            <a:chExt cx="9144000" cy="431990"/>
          </a:xfrm>
        </p:grpSpPr>
        <p:sp>
          <p:nvSpPr>
            <p:cNvPr id="34" name="Rectangle 33">
              <a:extLst>
                <a:ext uri="{FF2B5EF4-FFF2-40B4-BE49-F238E27FC236}">
                  <a16:creationId xmlns:a16="http://schemas.microsoft.com/office/drawing/2014/main" id="{9336190E-5DA4-DDA9-44AB-F227DC362CF5}"/>
                </a:ext>
              </a:extLst>
            </p:cNvPr>
            <p:cNvSpPr/>
            <p:nvPr/>
          </p:nvSpPr>
          <p:spPr>
            <a:xfrm>
              <a:off x="0" y="4703525"/>
              <a:ext cx="1854200" cy="431990"/>
            </a:xfrm>
            <a:prstGeom prst="rect">
              <a:avLst/>
            </a:prstGeom>
            <a:solidFill>
              <a:srgbClr val="FFFBF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ltLang="zh-CN" sz="1100" dirty="0">
                  <a:solidFill>
                    <a:srgbClr val="846E84"/>
                  </a:solidFill>
                  <a:latin typeface="Fira Sans Extra Condensed" panose="020B0503050000020004" pitchFamily="34" charset="0"/>
                  <a:ea typeface="DengXian"/>
                  <a:cs typeface="Times New Roman"/>
                </a:rPr>
                <a:t>Business Statement</a:t>
              </a:r>
              <a:endParaRPr lang="en-US" sz="1100" dirty="0">
                <a:solidFill>
                  <a:srgbClr val="846E84"/>
                </a:solidFill>
                <a:latin typeface="Fira Sans Extra Condensed" panose="020B0503050000020004" pitchFamily="34" charset="0"/>
                <a:ea typeface="DengXian"/>
                <a:cs typeface="Times New Roman"/>
              </a:endParaRPr>
            </a:p>
          </p:txBody>
        </p:sp>
        <p:sp>
          <p:nvSpPr>
            <p:cNvPr id="35" name="Rectangle 34">
              <a:extLst>
                <a:ext uri="{FF2B5EF4-FFF2-40B4-BE49-F238E27FC236}">
                  <a16:creationId xmlns:a16="http://schemas.microsoft.com/office/drawing/2014/main" id="{2C84D5D1-7C73-2DA0-0262-8C3088354416}"/>
                </a:ext>
              </a:extLst>
            </p:cNvPr>
            <p:cNvSpPr/>
            <p:nvPr/>
          </p:nvSpPr>
          <p:spPr>
            <a:xfrm>
              <a:off x="3630066" y="4703525"/>
              <a:ext cx="1508315" cy="431990"/>
            </a:xfrm>
            <a:prstGeom prst="rect">
              <a:avLst/>
            </a:prstGeom>
            <a:solidFill>
              <a:srgbClr val="FFFBF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ltLang="zh-CN" sz="1100" dirty="0">
                  <a:solidFill>
                    <a:srgbClr val="846E84"/>
                  </a:solidFill>
                  <a:latin typeface="Fira Sans Extra Condensed" panose="020B0503050000020004" pitchFamily="34" charset="0"/>
                  <a:ea typeface="DengXian"/>
                  <a:cs typeface="Times New Roman"/>
                </a:rPr>
                <a:t>EDA</a:t>
              </a:r>
              <a:endParaRPr lang="en-US" sz="1100" dirty="0">
                <a:solidFill>
                  <a:srgbClr val="846E84"/>
                </a:solidFill>
                <a:latin typeface="Fira Sans Extra Condensed" panose="020B0503050000020004" pitchFamily="34" charset="0"/>
                <a:ea typeface="DengXian"/>
                <a:cs typeface="Times New Roman"/>
              </a:endParaRPr>
            </a:p>
          </p:txBody>
        </p:sp>
        <p:sp>
          <p:nvSpPr>
            <p:cNvPr id="36" name="Rectangle 35">
              <a:extLst>
                <a:ext uri="{FF2B5EF4-FFF2-40B4-BE49-F238E27FC236}">
                  <a16:creationId xmlns:a16="http://schemas.microsoft.com/office/drawing/2014/main" id="{32995EBD-305C-AB73-AEEC-FE910BA8B7C4}"/>
                </a:ext>
              </a:extLst>
            </p:cNvPr>
            <p:cNvSpPr/>
            <p:nvPr/>
          </p:nvSpPr>
          <p:spPr>
            <a:xfrm>
              <a:off x="1854200" y="4703525"/>
              <a:ext cx="1790700" cy="431990"/>
            </a:xfrm>
            <a:prstGeom prst="rect">
              <a:avLst/>
            </a:prstGeom>
            <a:solidFill>
              <a:srgbClr val="FFFBF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100" dirty="0">
                  <a:solidFill>
                    <a:srgbClr val="846E84"/>
                  </a:solidFill>
                  <a:latin typeface="Fira Sans Extra Condensed" panose="020B0503050000020004" pitchFamily="34" charset="0"/>
                  <a:ea typeface="DengXian"/>
                  <a:cs typeface="Times New Roman"/>
                </a:rPr>
                <a:t>Data &amp; Data Prep</a:t>
              </a:r>
            </a:p>
          </p:txBody>
        </p:sp>
        <p:sp>
          <p:nvSpPr>
            <p:cNvPr id="37" name="Rectangle 36">
              <a:extLst>
                <a:ext uri="{FF2B5EF4-FFF2-40B4-BE49-F238E27FC236}">
                  <a16:creationId xmlns:a16="http://schemas.microsoft.com/office/drawing/2014/main" id="{DCEB4359-D088-97D2-E19C-B19CCBA4E6B2}"/>
                </a:ext>
              </a:extLst>
            </p:cNvPr>
            <p:cNvSpPr/>
            <p:nvPr/>
          </p:nvSpPr>
          <p:spPr>
            <a:xfrm>
              <a:off x="5138382" y="4703525"/>
              <a:ext cx="2058251" cy="431990"/>
            </a:xfrm>
            <a:prstGeom prst="rect">
              <a:avLst/>
            </a:prstGeom>
            <a:solidFill>
              <a:srgbClr val="674188"/>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b="1" dirty="0">
                  <a:solidFill>
                    <a:schemeClr val="bg1"/>
                  </a:solidFill>
                  <a:latin typeface="Fira Sans Extra Condensed" panose="020B0503050000020004" pitchFamily="34" charset="0"/>
                  <a:cs typeface="Calibri" panose="020F0502020204030204" pitchFamily="34" charset="0"/>
                </a:rPr>
                <a:t>Quantitative research &amp; Models</a:t>
              </a:r>
              <a:endParaRPr lang="en-US" sz="1100" b="1" dirty="0">
                <a:solidFill>
                  <a:schemeClr val="bg1"/>
                </a:solidFill>
                <a:latin typeface="Fira Sans Extra Condensed" panose="020B0503050000020004" pitchFamily="34" charset="0"/>
                <a:cs typeface="Calibri" panose="020F0502020204030204" pitchFamily="34" charset="0"/>
              </a:endParaRPr>
            </a:p>
          </p:txBody>
        </p:sp>
        <p:sp>
          <p:nvSpPr>
            <p:cNvPr id="38" name="Rectangle 37">
              <a:extLst>
                <a:ext uri="{FF2B5EF4-FFF2-40B4-BE49-F238E27FC236}">
                  <a16:creationId xmlns:a16="http://schemas.microsoft.com/office/drawing/2014/main" id="{EDBBC3BB-682D-6160-D7A0-C7C1A3C8864C}"/>
                </a:ext>
              </a:extLst>
            </p:cNvPr>
            <p:cNvSpPr/>
            <p:nvPr/>
          </p:nvSpPr>
          <p:spPr>
            <a:xfrm>
              <a:off x="7166966" y="4703525"/>
              <a:ext cx="1977034" cy="431990"/>
            </a:xfrm>
            <a:prstGeom prst="rect">
              <a:avLst/>
            </a:prstGeom>
            <a:solidFill>
              <a:srgbClr val="FFFBF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ltLang="zh-CN" sz="1100" dirty="0">
                  <a:solidFill>
                    <a:srgbClr val="846E84"/>
                  </a:solidFill>
                  <a:latin typeface="Fira Sans Extra Condensed" panose="020B0503050000020004" pitchFamily="34" charset="0"/>
                  <a:ea typeface="DengXian"/>
                  <a:cs typeface="Times New Roman"/>
                </a:rPr>
                <a:t>Ethical &amp; Christian Faith</a:t>
              </a:r>
              <a:endParaRPr lang="en-US" sz="1100" dirty="0">
                <a:solidFill>
                  <a:srgbClr val="846E84"/>
                </a:solidFill>
                <a:latin typeface="Fira Sans Extra Condensed" panose="020B0503050000020004" pitchFamily="34" charset="0"/>
                <a:ea typeface="DengXian"/>
                <a:cs typeface="Times New Roman"/>
              </a:endParaRPr>
            </a:p>
          </p:txBody>
        </p:sp>
      </p:grpSp>
    </p:spTree>
    <p:extLst>
      <p:ext uri="{BB962C8B-B14F-4D97-AF65-F5344CB8AC3E}">
        <p14:creationId xmlns:p14="http://schemas.microsoft.com/office/powerpoint/2010/main" val="12894288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3" name="Google Shape;1468;p47">
            <a:extLst>
              <a:ext uri="{FF2B5EF4-FFF2-40B4-BE49-F238E27FC236}">
                <a16:creationId xmlns:a16="http://schemas.microsoft.com/office/drawing/2014/main" id="{DE5951F5-C95C-F3E9-8AE9-19DC87B696F4}"/>
              </a:ext>
            </a:extLst>
          </p:cNvPr>
          <p:cNvSpPr txBox="1">
            <a:spLocks noGrp="1"/>
          </p:cNvSpPr>
          <p:nvPr>
            <p:ph type="title"/>
          </p:nvPr>
        </p:nvSpPr>
        <p:spPr>
          <a:xfrm>
            <a:off x="635587" y="284382"/>
            <a:ext cx="5065966" cy="371400"/>
          </a:xfrm>
          <a:prstGeom prst="rect">
            <a:avLst/>
          </a:prstGeom>
          <a:noFill/>
          <a:ln>
            <a:noFill/>
          </a:ln>
        </p:spPr>
        <p:txBody>
          <a:bodyPr spcFirstLastPara="1" wrap="square" lIns="91425" tIns="91425" rIns="91425" bIns="91425" anchor="ctr" anchorCtr="0">
            <a:normAutofit fontScale="90000"/>
          </a:bodyPr>
          <a:lstStyle/>
          <a:p>
            <a:pPr algn="l"/>
            <a:r>
              <a:rPr lang="en-US" altLang="zh-CN" dirty="0">
                <a:solidFill>
                  <a:srgbClr val="674188"/>
                </a:solidFill>
                <a:latin typeface="Fira Sans Extra Condensed" panose="020B0503050000020004" pitchFamily="34" charset="0"/>
                <a:ea typeface="Roboto"/>
              </a:rPr>
              <a:t>Prediction Model – last campaign</a:t>
            </a:r>
            <a:endParaRPr dirty="0">
              <a:solidFill>
                <a:srgbClr val="674188"/>
              </a:solidFill>
              <a:latin typeface="Fira Sans Extra Condensed" panose="020B0503050000020004" pitchFamily="34" charset="0"/>
              <a:ea typeface="Roboto"/>
            </a:endParaRPr>
          </a:p>
        </p:txBody>
      </p:sp>
      <p:pic>
        <p:nvPicPr>
          <p:cNvPr id="19" name="Picture 18" descr="A diagram of different colored squares&#10;&#10;Description automatically generated">
            <a:extLst>
              <a:ext uri="{FF2B5EF4-FFF2-40B4-BE49-F238E27FC236}">
                <a16:creationId xmlns:a16="http://schemas.microsoft.com/office/drawing/2014/main" id="{9013CC49-5F72-3342-73F2-8B4855AC81B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49235" y="1044220"/>
            <a:ext cx="3976182" cy="2667355"/>
          </a:xfrm>
          <a:prstGeom prst="rect">
            <a:avLst/>
          </a:prstGeom>
          <a:noFill/>
          <a:ln>
            <a:noFill/>
          </a:ln>
        </p:spPr>
      </p:pic>
      <p:sp>
        <p:nvSpPr>
          <p:cNvPr id="21" name="Google Shape;235;p19">
            <a:extLst>
              <a:ext uri="{FF2B5EF4-FFF2-40B4-BE49-F238E27FC236}">
                <a16:creationId xmlns:a16="http://schemas.microsoft.com/office/drawing/2014/main" id="{65F372EF-34D6-2ACA-6418-04DC3B096B29}"/>
              </a:ext>
            </a:extLst>
          </p:cNvPr>
          <p:cNvSpPr/>
          <p:nvPr/>
        </p:nvSpPr>
        <p:spPr>
          <a:xfrm>
            <a:off x="4820094" y="1058397"/>
            <a:ext cx="1601971" cy="442743"/>
          </a:xfrm>
          <a:prstGeom prst="roundRect">
            <a:avLst>
              <a:gd name="adj" fmla="val 16667"/>
            </a:avLst>
          </a:prstGeom>
          <a:solidFill>
            <a:srgbClr val="593977"/>
          </a:solidFill>
          <a:ln>
            <a:solidFill>
              <a:srgbClr val="FFFF00"/>
            </a:solid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b="1" dirty="0">
                <a:solidFill>
                  <a:schemeClr val="bg1"/>
                </a:solidFill>
                <a:effectLst/>
                <a:latin typeface="Fira Sans Extra Condensed" panose="020B0503050000020004" pitchFamily="34" charset="0"/>
                <a:ea typeface="SimSun" panose="02010600030101010101" pitchFamily="2" charset="-122"/>
              </a:rPr>
              <a:t>Linear SVM</a:t>
            </a:r>
            <a:endParaRPr sz="1600" b="1" dirty="0">
              <a:solidFill>
                <a:schemeClr val="bg1"/>
              </a:solidFill>
              <a:latin typeface="Fira Sans Extra Condensed" panose="020B0503050000020004" pitchFamily="34" charset="0"/>
            </a:endParaRPr>
          </a:p>
        </p:txBody>
      </p:sp>
      <p:sp>
        <p:nvSpPr>
          <p:cNvPr id="22" name="Google Shape;238;p19">
            <a:extLst>
              <a:ext uri="{FF2B5EF4-FFF2-40B4-BE49-F238E27FC236}">
                <a16:creationId xmlns:a16="http://schemas.microsoft.com/office/drawing/2014/main" id="{32746D69-076D-5F50-E273-DF12A50F454C}"/>
              </a:ext>
            </a:extLst>
          </p:cNvPr>
          <p:cNvSpPr/>
          <p:nvPr/>
        </p:nvSpPr>
        <p:spPr>
          <a:xfrm>
            <a:off x="4832708" y="1631737"/>
            <a:ext cx="1936687" cy="442743"/>
          </a:xfrm>
          <a:prstGeom prst="roundRect">
            <a:avLst>
              <a:gd name="adj" fmla="val 16667"/>
            </a:avLst>
          </a:prstGeom>
          <a:solidFill>
            <a:srgbClr val="C3ACD0"/>
          </a:solidFill>
          <a:ln>
            <a:noFill/>
          </a:ln>
        </p:spPr>
        <p:txBody>
          <a:bodyPr spcFirstLastPara="1" wrap="square" lIns="91425" tIns="91425" rIns="91425" bIns="91425" anchor="ctr" anchorCtr="0">
            <a:noAutofit/>
          </a:bodyPr>
          <a:lstStyle/>
          <a:p>
            <a:pPr algn="ctr"/>
            <a:r>
              <a:rPr lang="en" sz="1100" dirty="0">
                <a:solidFill>
                  <a:schemeClr val="lt1"/>
                </a:solidFill>
                <a:latin typeface="Fira Sans Extra Condensed"/>
                <a:sym typeface="Fira Sans Extra Condensed"/>
              </a:rPr>
              <a:t>Tweaking parameters</a:t>
            </a:r>
            <a:endParaRPr lang="en-US" sz="1100" dirty="0"/>
          </a:p>
        </p:txBody>
      </p:sp>
      <p:sp>
        <p:nvSpPr>
          <p:cNvPr id="23" name="Google Shape;239;p19">
            <a:extLst>
              <a:ext uri="{FF2B5EF4-FFF2-40B4-BE49-F238E27FC236}">
                <a16:creationId xmlns:a16="http://schemas.microsoft.com/office/drawing/2014/main" id="{8C9032EB-5376-E088-8C93-BC02F12529E5}"/>
              </a:ext>
            </a:extLst>
          </p:cNvPr>
          <p:cNvSpPr/>
          <p:nvPr/>
        </p:nvSpPr>
        <p:spPr>
          <a:xfrm>
            <a:off x="6889898" y="1631737"/>
            <a:ext cx="1680416" cy="431761"/>
          </a:xfrm>
          <a:prstGeom prst="roundRect">
            <a:avLst>
              <a:gd name="adj" fmla="val 16667"/>
            </a:avLst>
          </a:prstGeom>
          <a:solidFill>
            <a:srgbClr val="A582C4"/>
          </a:solidFill>
          <a:ln>
            <a:noFill/>
          </a:ln>
        </p:spPr>
        <p:txBody>
          <a:bodyPr spcFirstLastPara="1" wrap="square" lIns="91425" tIns="91425" rIns="91425" bIns="91425" anchor="ctr" anchorCtr="0">
            <a:noAutofit/>
          </a:bodyPr>
          <a:lstStyle/>
          <a:p>
            <a:pPr algn="ctr"/>
            <a:r>
              <a:rPr lang="da-DK" sz="1100" dirty="0">
                <a:solidFill>
                  <a:schemeClr val="bg1"/>
                </a:solidFill>
                <a:latin typeface="Fira Sans Extra Condensed" panose="020B0503050000020004" pitchFamily="34" charset="0"/>
              </a:rPr>
              <a:t>RandomizedSearchCV()</a:t>
            </a:r>
          </a:p>
        </p:txBody>
      </p:sp>
      <p:sp>
        <p:nvSpPr>
          <p:cNvPr id="29" name="Google Shape;235;p19">
            <a:extLst>
              <a:ext uri="{FF2B5EF4-FFF2-40B4-BE49-F238E27FC236}">
                <a16:creationId xmlns:a16="http://schemas.microsoft.com/office/drawing/2014/main" id="{913E9AF4-5700-EBD9-E511-7CBB03485961}"/>
              </a:ext>
            </a:extLst>
          </p:cNvPr>
          <p:cNvSpPr/>
          <p:nvPr/>
        </p:nvSpPr>
        <p:spPr>
          <a:xfrm>
            <a:off x="7387178" y="1070874"/>
            <a:ext cx="1183136" cy="423178"/>
          </a:xfrm>
          <a:prstGeom prst="roundRect">
            <a:avLst>
              <a:gd name="adj" fmla="val 16667"/>
            </a:avLst>
          </a:prstGeom>
          <a:solidFill>
            <a:srgbClr val="8151AD"/>
          </a:solidFill>
          <a:ln>
            <a:noFill/>
          </a:ln>
        </p:spPr>
        <p:txBody>
          <a:bodyPr spcFirstLastPara="1" wrap="square" lIns="91425" tIns="91425" rIns="91425" bIns="91425" anchor="ctr" anchorCtr="0">
            <a:noAutofit/>
          </a:bodyPr>
          <a:lstStyle/>
          <a:p>
            <a:pPr algn="ctr"/>
            <a:r>
              <a:rPr lang="en-US" sz="1100" dirty="0">
                <a:solidFill>
                  <a:schemeClr val="bg1"/>
                </a:solidFill>
                <a:latin typeface="Fira Sans Extra Condensed" panose="020B0503050000020004" pitchFamily="34" charset="0"/>
              </a:rPr>
              <a:t>Average accuracy</a:t>
            </a:r>
          </a:p>
        </p:txBody>
      </p:sp>
      <p:sp>
        <p:nvSpPr>
          <p:cNvPr id="30" name="Google Shape;236;p19">
            <a:extLst>
              <a:ext uri="{FF2B5EF4-FFF2-40B4-BE49-F238E27FC236}">
                <a16:creationId xmlns:a16="http://schemas.microsoft.com/office/drawing/2014/main" id="{5C1D0C29-01C5-6C4C-4B4C-8A8FEE8985E6}"/>
              </a:ext>
            </a:extLst>
          </p:cNvPr>
          <p:cNvSpPr/>
          <p:nvPr/>
        </p:nvSpPr>
        <p:spPr>
          <a:xfrm>
            <a:off x="6716742" y="1071895"/>
            <a:ext cx="618619" cy="429245"/>
          </a:xfrm>
          <a:prstGeom prst="roundRect">
            <a:avLst>
              <a:gd name="adj" fmla="val 16667"/>
            </a:avLst>
          </a:prstGeom>
          <a:solidFill>
            <a:srgbClr val="A582C4"/>
          </a:solidFill>
          <a:ln>
            <a:noFill/>
          </a:ln>
        </p:spPr>
        <p:txBody>
          <a:bodyPr spcFirstLastPara="1" wrap="square" lIns="91425" tIns="91425" rIns="91425" bIns="91425" anchor="ctr" anchorCtr="0">
            <a:noAutofit/>
          </a:bodyPr>
          <a:lstStyle/>
          <a:p>
            <a:pPr algn="ctr"/>
            <a:r>
              <a:rPr lang="en-US" sz="1100" dirty="0">
                <a:solidFill>
                  <a:schemeClr val="bg1"/>
                </a:solidFill>
                <a:latin typeface="Fira Sans Extra Condensed" panose="020B0503050000020004" pitchFamily="34" charset="0"/>
              </a:rPr>
              <a:t>K-fold</a:t>
            </a:r>
          </a:p>
        </p:txBody>
      </p:sp>
      <p:sp>
        <p:nvSpPr>
          <p:cNvPr id="31" name="Google Shape;236;p19">
            <a:extLst>
              <a:ext uri="{FF2B5EF4-FFF2-40B4-BE49-F238E27FC236}">
                <a16:creationId xmlns:a16="http://schemas.microsoft.com/office/drawing/2014/main" id="{C9BA6196-D0BD-C824-663A-D60BACF4EAF1}"/>
              </a:ext>
            </a:extLst>
          </p:cNvPr>
          <p:cNvSpPr/>
          <p:nvPr/>
        </p:nvSpPr>
        <p:spPr>
          <a:xfrm>
            <a:off x="4814364" y="2691415"/>
            <a:ext cx="832997" cy="534754"/>
          </a:xfrm>
          <a:prstGeom prst="roundRect">
            <a:avLst>
              <a:gd name="adj" fmla="val 16667"/>
            </a:avLst>
          </a:prstGeom>
          <a:solidFill>
            <a:srgbClr val="9372B2"/>
          </a:solidFill>
          <a:ln>
            <a:noFill/>
          </a:ln>
        </p:spPr>
        <p:txBody>
          <a:bodyPr spcFirstLastPara="1" wrap="square" lIns="91425" tIns="91425" rIns="91425" bIns="91425" anchor="ctr" anchorCtr="0">
            <a:noAutofit/>
          </a:bodyPr>
          <a:lstStyle/>
          <a:p>
            <a:pPr algn="ctr"/>
            <a:r>
              <a:rPr lang="en-US" sz="1100" b="1" dirty="0">
                <a:solidFill>
                  <a:schemeClr val="bg1"/>
                </a:solidFill>
                <a:latin typeface="Fira Sans Extra Condensed" panose="020B0503050000020004" pitchFamily="34" charset="0"/>
              </a:rPr>
              <a:t>Accuracy</a:t>
            </a:r>
          </a:p>
          <a:p>
            <a:pPr algn="ctr"/>
            <a:r>
              <a:rPr lang="en-US" sz="1100" b="1" dirty="0">
                <a:solidFill>
                  <a:schemeClr val="bg1"/>
                </a:solidFill>
                <a:latin typeface="Fira Sans Extra Condensed" panose="020B0503050000020004" pitchFamily="34" charset="0"/>
              </a:rPr>
              <a:t>0.93</a:t>
            </a:r>
          </a:p>
        </p:txBody>
      </p:sp>
      <p:graphicFrame>
        <p:nvGraphicFramePr>
          <p:cNvPr id="32" name="Table 32">
            <a:extLst>
              <a:ext uri="{FF2B5EF4-FFF2-40B4-BE49-F238E27FC236}">
                <a16:creationId xmlns:a16="http://schemas.microsoft.com/office/drawing/2014/main" id="{06F84AD3-ABB0-F366-1D81-8A3FA422EB22}"/>
              </a:ext>
            </a:extLst>
          </p:cNvPr>
          <p:cNvGraphicFramePr>
            <a:graphicFrameLocks noGrp="1"/>
          </p:cNvGraphicFramePr>
          <p:nvPr>
            <p:extLst>
              <p:ext uri="{D42A27DB-BD31-4B8C-83A1-F6EECF244321}">
                <p14:modId xmlns:p14="http://schemas.microsoft.com/office/powerpoint/2010/main" val="1202838569"/>
              </p:ext>
            </p:extLst>
          </p:nvPr>
        </p:nvGraphicFramePr>
        <p:xfrm>
          <a:off x="791484" y="3694598"/>
          <a:ext cx="3780516" cy="640080"/>
        </p:xfrm>
        <a:graphic>
          <a:graphicData uri="http://schemas.openxmlformats.org/drawingml/2006/table">
            <a:tbl>
              <a:tblPr firstRow="1" bandRow="1">
                <a:tableStyleId>{7E71FB2E-B58F-4A99-9DF7-A25213B653CF}</a:tableStyleId>
              </a:tblPr>
              <a:tblGrid>
                <a:gridCol w="1890258">
                  <a:extLst>
                    <a:ext uri="{9D8B030D-6E8A-4147-A177-3AD203B41FA5}">
                      <a16:colId xmlns:a16="http://schemas.microsoft.com/office/drawing/2014/main" val="165720808"/>
                    </a:ext>
                  </a:extLst>
                </a:gridCol>
                <a:gridCol w="1890258">
                  <a:extLst>
                    <a:ext uri="{9D8B030D-6E8A-4147-A177-3AD203B41FA5}">
                      <a16:colId xmlns:a16="http://schemas.microsoft.com/office/drawing/2014/main" val="3004891637"/>
                    </a:ext>
                  </a:extLst>
                </a:gridCol>
              </a:tblGrid>
              <a:tr h="179635">
                <a:tc gridSpan="2">
                  <a:txBody>
                    <a:bodyPr/>
                    <a:lstStyle/>
                    <a:p>
                      <a:pPr algn="ctr"/>
                      <a:r>
                        <a:rPr lang="en-US" sz="800" dirty="0">
                          <a:solidFill>
                            <a:schemeClr val="bg1"/>
                          </a:solidFill>
                          <a:latin typeface="Fira Sans Extra Condensed" panose="020B0503050000020004" pitchFamily="34" charset="0"/>
                        </a:rPr>
                        <a:t>Confusion Matrix</a:t>
                      </a:r>
                    </a:p>
                  </a:txBody>
                  <a:tcPr>
                    <a:solidFill>
                      <a:srgbClr val="AF91CB"/>
                    </a:solidFill>
                  </a:tcPr>
                </a:tc>
                <a:tc hMerge="1">
                  <a:txBody>
                    <a:bodyPr/>
                    <a:lstStyle/>
                    <a:p>
                      <a:endParaRPr lang="en-US" dirty="0"/>
                    </a:p>
                  </a:txBody>
                  <a:tcPr/>
                </a:tc>
                <a:extLst>
                  <a:ext uri="{0D108BD9-81ED-4DB2-BD59-A6C34878D82A}">
                    <a16:rowId xmlns:a16="http://schemas.microsoft.com/office/drawing/2014/main" val="931466152"/>
                  </a:ext>
                </a:extLst>
              </a:tr>
              <a:tr h="179635">
                <a:tc>
                  <a:txBody>
                    <a:bodyPr/>
                    <a:lstStyle/>
                    <a:p>
                      <a:pPr algn="ctr"/>
                      <a:r>
                        <a:rPr lang="en-US" sz="800" dirty="0">
                          <a:solidFill>
                            <a:schemeClr val="bg1"/>
                          </a:solidFill>
                          <a:latin typeface="Fira Sans Extra Condensed" panose="020B0503050000020004" pitchFamily="34" charset="0"/>
                        </a:rPr>
                        <a:t>377</a:t>
                      </a:r>
                    </a:p>
                  </a:txBody>
                  <a:tcPr>
                    <a:solidFill>
                      <a:srgbClr val="AF91CB"/>
                    </a:solidFill>
                  </a:tcPr>
                </a:tc>
                <a:tc>
                  <a:txBody>
                    <a:bodyPr/>
                    <a:lstStyle/>
                    <a:p>
                      <a:pPr algn="ctr"/>
                      <a:r>
                        <a:rPr lang="en-US" sz="800" dirty="0">
                          <a:solidFill>
                            <a:schemeClr val="bg1"/>
                          </a:solidFill>
                          <a:latin typeface="Fira Sans Extra Condensed" panose="020B0503050000020004" pitchFamily="34" charset="0"/>
                        </a:rPr>
                        <a:t>3</a:t>
                      </a:r>
                    </a:p>
                  </a:txBody>
                  <a:tcPr>
                    <a:solidFill>
                      <a:srgbClr val="AF91CB"/>
                    </a:solidFill>
                  </a:tcPr>
                </a:tc>
                <a:extLst>
                  <a:ext uri="{0D108BD9-81ED-4DB2-BD59-A6C34878D82A}">
                    <a16:rowId xmlns:a16="http://schemas.microsoft.com/office/drawing/2014/main" val="1957520399"/>
                  </a:ext>
                </a:extLst>
              </a:tr>
              <a:tr h="179635">
                <a:tc>
                  <a:txBody>
                    <a:bodyPr/>
                    <a:lstStyle/>
                    <a:p>
                      <a:pPr algn="ctr"/>
                      <a:r>
                        <a:rPr lang="en-US" sz="800" dirty="0">
                          <a:solidFill>
                            <a:schemeClr val="bg1"/>
                          </a:solidFill>
                          <a:latin typeface="Fira Sans Extra Condensed" panose="020B0503050000020004" pitchFamily="34" charset="0"/>
                        </a:rPr>
                        <a:t>51</a:t>
                      </a:r>
                    </a:p>
                  </a:txBody>
                  <a:tcPr>
                    <a:solidFill>
                      <a:srgbClr val="AF91CB"/>
                    </a:solidFill>
                  </a:tcPr>
                </a:tc>
                <a:tc>
                  <a:txBody>
                    <a:bodyPr/>
                    <a:lstStyle/>
                    <a:p>
                      <a:pPr algn="ctr"/>
                      <a:r>
                        <a:rPr lang="en-US" sz="800" dirty="0">
                          <a:solidFill>
                            <a:schemeClr val="bg1"/>
                          </a:solidFill>
                          <a:latin typeface="Fira Sans Extra Condensed" panose="020B0503050000020004" pitchFamily="34" charset="0"/>
                        </a:rPr>
                        <a:t>14</a:t>
                      </a:r>
                    </a:p>
                  </a:txBody>
                  <a:tcPr>
                    <a:solidFill>
                      <a:srgbClr val="AF91CB"/>
                    </a:solidFill>
                  </a:tcPr>
                </a:tc>
                <a:extLst>
                  <a:ext uri="{0D108BD9-81ED-4DB2-BD59-A6C34878D82A}">
                    <a16:rowId xmlns:a16="http://schemas.microsoft.com/office/drawing/2014/main" val="144733407"/>
                  </a:ext>
                </a:extLst>
              </a:tr>
            </a:tbl>
          </a:graphicData>
        </a:graphic>
      </p:graphicFrame>
      <p:sp>
        <p:nvSpPr>
          <p:cNvPr id="33" name="Google Shape;235;p19">
            <a:extLst>
              <a:ext uri="{FF2B5EF4-FFF2-40B4-BE49-F238E27FC236}">
                <a16:creationId xmlns:a16="http://schemas.microsoft.com/office/drawing/2014/main" id="{157050B7-525A-3C43-0D89-D1260C154826}"/>
              </a:ext>
            </a:extLst>
          </p:cNvPr>
          <p:cNvSpPr/>
          <p:nvPr/>
        </p:nvSpPr>
        <p:spPr>
          <a:xfrm>
            <a:off x="4814365" y="2307503"/>
            <a:ext cx="3780400" cy="318767"/>
          </a:xfrm>
          <a:prstGeom prst="roundRect">
            <a:avLst>
              <a:gd name="adj" fmla="val 16667"/>
            </a:avLst>
          </a:prstGeom>
          <a:solidFill>
            <a:srgbClr val="714896"/>
          </a:solidFill>
          <a:ln>
            <a:noFill/>
          </a:ln>
        </p:spPr>
        <p:txBody>
          <a:bodyPr spcFirstLastPara="1" wrap="square" lIns="91425" tIns="91425" rIns="91425" bIns="91425" anchor="ctr" anchorCtr="0">
            <a:noAutofit/>
          </a:bodyPr>
          <a:lstStyle/>
          <a:p>
            <a:pPr algn="ctr"/>
            <a:r>
              <a:rPr lang="en-US" sz="1100" dirty="0">
                <a:solidFill>
                  <a:schemeClr val="bg1"/>
                </a:solidFill>
                <a:latin typeface="Fira Sans Extra Condensed" panose="020B0503050000020004" pitchFamily="34" charset="0"/>
              </a:rPr>
              <a:t>Train set (After tweaking) – classification report</a:t>
            </a:r>
          </a:p>
        </p:txBody>
      </p:sp>
      <p:sp>
        <p:nvSpPr>
          <p:cNvPr id="37" name="Google Shape;236;p19">
            <a:extLst>
              <a:ext uri="{FF2B5EF4-FFF2-40B4-BE49-F238E27FC236}">
                <a16:creationId xmlns:a16="http://schemas.microsoft.com/office/drawing/2014/main" id="{7F3A9210-94A9-AAC8-3790-13FF7AB18149}"/>
              </a:ext>
            </a:extLst>
          </p:cNvPr>
          <p:cNvSpPr/>
          <p:nvPr/>
        </p:nvSpPr>
        <p:spPr>
          <a:xfrm>
            <a:off x="5783106" y="2689497"/>
            <a:ext cx="832997" cy="534754"/>
          </a:xfrm>
          <a:prstGeom prst="roundRect">
            <a:avLst>
              <a:gd name="adj" fmla="val 16667"/>
            </a:avLst>
          </a:prstGeom>
          <a:solidFill>
            <a:srgbClr val="9372B2"/>
          </a:solidFill>
          <a:ln>
            <a:noFill/>
          </a:ln>
        </p:spPr>
        <p:txBody>
          <a:bodyPr spcFirstLastPara="1" wrap="square" lIns="91425" tIns="91425" rIns="91425" bIns="91425" anchor="ctr" anchorCtr="0">
            <a:noAutofit/>
          </a:bodyPr>
          <a:lstStyle/>
          <a:p>
            <a:pPr algn="ctr"/>
            <a:r>
              <a:rPr lang="en-US" sz="1100" b="1" dirty="0">
                <a:solidFill>
                  <a:schemeClr val="bg1"/>
                </a:solidFill>
                <a:latin typeface="Fira Sans Extra Condensed" panose="020B0503050000020004" pitchFamily="34" charset="0"/>
              </a:rPr>
              <a:t>Recall</a:t>
            </a:r>
          </a:p>
          <a:p>
            <a:pPr algn="ctr"/>
            <a:r>
              <a:rPr lang="en-US" sz="1100" b="1" dirty="0">
                <a:solidFill>
                  <a:schemeClr val="bg1"/>
                </a:solidFill>
                <a:latin typeface="Fira Sans Extra Condensed" panose="020B0503050000020004" pitchFamily="34" charset="0"/>
              </a:rPr>
              <a:t>1.00</a:t>
            </a:r>
          </a:p>
        </p:txBody>
      </p:sp>
      <p:sp>
        <p:nvSpPr>
          <p:cNvPr id="38" name="Google Shape;235;p19">
            <a:extLst>
              <a:ext uri="{FF2B5EF4-FFF2-40B4-BE49-F238E27FC236}">
                <a16:creationId xmlns:a16="http://schemas.microsoft.com/office/drawing/2014/main" id="{7E932725-21C7-10A4-2C98-E4EFA404AFE5}"/>
              </a:ext>
            </a:extLst>
          </p:cNvPr>
          <p:cNvSpPr/>
          <p:nvPr/>
        </p:nvSpPr>
        <p:spPr>
          <a:xfrm>
            <a:off x="4814363" y="3417716"/>
            <a:ext cx="3780400" cy="318767"/>
          </a:xfrm>
          <a:prstGeom prst="roundRect">
            <a:avLst>
              <a:gd name="adj" fmla="val 16667"/>
            </a:avLst>
          </a:prstGeom>
          <a:solidFill>
            <a:srgbClr val="714896"/>
          </a:solidFill>
          <a:ln>
            <a:noFill/>
          </a:ln>
        </p:spPr>
        <p:txBody>
          <a:bodyPr spcFirstLastPara="1" wrap="square" lIns="91425" tIns="91425" rIns="91425" bIns="91425" anchor="ctr" anchorCtr="0">
            <a:noAutofit/>
          </a:bodyPr>
          <a:lstStyle/>
          <a:p>
            <a:pPr algn="ctr"/>
            <a:r>
              <a:rPr lang="en-US" sz="1100" dirty="0">
                <a:solidFill>
                  <a:schemeClr val="bg1"/>
                </a:solidFill>
                <a:latin typeface="Fira Sans Extra Condensed" panose="020B0503050000020004" pitchFamily="34" charset="0"/>
              </a:rPr>
              <a:t>Test set (After tweaking) – classification report</a:t>
            </a:r>
          </a:p>
        </p:txBody>
      </p:sp>
      <p:sp>
        <p:nvSpPr>
          <p:cNvPr id="40" name="Google Shape;236;p19">
            <a:extLst>
              <a:ext uri="{FF2B5EF4-FFF2-40B4-BE49-F238E27FC236}">
                <a16:creationId xmlns:a16="http://schemas.microsoft.com/office/drawing/2014/main" id="{DFCC9A5A-A6DF-3307-48E6-D386315B933B}"/>
              </a:ext>
            </a:extLst>
          </p:cNvPr>
          <p:cNvSpPr/>
          <p:nvPr/>
        </p:nvSpPr>
        <p:spPr>
          <a:xfrm>
            <a:off x="6778134" y="2689497"/>
            <a:ext cx="832997" cy="534754"/>
          </a:xfrm>
          <a:prstGeom prst="roundRect">
            <a:avLst>
              <a:gd name="adj" fmla="val 16667"/>
            </a:avLst>
          </a:prstGeom>
          <a:solidFill>
            <a:srgbClr val="9372B2"/>
          </a:solidFill>
          <a:ln>
            <a:noFill/>
          </a:ln>
        </p:spPr>
        <p:txBody>
          <a:bodyPr spcFirstLastPara="1" wrap="square" lIns="91425" tIns="91425" rIns="91425" bIns="91425" anchor="ctr" anchorCtr="0">
            <a:noAutofit/>
          </a:bodyPr>
          <a:lstStyle/>
          <a:p>
            <a:pPr algn="ctr"/>
            <a:r>
              <a:rPr lang="en-US" sz="1100" b="1" dirty="0">
                <a:solidFill>
                  <a:schemeClr val="bg1"/>
                </a:solidFill>
                <a:latin typeface="Fira Sans Extra Condensed" panose="020B0503050000020004" pitchFamily="34" charset="0"/>
              </a:rPr>
              <a:t>F1 Score</a:t>
            </a:r>
          </a:p>
          <a:p>
            <a:pPr algn="ctr"/>
            <a:r>
              <a:rPr lang="en-US" sz="1100" b="1" dirty="0">
                <a:solidFill>
                  <a:schemeClr val="bg1"/>
                </a:solidFill>
                <a:latin typeface="Fira Sans Extra Condensed" panose="020B0503050000020004" pitchFamily="34" charset="0"/>
              </a:rPr>
              <a:t>0.97</a:t>
            </a:r>
          </a:p>
        </p:txBody>
      </p:sp>
      <p:sp>
        <p:nvSpPr>
          <p:cNvPr id="41" name="Google Shape;236;p19">
            <a:extLst>
              <a:ext uri="{FF2B5EF4-FFF2-40B4-BE49-F238E27FC236}">
                <a16:creationId xmlns:a16="http://schemas.microsoft.com/office/drawing/2014/main" id="{7139C1D8-FC16-F460-597D-83F89F471B5C}"/>
              </a:ext>
            </a:extLst>
          </p:cNvPr>
          <p:cNvSpPr/>
          <p:nvPr/>
        </p:nvSpPr>
        <p:spPr>
          <a:xfrm>
            <a:off x="7761768" y="2687264"/>
            <a:ext cx="832998" cy="534754"/>
          </a:xfrm>
          <a:prstGeom prst="roundRect">
            <a:avLst>
              <a:gd name="adj" fmla="val 16667"/>
            </a:avLst>
          </a:prstGeom>
          <a:solidFill>
            <a:srgbClr val="9372B2"/>
          </a:solidFill>
          <a:ln>
            <a:noFill/>
          </a:ln>
        </p:spPr>
        <p:txBody>
          <a:bodyPr spcFirstLastPara="1" wrap="square" lIns="91425" tIns="91425" rIns="91425" bIns="91425" anchor="ctr" anchorCtr="0">
            <a:noAutofit/>
          </a:bodyPr>
          <a:lstStyle/>
          <a:p>
            <a:pPr algn="ctr"/>
            <a:r>
              <a:rPr lang="en-US" sz="1100" b="1" dirty="0">
                <a:solidFill>
                  <a:schemeClr val="bg1"/>
                </a:solidFill>
                <a:latin typeface="Fira Sans Extra Condensed" panose="020B0503050000020004" pitchFamily="34" charset="0"/>
              </a:rPr>
              <a:t>Support</a:t>
            </a:r>
          </a:p>
          <a:p>
            <a:pPr algn="ctr"/>
            <a:r>
              <a:rPr lang="en-US" sz="1100" b="1" dirty="0">
                <a:solidFill>
                  <a:schemeClr val="bg1"/>
                </a:solidFill>
                <a:latin typeface="Fira Sans Extra Condensed" panose="020B0503050000020004" pitchFamily="34" charset="0"/>
              </a:rPr>
              <a:t>1512</a:t>
            </a:r>
          </a:p>
        </p:txBody>
      </p:sp>
      <p:sp>
        <p:nvSpPr>
          <p:cNvPr id="42" name="Google Shape;236;p19">
            <a:extLst>
              <a:ext uri="{FF2B5EF4-FFF2-40B4-BE49-F238E27FC236}">
                <a16:creationId xmlns:a16="http://schemas.microsoft.com/office/drawing/2014/main" id="{F737CBBC-4EBD-257F-24C7-24B7F078B247}"/>
              </a:ext>
            </a:extLst>
          </p:cNvPr>
          <p:cNvSpPr/>
          <p:nvPr/>
        </p:nvSpPr>
        <p:spPr>
          <a:xfrm>
            <a:off x="4814363" y="3799925"/>
            <a:ext cx="832997" cy="534754"/>
          </a:xfrm>
          <a:prstGeom prst="roundRect">
            <a:avLst>
              <a:gd name="adj" fmla="val 16667"/>
            </a:avLst>
          </a:prstGeom>
          <a:solidFill>
            <a:srgbClr val="9372B2"/>
          </a:solidFill>
          <a:ln>
            <a:noFill/>
          </a:ln>
        </p:spPr>
        <p:txBody>
          <a:bodyPr spcFirstLastPara="1" wrap="square" lIns="91425" tIns="91425" rIns="91425" bIns="91425" anchor="ctr" anchorCtr="0">
            <a:noAutofit/>
          </a:bodyPr>
          <a:lstStyle/>
          <a:p>
            <a:pPr algn="ctr"/>
            <a:r>
              <a:rPr lang="en-US" sz="1100" b="1" dirty="0">
                <a:solidFill>
                  <a:schemeClr val="bg1"/>
                </a:solidFill>
                <a:latin typeface="Fira Sans Extra Condensed" panose="020B0503050000020004" pitchFamily="34" charset="0"/>
              </a:rPr>
              <a:t>Accuracy</a:t>
            </a:r>
          </a:p>
          <a:p>
            <a:pPr algn="ctr"/>
            <a:r>
              <a:rPr lang="en-US" sz="1100" b="1" dirty="0">
                <a:solidFill>
                  <a:schemeClr val="bg1"/>
                </a:solidFill>
                <a:latin typeface="Fira Sans Extra Condensed" panose="020B0503050000020004" pitchFamily="34" charset="0"/>
              </a:rPr>
              <a:t>0.88</a:t>
            </a:r>
          </a:p>
        </p:txBody>
      </p:sp>
      <p:sp>
        <p:nvSpPr>
          <p:cNvPr id="43" name="Google Shape;236;p19">
            <a:extLst>
              <a:ext uri="{FF2B5EF4-FFF2-40B4-BE49-F238E27FC236}">
                <a16:creationId xmlns:a16="http://schemas.microsoft.com/office/drawing/2014/main" id="{60F53714-1883-D3FC-1B4D-D56A538EF559}"/>
              </a:ext>
            </a:extLst>
          </p:cNvPr>
          <p:cNvSpPr/>
          <p:nvPr/>
        </p:nvSpPr>
        <p:spPr>
          <a:xfrm>
            <a:off x="5783105" y="3798007"/>
            <a:ext cx="832997" cy="534754"/>
          </a:xfrm>
          <a:prstGeom prst="roundRect">
            <a:avLst>
              <a:gd name="adj" fmla="val 16667"/>
            </a:avLst>
          </a:prstGeom>
          <a:solidFill>
            <a:srgbClr val="9372B2"/>
          </a:solidFill>
          <a:ln>
            <a:noFill/>
          </a:ln>
        </p:spPr>
        <p:txBody>
          <a:bodyPr spcFirstLastPara="1" wrap="square" lIns="91425" tIns="91425" rIns="91425" bIns="91425" anchor="ctr" anchorCtr="0">
            <a:noAutofit/>
          </a:bodyPr>
          <a:lstStyle/>
          <a:p>
            <a:pPr algn="ctr"/>
            <a:r>
              <a:rPr lang="en-US" sz="1100" b="1" dirty="0">
                <a:solidFill>
                  <a:schemeClr val="bg1"/>
                </a:solidFill>
                <a:latin typeface="Fira Sans Extra Condensed" panose="020B0503050000020004" pitchFamily="34" charset="0"/>
              </a:rPr>
              <a:t>Recall</a:t>
            </a:r>
          </a:p>
          <a:p>
            <a:pPr algn="ctr"/>
            <a:r>
              <a:rPr lang="en-US" sz="1100" b="1" dirty="0">
                <a:solidFill>
                  <a:schemeClr val="bg1"/>
                </a:solidFill>
                <a:latin typeface="Fira Sans Extra Condensed" panose="020B0503050000020004" pitchFamily="34" charset="0"/>
              </a:rPr>
              <a:t>0.99</a:t>
            </a:r>
          </a:p>
        </p:txBody>
      </p:sp>
      <p:sp>
        <p:nvSpPr>
          <p:cNvPr id="44" name="Google Shape;236;p19">
            <a:extLst>
              <a:ext uri="{FF2B5EF4-FFF2-40B4-BE49-F238E27FC236}">
                <a16:creationId xmlns:a16="http://schemas.microsoft.com/office/drawing/2014/main" id="{83C8831D-D06F-2229-6538-7D5F60762528}"/>
              </a:ext>
            </a:extLst>
          </p:cNvPr>
          <p:cNvSpPr/>
          <p:nvPr/>
        </p:nvSpPr>
        <p:spPr>
          <a:xfrm>
            <a:off x="6778133" y="3798007"/>
            <a:ext cx="832997" cy="534754"/>
          </a:xfrm>
          <a:prstGeom prst="roundRect">
            <a:avLst>
              <a:gd name="adj" fmla="val 16667"/>
            </a:avLst>
          </a:prstGeom>
          <a:solidFill>
            <a:srgbClr val="9372B2"/>
          </a:solidFill>
          <a:ln>
            <a:noFill/>
          </a:ln>
        </p:spPr>
        <p:txBody>
          <a:bodyPr spcFirstLastPara="1" wrap="square" lIns="91425" tIns="91425" rIns="91425" bIns="91425" anchor="ctr" anchorCtr="0">
            <a:noAutofit/>
          </a:bodyPr>
          <a:lstStyle/>
          <a:p>
            <a:pPr algn="ctr"/>
            <a:r>
              <a:rPr lang="en-US" sz="1100" b="1" dirty="0">
                <a:solidFill>
                  <a:schemeClr val="bg1"/>
                </a:solidFill>
                <a:latin typeface="Fira Sans Extra Condensed" panose="020B0503050000020004" pitchFamily="34" charset="0"/>
              </a:rPr>
              <a:t>F1 Score</a:t>
            </a:r>
          </a:p>
          <a:p>
            <a:pPr algn="ctr"/>
            <a:r>
              <a:rPr lang="en-US" sz="1100" b="1" dirty="0">
                <a:solidFill>
                  <a:schemeClr val="bg1"/>
                </a:solidFill>
                <a:latin typeface="Fira Sans Extra Condensed" panose="020B0503050000020004" pitchFamily="34" charset="0"/>
              </a:rPr>
              <a:t>0.93</a:t>
            </a:r>
          </a:p>
        </p:txBody>
      </p:sp>
      <p:sp>
        <p:nvSpPr>
          <p:cNvPr id="45" name="Google Shape;236;p19">
            <a:extLst>
              <a:ext uri="{FF2B5EF4-FFF2-40B4-BE49-F238E27FC236}">
                <a16:creationId xmlns:a16="http://schemas.microsoft.com/office/drawing/2014/main" id="{AE228BEF-6769-57BE-6FB7-05D3C3A3287C}"/>
              </a:ext>
            </a:extLst>
          </p:cNvPr>
          <p:cNvSpPr/>
          <p:nvPr/>
        </p:nvSpPr>
        <p:spPr>
          <a:xfrm>
            <a:off x="7761767" y="3795774"/>
            <a:ext cx="832998" cy="534754"/>
          </a:xfrm>
          <a:prstGeom prst="roundRect">
            <a:avLst>
              <a:gd name="adj" fmla="val 16667"/>
            </a:avLst>
          </a:prstGeom>
          <a:solidFill>
            <a:srgbClr val="9372B2"/>
          </a:solidFill>
          <a:ln>
            <a:noFill/>
          </a:ln>
        </p:spPr>
        <p:txBody>
          <a:bodyPr spcFirstLastPara="1" wrap="square" lIns="91425" tIns="91425" rIns="91425" bIns="91425" anchor="ctr" anchorCtr="0">
            <a:noAutofit/>
          </a:bodyPr>
          <a:lstStyle/>
          <a:p>
            <a:pPr algn="ctr"/>
            <a:r>
              <a:rPr lang="en-US" sz="1100" b="1" dirty="0">
                <a:solidFill>
                  <a:schemeClr val="bg1"/>
                </a:solidFill>
                <a:latin typeface="Fira Sans Extra Condensed" panose="020B0503050000020004" pitchFamily="34" charset="0"/>
              </a:rPr>
              <a:t>Support</a:t>
            </a:r>
          </a:p>
          <a:p>
            <a:pPr algn="ctr"/>
            <a:r>
              <a:rPr lang="en-US" sz="1100" b="1" dirty="0">
                <a:solidFill>
                  <a:schemeClr val="bg1"/>
                </a:solidFill>
                <a:latin typeface="Fira Sans Extra Condensed" panose="020B0503050000020004" pitchFamily="34" charset="0"/>
              </a:rPr>
              <a:t>380</a:t>
            </a:r>
          </a:p>
        </p:txBody>
      </p:sp>
      <p:grpSp>
        <p:nvGrpSpPr>
          <p:cNvPr id="46" name="Group 45">
            <a:extLst>
              <a:ext uri="{FF2B5EF4-FFF2-40B4-BE49-F238E27FC236}">
                <a16:creationId xmlns:a16="http://schemas.microsoft.com/office/drawing/2014/main" id="{B33CB64D-2DD9-98DB-656A-E011C715EE74}"/>
              </a:ext>
            </a:extLst>
          </p:cNvPr>
          <p:cNvGrpSpPr/>
          <p:nvPr/>
        </p:nvGrpSpPr>
        <p:grpSpPr>
          <a:xfrm>
            <a:off x="0" y="4822529"/>
            <a:ext cx="9144000" cy="312985"/>
            <a:chOff x="0" y="4703525"/>
            <a:chExt cx="9144000" cy="431990"/>
          </a:xfrm>
        </p:grpSpPr>
        <p:sp>
          <p:nvSpPr>
            <p:cNvPr id="47" name="Rectangle 46">
              <a:extLst>
                <a:ext uri="{FF2B5EF4-FFF2-40B4-BE49-F238E27FC236}">
                  <a16:creationId xmlns:a16="http://schemas.microsoft.com/office/drawing/2014/main" id="{3B4A1D8F-53B2-395C-CA2A-C22AA4963AA1}"/>
                </a:ext>
              </a:extLst>
            </p:cNvPr>
            <p:cNvSpPr/>
            <p:nvPr/>
          </p:nvSpPr>
          <p:spPr>
            <a:xfrm>
              <a:off x="0" y="4703525"/>
              <a:ext cx="1854200" cy="431990"/>
            </a:xfrm>
            <a:prstGeom prst="rect">
              <a:avLst/>
            </a:prstGeom>
            <a:solidFill>
              <a:srgbClr val="FFFBF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ltLang="zh-CN" sz="1100" dirty="0">
                  <a:solidFill>
                    <a:srgbClr val="846E84"/>
                  </a:solidFill>
                  <a:latin typeface="Fira Sans Extra Condensed" panose="020B0503050000020004" pitchFamily="34" charset="0"/>
                  <a:ea typeface="DengXian"/>
                  <a:cs typeface="Times New Roman"/>
                </a:rPr>
                <a:t>Business Statement</a:t>
              </a:r>
              <a:endParaRPr lang="en-US" sz="1100" dirty="0">
                <a:solidFill>
                  <a:srgbClr val="846E84"/>
                </a:solidFill>
                <a:latin typeface="Fira Sans Extra Condensed" panose="020B0503050000020004" pitchFamily="34" charset="0"/>
                <a:ea typeface="DengXian"/>
                <a:cs typeface="Times New Roman"/>
              </a:endParaRPr>
            </a:p>
          </p:txBody>
        </p:sp>
        <p:sp>
          <p:nvSpPr>
            <p:cNvPr id="48" name="Rectangle 47">
              <a:extLst>
                <a:ext uri="{FF2B5EF4-FFF2-40B4-BE49-F238E27FC236}">
                  <a16:creationId xmlns:a16="http://schemas.microsoft.com/office/drawing/2014/main" id="{9BE2D2A8-5220-6600-7F50-50F445E4F030}"/>
                </a:ext>
              </a:extLst>
            </p:cNvPr>
            <p:cNvSpPr/>
            <p:nvPr/>
          </p:nvSpPr>
          <p:spPr>
            <a:xfrm>
              <a:off x="3630066" y="4703525"/>
              <a:ext cx="1508315" cy="431990"/>
            </a:xfrm>
            <a:prstGeom prst="rect">
              <a:avLst/>
            </a:prstGeom>
            <a:solidFill>
              <a:srgbClr val="FFFBF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ltLang="zh-CN" sz="1100" dirty="0">
                  <a:solidFill>
                    <a:srgbClr val="846E84"/>
                  </a:solidFill>
                  <a:latin typeface="Fira Sans Extra Condensed" panose="020B0503050000020004" pitchFamily="34" charset="0"/>
                  <a:ea typeface="DengXian"/>
                  <a:cs typeface="Times New Roman"/>
                </a:rPr>
                <a:t>EDA</a:t>
              </a:r>
              <a:endParaRPr lang="en-US" sz="1100" dirty="0">
                <a:solidFill>
                  <a:srgbClr val="846E84"/>
                </a:solidFill>
                <a:latin typeface="Fira Sans Extra Condensed" panose="020B0503050000020004" pitchFamily="34" charset="0"/>
                <a:ea typeface="DengXian"/>
                <a:cs typeface="Times New Roman"/>
              </a:endParaRPr>
            </a:p>
          </p:txBody>
        </p:sp>
        <p:sp>
          <p:nvSpPr>
            <p:cNvPr id="49" name="Rectangle 48">
              <a:extLst>
                <a:ext uri="{FF2B5EF4-FFF2-40B4-BE49-F238E27FC236}">
                  <a16:creationId xmlns:a16="http://schemas.microsoft.com/office/drawing/2014/main" id="{947A881F-5ED3-F19D-94E0-25E791ED5031}"/>
                </a:ext>
              </a:extLst>
            </p:cNvPr>
            <p:cNvSpPr/>
            <p:nvPr/>
          </p:nvSpPr>
          <p:spPr>
            <a:xfrm>
              <a:off x="1854200" y="4703525"/>
              <a:ext cx="1790700" cy="431990"/>
            </a:xfrm>
            <a:prstGeom prst="rect">
              <a:avLst/>
            </a:prstGeom>
            <a:solidFill>
              <a:srgbClr val="FFFBF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100" dirty="0">
                  <a:solidFill>
                    <a:srgbClr val="846E84"/>
                  </a:solidFill>
                  <a:latin typeface="Fira Sans Extra Condensed" panose="020B0503050000020004" pitchFamily="34" charset="0"/>
                  <a:ea typeface="DengXian"/>
                  <a:cs typeface="Times New Roman"/>
                </a:rPr>
                <a:t>Data &amp; Data Prep</a:t>
              </a:r>
            </a:p>
          </p:txBody>
        </p:sp>
        <p:sp>
          <p:nvSpPr>
            <p:cNvPr id="50" name="Rectangle 49">
              <a:extLst>
                <a:ext uri="{FF2B5EF4-FFF2-40B4-BE49-F238E27FC236}">
                  <a16:creationId xmlns:a16="http://schemas.microsoft.com/office/drawing/2014/main" id="{C871A013-487F-9963-EC91-F90E60FBCC1D}"/>
                </a:ext>
              </a:extLst>
            </p:cNvPr>
            <p:cNvSpPr/>
            <p:nvPr/>
          </p:nvSpPr>
          <p:spPr>
            <a:xfrm>
              <a:off x="5138382" y="4703525"/>
              <a:ext cx="2058251" cy="431990"/>
            </a:xfrm>
            <a:prstGeom prst="rect">
              <a:avLst/>
            </a:prstGeom>
            <a:solidFill>
              <a:srgbClr val="674188"/>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b="1" dirty="0">
                  <a:solidFill>
                    <a:schemeClr val="bg1"/>
                  </a:solidFill>
                  <a:latin typeface="Fira Sans Extra Condensed" panose="020B0503050000020004" pitchFamily="34" charset="0"/>
                  <a:cs typeface="Calibri" panose="020F0502020204030204" pitchFamily="34" charset="0"/>
                </a:rPr>
                <a:t>Quantitative research &amp; Models</a:t>
              </a:r>
              <a:endParaRPr lang="en-US" sz="1100" b="1" dirty="0">
                <a:solidFill>
                  <a:schemeClr val="bg1"/>
                </a:solidFill>
                <a:latin typeface="Fira Sans Extra Condensed" panose="020B0503050000020004" pitchFamily="34" charset="0"/>
                <a:cs typeface="Calibri" panose="020F0502020204030204" pitchFamily="34" charset="0"/>
              </a:endParaRPr>
            </a:p>
          </p:txBody>
        </p:sp>
        <p:sp>
          <p:nvSpPr>
            <p:cNvPr id="51" name="Rectangle 50">
              <a:extLst>
                <a:ext uri="{FF2B5EF4-FFF2-40B4-BE49-F238E27FC236}">
                  <a16:creationId xmlns:a16="http://schemas.microsoft.com/office/drawing/2014/main" id="{CA4A0597-3955-1AED-C242-57DB21410A56}"/>
                </a:ext>
              </a:extLst>
            </p:cNvPr>
            <p:cNvSpPr/>
            <p:nvPr/>
          </p:nvSpPr>
          <p:spPr>
            <a:xfrm>
              <a:off x="7166966" y="4703525"/>
              <a:ext cx="1977034" cy="431990"/>
            </a:xfrm>
            <a:prstGeom prst="rect">
              <a:avLst/>
            </a:prstGeom>
            <a:solidFill>
              <a:srgbClr val="FFFBF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ltLang="zh-CN" sz="1100" dirty="0">
                  <a:solidFill>
                    <a:srgbClr val="846E84"/>
                  </a:solidFill>
                  <a:latin typeface="Fira Sans Extra Condensed" panose="020B0503050000020004" pitchFamily="34" charset="0"/>
                  <a:ea typeface="DengXian"/>
                  <a:cs typeface="Times New Roman"/>
                </a:rPr>
                <a:t>Ethical &amp; Christian Faith</a:t>
              </a:r>
              <a:endParaRPr lang="en-US" sz="1100" dirty="0">
                <a:solidFill>
                  <a:srgbClr val="846E84"/>
                </a:solidFill>
                <a:latin typeface="Fira Sans Extra Condensed" panose="020B0503050000020004" pitchFamily="34" charset="0"/>
                <a:ea typeface="DengXian"/>
                <a:cs typeface="Times New Roman"/>
              </a:endParaRPr>
            </a:p>
          </p:txBody>
        </p:sp>
      </p:grpSp>
    </p:spTree>
    <p:extLst>
      <p:ext uri="{BB962C8B-B14F-4D97-AF65-F5344CB8AC3E}">
        <p14:creationId xmlns:p14="http://schemas.microsoft.com/office/powerpoint/2010/main" val="23777919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15"/>
        <p:cNvGrpSpPr/>
        <p:nvPr/>
      </p:nvGrpSpPr>
      <p:grpSpPr>
        <a:xfrm>
          <a:off x="0" y="0"/>
          <a:ext cx="0" cy="0"/>
          <a:chOff x="0" y="0"/>
          <a:chExt cx="0" cy="0"/>
        </a:xfrm>
      </p:grpSpPr>
      <p:sp>
        <p:nvSpPr>
          <p:cNvPr id="1516" name="Google Shape;1516;p49"/>
          <p:cNvSpPr txBox="1"/>
          <p:nvPr/>
        </p:nvSpPr>
        <p:spPr>
          <a:xfrm>
            <a:off x="234779" y="2571750"/>
            <a:ext cx="7047300" cy="238727"/>
          </a:xfrm>
          <a:prstGeom prst="rect">
            <a:avLst/>
          </a:prstGeom>
          <a:noFill/>
          <a:ln>
            <a:noFill/>
          </a:ln>
        </p:spPr>
        <p:txBody>
          <a:bodyPr spcFirstLastPara="1" wrap="square" lIns="91425" tIns="91425" rIns="91425" bIns="91425" anchor="t" anchorCtr="0">
            <a:noAutofit/>
          </a:bodyPr>
          <a:lstStyle/>
          <a:p>
            <a:pPr>
              <a:lnSpc>
                <a:spcPct val="115000"/>
              </a:lnSpc>
              <a:spcBef>
                <a:spcPts val="1400"/>
              </a:spcBef>
              <a:buClr>
                <a:schemeClr val="dk1"/>
              </a:buClr>
              <a:buSzPts val="1100"/>
            </a:pPr>
            <a:r>
              <a:rPr lang="en-US" sz="6600" b="1" dirty="0">
                <a:solidFill>
                  <a:schemeClr val="lt1"/>
                </a:solidFill>
                <a:latin typeface="Fira Sans Extra Condensed"/>
              </a:rPr>
              <a:t>Thank you</a:t>
            </a:r>
          </a:p>
          <a:p>
            <a:pPr>
              <a:lnSpc>
                <a:spcPct val="114999"/>
              </a:lnSpc>
              <a:spcBef>
                <a:spcPts val="1400"/>
              </a:spcBef>
              <a:buSzPts val="1100"/>
            </a:pPr>
            <a:r>
              <a:rPr lang="en-US" sz="6600" b="1" dirty="0">
                <a:solidFill>
                  <a:schemeClr val="lt1"/>
                </a:solidFill>
                <a:latin typeface="Fira Sans Extra Condensed"/>
              </a:rPr>
              <a:t>Questions?</a:t>
            </a:r>
            <a:endParaRPr lang="en-US" sz="6600" b="1" dirty="0">
              <a:solidFill>
                <a:schemeClr val="lt1"/>
              </a:solidFill>
              <a:latin typeface="Fira Sans Extra Condensed" panose="020B0503050000020004" pitchFamily="34" charset="0"/>
            </a:endParaRPr>
          </a:p>
        </p:txBody>
      </p:sp>
      <p:sp>
        <p:nvSpPr>
          <p:cNvPr id="1517" name="Google Shape;1517;p49"/>
          <p:cNvSpPr txBox="1"/>
          <p:nvPr/>
        </p:nvSpPr>
        <p:spPr>
          <a:xfrm>
            <a:off x="-19395" y="3555574"/>
            <a:ext cx="7047300" cy="440100"/>
          </a:xfrm>
          <a:prstGeom prst="rect">
            <a:avLst/>
          </a:prstGeom>
          <a:noFill/>
          <a:ln>
            <a:noFill/>
          </a:ln>
        </p:spPr>
        <p:txBody>
          <a:bodyPr spcFirstLastPara="1" wrap="square" lIns="91425" tIns="91425" rIns="91425" bIns="91425" anchor="t" anchorCtr="0">
            <a:noAutofit/>
          </a:bodyPr>
          <a:lstStyle/>
          <a:p>
            <a:pPr>
              <a:lnSpc>
                <a:spcPct val="115000"/>
              </a:lnSpc>
            </a:pPr>
            <a:r>
              <a:rPr lang="en-US" sz="1000">
                <a:solidFill>
                  <a:schemeClr val="bg1"/>
                </a:solidFill>
              </a:rPr>
              <a:t>References</a:t>
            </a:r>
          </a:p>
          <a:p>
            <a:pPr>
              <a:lnSpc>
                <a:spcPct val="115000"/>
              </a:lnSpc>
            </a:pPr>
            <a:r>
              <a:rPr lang="en-US" sz="1000">
                <a:solidFill>
                  <a:schemeClr val="bg1"/>
                </a:solidFill>
                <a:hlinkClick r:id="rId3">
                  <a:extLst>
                    <a:ext uri="{A12FA001-AC4F-418D-AE19-62706E023703}">
                      <ahyp:hlinkClr xmlns:ahyp="http://schemas.microsoft.com/office/drawing/2018/hyperlinkcolor" val="tx"/>
                    </a:ext>
                  </a:extLst>
                </a:hlinkClick>
              </a:rPr>
              <a:t>https://www.kaggle.com/datasets/pavansubhasht/ibm-hr-analytics-attrition-dataset</a:t>
            </a:r>
            <a:endParaRPr lang="en-US" sz="1000">
              <a:solidFill>
                <a:schemeClr val="bg1"/>
              </a:solidFill>
            </a:endParaRPr>
          </a:p>
          <a:p>
            <a:pPr>
              <a:lnSpc>
                <a:spcPct val="115000"/>
              </a:lnSpc>
            </a:pPr>
            <a:endParaRPr lang="en-US" sz="1000">
              <a:solidFill>
                <a:schemeClr val="bg1"/>
              </a:solidFill>
            </a:endParaRPr>
          </a:p>
          <a:p>
            <a:pPr>
              <a:lnSpc>
                <a:spcPct val="115000"/>
              </a:lnSpc>
            </a:pPr>
            <a:endParaRPr sz="1000" u="sng">
              <a:solidFill>
                <a:schemeClr val="bg1"/>
              </a:solidFill>
            </a:endParaRPr>
          </a:p>
        </p:txBody>
      </p:sp>
      <p:sp>
        <p:nvSpPr>
          <p:cNvPr id="18" name="Rectangle 17">
            <a:extLst>
              <a:ext uri="{FF2B5EF4-FFF2-40B4-BE49-F238E27FC236}">
                <a16:creationId xmlns:a16="http://schemas.microsoft.com/office/drawing/2014/main" id="{6E0255F6-37C4-B84E-57DB-B7A5A98B49C9}"/>
              </a:ext>
            </a:extLst>
          </p:cNvPr>
          <p:cNvSpPr/>
          <p:nvPr/>
        </p:nvSpPr>
        <p:spPr>
          <a:xfrm>
            <a:off x="0" y="0"/>
            <a:ext cx="9144000" cy="971550"/>
          </a:xfrm>
          <a:prstGeom prst="rect">
            <a:avLst/>
          </a:prstGeom>
          <a:solidFill>
            <a:srgbClr val="9B75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9" name="TextBox 8">
            <a:extLst>
              <a:ext uri="{FF2B5EF4-FFF2-40B4-BE49-F238E27FC236}">
                <a16:creationId xmlns:a16="http://schemas.microsoft.com/office/drawing/2014/main" id="{2203BB67-200E-9492-62BE-6B373163CD7D}"/>
              </a:ext>
            </a:extLst>
          </p:cNvPr>
          <p:cNvSpPr txBox="1"/>
          <p:nvPr/>
        </p:nvSpPr>
        <p:spPr>
          <a:xfrm>
            <a:off x="1872000" y="224996"/>
            <a:ext cx="5508000" cy="410690"/>
          </a:xfrm>
          <a:prstGeom prst="rect">
            <a:avLst/>
          </a:prstGeom>
          <a:noFill/>
        </p:spPr>
        <p:txBody>
          <a:bodyPr wrap="square" lIns="0" tIns="0" rIns="0" bIns="0" rtlCol="0" anchor="ctr">
            <a:spAutoFit/>
          </a:bodyPr>
          <a:lstStyle/>
          <a:p>
            <a:pPr algn="ctr">
              <a:lnSpc>
                <a:spcPct val="140000"/>
              </a:lnSpc>
            </a:pPr>
            <a:r>
              <a:rPr lang="en-US" altLang="zh-CN" sz="2100" b="1" dirty="0">
                <a:solidFill>
                  <a:schemeClr val="bg1"/>
                </a:solidFill>
                <a:latin typeface="Fira Sans Extra Condensed" panose="020B0503050000020004" pitchFamily="34" charset="0"/>
                <a:cs typeface="Calibri"/>
                <a:sym typeface="+mn-lt"/>
              </a:rPr>
              <a:t>Business Problems</a:t>
            </a:r>
            <a:endParaRPr lang="zh-CN" altLang="en-US" sz="2100" b="1" dirty="0">
              <a:solidFill>
                <a:schemeClr val="bg1"/>
              </a:solidFill>
              <a:latin typeface="Fira Sans Extra Condensed" panose="020B0503050000020004" pitchFamily="34" charset="0"/>
              <a:cs typeface="Calibri" panose="020F0502020204030204" pitchFamily="34" charset="0"/>
              <a:sym typeface="+mn-lt"/>
            </a:endParaRPr>
          </a:p>
        </p:txBody>
      </p:sp>
      <p:sp>
        <p:nvSpPr>
          <p:cNvPr id="21" name="TextBox 20">
            <a:extLst>
              <a:ext uri="{FF2B5EF4-FFF2-40B4-BE49-F238E27FC236}">
                <a16:creationId xmlns:a16="http://schemas.microsoft.com/office/drawing/2014/main" id="{774D0E94-5DAB-B3A4-79B6-3ED4F5541D07}"/>
              </a:ext>
            </a:extLst>
          </p:cNvPr>
          <p:cNvSpPr txBox="1"/>
          <p:nvPr/>
        </p:nvSpPr>
        <p:spPr>
          <a:xfrm>
            <a:off x="678343" y="1671503"/>
            <a:ext cx="4140305" cy="923330"/>
          </a:xfrm>
          <a:prstGeom prst="rect">
            <a:avLst/>
          </a:prstGeom>
          <a:noFill/>
        </p:spPr>
        <p:txBody>
          <a:bodyPr wrap="square">
            <a:spAutoFit/>
          </a:bodyPr>
          <a:lstStyle/>
          <a:p>
            <a:pPr marL="257175" indent="-257175">
              <a:buFont typeface="Wingdings" panose="05000000000000000000" pitchFamily="2" charset="2"/>
              <a:buChar char="v"/>
            </a:pPr>
            <a:endParaRPr lang="en-US" sz="1800" dirty="0">
              <a:solidFill>
                <a:schemeClr val="tx1">
                  <a:lumMod val="75000"/>
                  <a:lumOff val="25000"/>
                </a:schemeClr>
              </a:solidFill>
              <a:latin typeface="Bahnschrift SemiBold SemiConden" panose="020B0502040204020203" pitchFamily="34" charset="0"/>
              <a:cs typeface="Calibri"/>
            </a:endParaRPr>
          </a:p>
          <a:p>
            <a:pPr marL="257175" indent="-257175">
              <a:buFont typeface="Wingdings" panose="05000000000000000000" pitchFamily="2" charset="2"/>
              <a:buChar char="v"/>
            </a:pPr>
            <a:endParaRPr lang="en-US" sz="1800" dirty="0">
              <a:solidFill>
                <a:schemeClr val="tx1">
                  <a:lumMod val="75000"/>
                  <a:lumOff val="25000"/>
                </a:schemeClr>
              </a:solidFill>
              <a:latin typeface="Bahnschrift SemiBold SemiConden" panose="020B0502040204020203" pitchFamily="34" charset="0"/>
              <a:cs typeface="Calibri"/>
            </a:endParaRPr>
          </a:p>
          <a:p>
            <a:pPr marL="257175" indent="-257175">
              <a:buFont typeface="Wingdings" panose="05000000000000000000" pitchFamily="2" charset="2"/>
              <a:buChar char="v"/>
            </a:pPr>
            <a:endParaRPr lang="en-US" sz="1800" dirty="0">
              <a:solidFill>
                <a:schemeClr val="tx1">
                  <a:lumMod val="75000"/>
                  <a:lumOff val="25000"/>
                </a:schemeClr>
              </a:solidFill>
              <a:latin typeface="Bahnschrift SemiBold SemiConden" panose="020B0502040204020203" pitchFamily="34" charset="0"/>
              <a:cs typeface="Calibri"/>
            </a:endParaRPr>
          </a:p>
        </p:txBody>
      </p:sp>
      <p:grpSp>
        <p:nvGrpSpPr>
          <p:cNvPr id="2" name="Google Shape;50;p16">
            <a:extLst>
              <a:ext uri="{FF2B5EF4-FFF2-40B4-BE49-F238E27FC236}">
                <a16:creationId xmlns:a16="http://schemas.microsoft.com/office/drawing/2014/main" id="{159FF9C5-30C2-59B2-C24B-E08388E5A0F4}"/>
              </a:ext>
            </a:extLst>
          </p:cNvPr>
          <p:cNvGrpSpPr/>
          <p:nvPr/>
        </p:nvGrpSpPr>
        <p:grpSpPr>
          <a:xfrm>
            <a:off x="5836587" y="1633486"/>
            <a:ext cx="3072635" cy="2804204"/>
            <a:chOff x="780575" y="1324941"/>
            <a:chExt cx="2732225" cy="2493534"/>
          </a:xfrm>
        </p:grpSpPr>
        <p:sp>
          <p:nvSpPr>
            <p:cNvPr id="3" name="Google Shape;51;p16">
              <a:extLst>
                <a:ext uri="{FF2B5EF4-FFF2-40B4-BE49-F238E27FC236}">
                  <a16:creationId xmlns:a16="http://schemas.microsoft.com/office/drawing/2014/main" id="{03C69ED4-2873-5AE4-0E2E-1A77BFC8F728}"/>
                </a:ext>
              </a:extLst>
            </p:cNvPr>
            <p:cNvSpPr/>
            <p:nvPr/>
          </p:nvSpPr>
          <p:spPr>
            <a:xfrm>
              <a:off x="780575" y="3707775"/>
              <a:ext cx="975900" cy="110700"/>
            </a:xfrm>
            <a:prstGeom prst="ellipse">
              <a:avLst/>
            </a:prstGeom>
            <a:solidFill>
              <a:srgbClr val="666666">
                <a:alpha val="12549"/>
              </a:srgbClr>
            </a:solidFill>
            <a:ln>
              <a:noFill/>
            </a:ln>
          </p:spPr>
          <p:txBody>
            <a:bodyPr spcFirstLastPara="1" wrap="square" lIns="68569" tIns="68569" rIns="68569" bIns="68569" anchor="ctr" anchorCtr="0">
              <a:noAutofit/>
            </a:bodyPr>
            <a:lstStyle/>
            <a:p>
              <a:endParaRPr sz="1050"/>
            </a:p>
          </p:txBody>
        </p:sp>
        <p:sp>
          <p:nvSpPr>
            <p:cNvPr id="5" name="Google Shape;52;p16">
              <a:extLst>
                <a:ext uri="{FF2B5EF4-FFF2-40B4-BE49-F238E27FC236}">
                  <a16:creationId xmlns:a16="http://schemas.microsoft.com/office/drawing/2014/main" id="{4C5AFC06-2B8E-C4A7-8724-D5D167237D5C}"/>
                </a:ext>
              </a:extLst>
            </p:cNvPr>
            <p:cNvSpPr/>
            <p:nvPr/>
          </p:nvSpPr>
          <p:spPr>
            <a:xfrm>
              <a:off x="2536900" y="3672925"/>
              <a:ext cx="975900" cy="110700"/>
            </a:xfrm>
            <a:prstGeom prst="ellipse">
              <a:avLst/>
            </a:prstGeom>
            <a:solidFill>
              <a:srgbClr val="666666">
                <a:alpha val="12549"/>
              </a:srgbClr>
            </a:solidFill>
            <a:ln>
              <a:noFill/>
            </a:ln>
          </p:spPr>
          <p:txBody>
            <a:bodyPr spcFirstLastPara="1" wrap="square" lIns="68569" tIns="68569" rIns="68569" bIns="68569" anchor="ctr" anchorCtr="0">
              <a:noAutofit/>
            </a:bodyPr>
            <a:lstStyle/>
            <a:p>
              <a:endParaRPr sz="1050"/>
            </a:p>
          </p:txBody>
        </p:sp>
        <p:grpSp>
          <p:nvGrpSpPr>
            <p:cNvPr id="6" name="Google Shape;53;p16">
              <a:extLst>
                <a:ext uri="{FF2B5EF4-FFF2-40B4-BE49-F238E27FC236}">
                  <a16:creationId xmlns:a16="http://schemas.microsoft.com/office/drawing/2014/main" id="{87730B7A-F926-84F0-64C7-B7FBC6CD67AC}"/>
                </a:ext>
              </a:extLst>
            </p:cNvPr>
            <p:cNvGrpSpPr/>
            <p:nvPr/>
          </p:nvGrpSpPr>
          <p:grpSpPr>
            <a:xfrm>
              <a:off x="805623" y="1324941"/>
              <a:ext cx="2392957" cy="2423970"/>
              <a:chOff x="1224125" y="238125"/>
              <a:chExt cx="5171725" cy="5238750"/>
            </a:xfrm>
          </p:grpSpPr>
          <p:sp>
            <p:nvSpPr>
              <p:cNvPr id="8" name="Google Shape;54;p16">
                <a:extLst>
                  <a:ext uri="{FF2B5EF4-FFF2-40B4-BE49-F238E27FC236}">
                    <a16:creationId xmlns:a16="http://schemas.microsoft.com/office/drawing/2014/main" id="{10611EFC-CDA3-B311-5D76-4FB00CA6E428}"/>
                  </a:ext>
                </a:extLst>
              </p:cNvPr>
              <p:cNvSpPr/>
              <p:nvPr/>
            </p:nvSpPr>
            <p:spPr>
              <a:xfrm>
                <a:off x="2554425" y="3174350"/>
                <a:ext cx="296175" cy="1920425"/>
              </a:xfrm>
              <a:custGeom>
                <a:avLst/>
                <a:gdLst/>
                <a:ahLst/>
                <a:cxnLst/>
                <a:rect l="l" t="t" r="r" b="b"/>
                <a:pathLst>
                  <a:path w="11847" h="76817" extrusionOk="0">
                    <a:moveTo>
                      <a:pt x="0" y="0"/>
                    </a:moveTo>
                    <a:lnTo>
                      <a:pt x="0" y="76816"/>
                    </a:lnTo>
                    <a:lnTo>
                      <a:pt x="11846" y="76816"/>
                    </a:lnTo>
                    <a:lnTo>
                      <a:pt x="11846" y="0"/>
                    </a:lnTo>
                    <a:close/>
                  </a:path>
                </a:pathLst>
              </a:custGeom>
              <a:solidFill>
                <a:schemeClr val="accent6"/>
              </a:solidFill>
              <a:ln>
                <a:noFill/>
              </a:ln>
            </p:spPr>
            <p:txBody>
              <a:bodyPr spcFirstLastPara="1" wrap="square" lIns="68569" tIns="68569" rIns="68569" bIns="68569" anchor="ctr" anchorCtr="0">
                <a:noAutofit/>
              </a:bodyPr>
              <a:lstStyle/>
              <a:p>
                <a:endParaRPr sz="1050"/>
              </a:p>
            </p:txBody>
          </p:sp>
          <p:sp>
            <p:nvSpPr>
              <p:cNvPr id="9" name="Google Shape;55;p16">
                <a:extLst>
                  <a:ext uri="{FF2B5EF4-FFF2-40B4-BE49-F238E27FC236}">
                    <a16:creationId xmlns:a16="http://schemas.microsoft.com/office/drawing/2014/main" id="{6502CDD6-78E0-4E56-8CE1-86973A14DAF2}"/>
                  </a:ext>
                </a:extLst>
              </p:cNvPr>
              <p:cNvSpPr/>
              <p:nvPr/>
            </p:nvSpPr>
            <p:spPr>
              <a:xfrm>
                <a:off x="3027575" y="2776100"/>
                <a:ext cx="296175" cy="2318675"/>
              </a:xfrm>
              <a:custGeom>
                <a:avLst/>
                <a:gdLst/>
                <a:ahLst/>
                <a:cxnLst/>
                <a:rect l="l" t="t" r="r" b="b"/>
                <a:pathLst>
                  <a:path w="11847" h="92747" extrusionOk="0">
                    <a:moveTo>
                      <a:pt x="0" y="1"/>
                    </a:moveTo>
                    <a:lnTo>
                      <a:pt x="0" y="92746"/>
                    </a:lnTo>
                    <a:lnTo>
                      <a:pt x="11846" y="92746"/>
                    </a:lnTo>
                    <a:lnTo>
                      <a:pt x="11846" y="1"/>
                    </a:lnTo>
                    <a:close/>
                  </a:path>
                </a:pathLst>
              </a:custGeom>
              <a:solidFill>
                <a:schemeClr val="accent5"/>
              </a:solidFill>
              <a:ln>
                <a:noFill/>
              </a:ln>
            </p:spPr>
            <p:txBody>
              <a:bodyPr spcFirstLastPara="1" wrap="square" lIns="68569" tIns="68569" rIns="68569" bIns="68569" anchor="ctr" anchorCtr="0">
                <a:noAutofit/>
              </a:bodyPr>
              <a:lstStyle/>
              <a:p>
                <a:endParaRPr sz="1050"/>
              </a:p>
            </p:txBody>
          </p:sp>
          <p:sp>
            <p:nvSpPr>
              <p:cNvPr id="10" name="Google Shape;56;p16">
                <a:extLst>
                  <a:ext uri="{FF2B5EF4-FFF2-40B4-BE49-F238E27FC236}">
                    <a16:creationId xmlns:a16="http://schemas.microsoft.com/office/drawing/2014/main" id="{65F3C3CB-57D3-8BF2-3C5A-8D5CFC5FE785}"/>
                  </a:ext>
                </a:extLst>
              </p:cNvPr>
              <p:cNvSpPr/>
              <p:nvPr/>
            </p:nvSpPr>
            <p:spPr>
              <a:xfrm>
                <a:off x="3539575" y="2298850"/>
                <a:ext cx="295875" cy="2795925"/>
              </a:xfrm>
              <a:custGeom>
                <a:avLst/>
                <a:gdLst/>
                <a:ahLst/>
                <a:cxnLst/>
                <a:rect l="l" t="t" r="r" b="b"/>
                <a:pathLst>
                  <a:path w="11835" h="111837" extrusionOk="0">
                    <a:moveTo>
                      <a:pt x="1" y="0"/>
                    </a:moveTo>
                    <a:lnTo>
                      <a:pt x="1" y="111836"/>
                    </a:lnTo>
                    <a:lnTo>
                      <a:pt x="11834" y="111836"/>
                    </a:lnTo>
                    <a:lnTo>
                      <a:pt x="11834" y="0"/>
                    </a:lnTo>
                    <a:close/>
                  </a:path>
                </a:pathLst>
              </a:custGeom>
              <a:solidFill>
                <a:schemeClr val="accent4"/>
              </a:solidFill>
              <a:ln>
                <a:noFill/>
              </a:ln>
            </p:spPr>
            <p:txBody>
              <a:bodyPr spcFirstLastPara="1" wrap="square" lIns="68569" tIns="68569" rIns="68569" bIns="68569" anchor="ctr" anchorCtr="0">
                <a:noAutofit/>
              </a:bodyPr>
              <a:lstStyle/>
              <a:p>
                <a:endParaRPr sz="1050"/>
              </a:p>
            </p:txBody>
          </p:sp>
          <p:sp>
            <p:nvSpPr>
              <p:cNvPr id="11" name="Google Shape;57;p16">
                <a:extLst>
                  <a:ext uri="{FF2B5EF4-FFF2-40B4-BE49-F238E27FC236}">
                    <a16:creationId xmlns:a16="http://schemas.microsoft.com/office/drawing/2014/main" id="{6FA05954-964A-9080-C4B0-A8F0D0CDA8A9}"/>
                  </a:ext>
                </a:extLst>
              </p:cNvPr>
              <p:cNvSpPr/>
              <p:nvPr/>
            </p:nvSpPr>
            <p:spPr>
              <a:xfrm>
                <a:off x="4012725" y="1815900"/>
                <a:ext cx="295875" cy="3278875"/>
              </a:xfrm>
              <a:custGeom>
                <a:avLst/>
                <a:gdLst/>
                <a:ahLst/>
                <a:cxnLst/>
                <a:rect l="l" t="t" r="r" b="b"/>
                <a:pathLst>
                  <a:path w="11835" h="131155" extrusionOk="0">
                    <a:moveTo>
                      <a:pt x="1" y="1"/>
                    </a:moveTo>
                    <a:lnTo>
                      <a:pt x="1" y="131154"/>
                    </a:lnTo>
                    <a:lnTo>
                      <a:pt x="11834" y="131154"/>
                    </a:lnTo>
                    <a:lnTo>
                      <a:pt x="11834" y="1"/>
                    </a:lnTo>
                    <a:close/>
                  </a:path>
                </a:pathLst>
              </a:custGeom>
              <a:solidFill>
                <a:schemeClr val="accent3"/>
              </a:solidFill>
              <a:ln>
                <a:noFill/>
              </a:ln>
            </p:spPr>
            <p:txBody>
              <a:bodyPr spcFirstLastPara="1" wrap="square" lIns="68569" tIns="68569" rIns="68569" bIns="68569" anchor="ctr" anchorCtr="0">
                <a:noAutofit/>
              </a:bodyPr>
              <a:lstStyle/>
              <a:p>
                <a:endParaRPr sz="1050"/>
              </a:p>
            </p:txBody>
          </p:sp>
          <p:sp>
            <p:nvSpPr>
              <p:cNvPr id="12" name="Google Shape;58;p16">
                <a:extLst>
                  <a:ext uri="{FF2B5EF4-FFF2-40B4-BE49-F238E27FC236}">
                    <a16:creationId xmlns:a16="http://schemas.microsoft.com/office/drawing/2014/main" id="{B2946BB6-A263-6B0C-47AB-A1D6FF0053E0}"/>
                  </a:ext>
                </a:extLst>
              </p:cNvPr>
              <p:cNvSpPr/>
              <p:nvPr/>
            </p:nvSpPr>
            <p:spPr>
              <a:xfrm>
                <a:off x="4559200" y="1484675"/>
                <a:ext cx="296175" cy="3610100"/>
              </a:xfrm>
              <a:custGeom>
                <a:avLst/>
                <a:gdLst/>
                <a:ahLst/>
                <a:cxnLst/>
                <a:rect l="l" t="t" r="r" b="b"/>
                <a:pathLst>
                  <a:path w="11847" h="144404" extrusionOk="0">
                    <a:moveTo>
                      <a:pt x="1" y="0"/>
                    </a:moveTo>
                    <a:lnTo>
                      <a:pt x="1" y="144403"/>
                    </a:lnTo>
                    <a:lnTo>
                      <a:pt x="11847" y="144403"/>
                    </a:lnTo>
                    <a:lnTo>
                      <a:pt x="11847" y="0"/>
                    </a:lnTo>
                    <a:close/>
                  </a:path>
                </a:pathLst>
              </a:custGeom>
              <a:solidFill>
                <a:schemeClr val="accent2"/>
              </a:solidFill>
              <a:ln>
                <a:noFill/>
              </a:ln>
            </p:spPr>
            <p:txBody>
              <a:bodyPr spcFirstLastPara="1" wrap="square" lIns="68569" tIns="68569" rIns="68569" bIns="68569" anchor="ctr" anchorCtr="0">
                <a:noAutofit/>
              </a:bodyPr>
              <a:lstStyle/>
              <a:p>
                <a:endParaRPr sz="1050"/>
              </a:p>
            </p:txBody>
          </p:sp>
          <p:sp>
            <p:nvSpPr>
              <p:cNvPr id="13" name="Google Shape;59;p16">
                <a:extLst>
                  <a:ext uri="{FF2B5EF4-FFF2-40B4-BE49-F238E27FC236}">
                    <a16:creationId xmlns:a16="http://schemas.microsoft.com/office/drawing/2014/main" id="{FA579524-5786-DBFD-BC5A-FA0DC0CFF19D}"/>
                  </a:ext>
                </a:extLst>
              </p:cNvPr>
              <p:cNvSpPr/>
              <p:nvPr/>
            </p:nvSpPr>
            <p:spPr>
              <a:xfrm>
                <a:off x="5139800" y="908175"/>
                <a:ext cx="296175" cy="4186600"/>
              </a:xfrm>
              <a:custGeom>
                <a:avLst/>
                <a:gdLst/>
                <a:ahLst/>
                <a:cxnLst/>
                <a:rect l="l" t="t" r="r" b="b"/>
                <a:pathLst>
                  <a:path w="11847" h="167464" extrusionOk="0">
                    <a:moveTo>
                      <a:pt x="1" y="0"/>
                    </a:moveTo>
                    <a:lnTo>
                      <a:pt x="1" y="167463"/>
                    </a:lnTo>
                    <a:lnTo>
                      <a:pt x="11847" y="167463"/>
                    </a:lnTo>
                    <a:lnTo>
                      <a:pt x="11847" y="0"/>
                    </a:ln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14" name="Google Shape;60;p16">
                <a:extLst>
                  <a:ext uri="{FF2B5EF4-FFF2-40B4-BE49-F238E27FC236}">
                    <a16:creationId xmlns:a16="http://schemas.microsoft.com/office/drawing/2014/main" id="{A4EB3CCB-3063-C1B4-B940-7E55244D75A4}"/>
                  </a:ext>
                </a:extLst>
              </p:cNvPr>
              <p:cNvSpPr/>
              <p:nvPr/>
            </p:nvSpPr>
            <p:spPr>
              <a:xfrm>
                <a:off x="2495000" y="253600"/>
                <a:ext cx="3044025" cy="2495650"/>
              </a:xfrm>
              <a:custGeom>
                <a:avLst/>
                <a:gdLst/>
                <a:ahLst/>
                <a:cxnLst/>
                <a:rect l="l" t="t" r="r" b="b"/>
                <a:pathLst>
                  <a:path w="121761" h="99826" extrusionOk="0">
                    <a:moveTo>
                      <a:pt x="120863" y="0"/>
                    </a:moveTo>
                    <a:lnTo>
                      <a:pt x="74427" y="51000"/>
                    </a:lnTo>
                    <a:lnTo>
                      <a:pt x="58687" y="51000"/>
                    </a:lnTo>
                    <a:lnTo>
                      <a:pt x="24881" y="88599"/>
                    </a:lnTo>
                    <a:lnTo>
                      <a:pt x="7750" y="88599"/>
                    </a:lnTo>
                    <a:lnTo>
                      <a:pt x="0" y="99105"/>
                    </a:lnTo>
                    <a:lnTo>
                      <a:pt x="974" y="99826"/>
                    </a:lnTo>
                    <a:lnTo>
                      <a:pt x="8370" y="89813"/>
                    </a:lnTo>
                    <a:lnTo>
                      <a:pt x="25424" y="89813"/>
                    </a:lnTo>
                    <a:lnTo>
                      <a:pt x="59230" y="52214"/>
                    </a:lnTo>
                    <a:lnTo>
                      <a:pt x="74970" y="52214"/>
                    </a:lnTo>
                    <a:lnTo>
                      <a:pt x="121760" y="810"/>
                    </a:lnTo>
                    <a:lnTo>
                      <a:pt x="120863" y="0"/>
                    </a:lnTo>
                    <a:close/>
                  </a:path>
                </a:pathLst>
              </a:custGeom>
              <a:solidFill>
                <a:schemeClr val="accent4"/>
              </a:solidFill>
              <a:ln>
                <a:noFill/>
              </a:ln>
            </p:spPr>
            <p:txBody>
              <a:bodyPr spcFirstLastPara="1" wrap="square" lIns="68569" tIns="68569" rIns="68569" bIns="68569" anchor="ctr" anchorCtr="0">
                <a:noAutofit/>
              </a:bodyPr>
              <a:lstStyle/>
              <a:p>
                <a:endParaRPr sz="1050"/>
              </a:p>
            </p:txBody>
          </p:sp>
          <p:sp>
            <p:nvSpPr>
              <p:cNvPr id="15" name="Google Shape;61;p16">
                <a:extLst>
                  <a:ext uri="{FF2B5EF4-FFF2-40B4-BE49-F238E27FC236}">
                    <a16:creationId xmlns:a16="http://schemas.microsoft.com/office/drawing/2014/main" id="{3946A5AF-13AA-28CA-B22F-D20AF898E7D4}"/>
                  </a:ext>
                </a:extLst>
              </p:cNvPr>
              <p:cNvSpPr/>
              <p:nvPr/>
            </p:nvSpPr>
            <p:spPr>
              <a:xfrm>
                <a:off x="5449225" y="238125"/>
                <a:ext cx="105275" cy="104950"/>
              </a:xfrm>
              <a:custGeom>
                <a:avLst/>
                <a:gdLst/>
                <a:ahLst/>
                <a:cxnLst/>
                <a:rect l="l" t="t" r="r" b="b"/>
                <a:pathLst>
                  <a:path w="4211" h="4198" extrusionOk="0">
                    <a:moveTo>
                      <a:pt x="4084" y="0"/>
                    </a:moveTo>
                    <a:lnTo>
                      <a:pt x="1177" y="139"/>
                    </a:lnTo>
                    <a:lnTo>
                      <a:pt x="1" y="1429"/>
                    </a:lnTo>
                    <a:lnTo>
                      <a:pt x="2909" y="1290"/>
                    </a:lnTo>
                    <a:lnTo>
                      <a:pt x="3035" y="4197"/>
                    </a:lnTo>
                    <a:lnTo>
                      <a:pt x="4211" y="2908"/>
                    </a:lnTo>
                    <a:lnTo>
                      <a:pt x="4084" y="0"/>
                    </a:lnTo>
                    <a:close/>
                  </a:path>
                </a:pathLst>
              </a:custGeom>
              <a:solidFill>
                <a:schemeClr val="accent4"/>
              </a:solidFill>
              <a:ln>
                <a:noFill/>
              </a:ln>
            </p:spPr>
            <p:txBody>
              <a:bodyPr spcFirstLastPara="1" wrap="square" lIns="68569" tIns="68569" rIns="68569" bIns="68569" anchor="ctr" anchorCtr="0">
                <a:noAutofit/>
              </a:bodyPr>
              <a:lstStyle/>
              <a:p>
                <a:endParaRPr sz="1050"/>
              </a:p>
            </p:txBody>
          </p:sp>
          <p:sp>
            <p:nvSpPr>
              <p:cNvPr id="16" name="Google Shape;62;p16">
                <a:extLst>
                  <a:ext uri="{FF2B5EF4-FFF2-40B4-BE49-F238E27FC236}">
                    <a16:creationId xmlns:a16="http://schemas.microsoft.com/office/drawing/2014/main" id="{72ACCB6F-0A47-AF19-ECEC-71DB4517C137}"/>
                  </a:ext>
                </a:extLst>
              </p:cNvPr>
              <p:cNvSpPr/>
              <p:nvPr/>
            </p:nvSpPr>
            <p:spPr>
              <a:xfrm>
                <a:off x="2444425" y="2712250"/>
                <a:ext cx="91675" cy="104025"/>
              </a:xfrm>
              <a:custGeom>
                <a:avLst/>
                <a:gdLst/>
                <a:ahLst/>
                <a:cxnLst/>
                <a:rect l="l" t="t" r="r" b="b"/>
                <a:pathLst>
                  <a:path w="3667" h="4161" extrusionOk="0">
                    <a:moveTo>
                      <a:pt x="1834" y="1"/>
                    </a:moveTo>
                    <a:lnTo>
                      <a:pt x="1644" y="13"/>
                    </a:lnTo>
                    <a:lnTo>
                      <a:pt x="1467" y="39"/>
                    </a:lnTo>
                    <a:lnTo>
                      <a:pt x="1290" y="89"/>
                    </a:lnTo>
                    <a:lnTo>
                      <a:pt x="1126" y="165"/>
                    </a:lnTo>
                    <a:lnTo>
                      <a:pt x="961" y="254"/>
                    </a:lnTo>
                    <a:lnTo>
                      <a:pt x="810" y="355"/>
                    </a:lnTo>
                    <a:lnTo>
                      <a:pt x="671" y="469"/>
                    </a:lnTo>
                    <a:lnTo>
                      <a:pt x="544" y="608"/>
                    </a:lnTo>
                    <a:lnTo>
                      <a:pt x="418" y="759"/>
                    </a:lnTo>
                    <a:lnTo>
                      <a:pt x="317" y="911"/>
                    </a:lnTo>
                    <a:lnTo>
                      <a:pt x="228" y="1088"/>
                    </a:lnTo>
                    <a:lnTo>
                      <a:pt x="152" y="1265"/>
                    </a:lnTo>
                    <a:lnTo>
                      <a:pt x="89" y="1455"/>
                    </a:lnTo>
                    <a:lnTo>
                      <a:pt x="39" y="1657"/>
                    </a:lnTo>
                    <a:lnTo>
                      <a:pt x="13" y="1859"/>
                    </a:lnTo>
                    <a:lnTo>
                      <a:pt x="1" y="2074"/>
                    </a:lnTo>
                    <a:lnTo>
                      <a:pt x="13" y="2289"/>
                    </a:lnTo>
                    <a:lnTo>
                      <a:pt x="39" y="2491"/>
                    </a:lnTo>
                    <a:lnTo>
                      <a:pt x="89" y="2694"/>
                    </a:lnTo>
                    <a:lnTo>
                      <a:pt x="152" y="2883"/>
                    </a:lnTo>
                    <a:lnTo>
                      <a:pt x="228" y="3073"/>
                    </a:lnTo>
                    <a:lnTo>
                      <a:pt x="317" y="3237"/>
                    </a:lnTo>
                    <a:lnTo>
                      <a:pt x="418" y="3402"/>
                    </a:lnTo>
                    <a:lnTo>
                      <a:pt x="544" y="3553"/>
                    </a:lnTo>
                    <a:lnTo>
                      <a:pt x="671" y="3680"/>
                    </a:lnTo>
                    <a:lnTo>
                      <a:pt x="810" y="3806"/>
                    </a:lnTo>
                    <a:lnTo>
                      <a:pt x="961" y="3907"/>
                    </a:lnTo>
                    <a:lnTo>
                      <a:pt x="1126" y="3996"/>
                    </a:lnTo>
                    <a:lnTo>
                      <a:pt x="1290" y="4059"/>
                    </a:lnTo>
                    <a:lnTo>
                      <a:pt x="1467" y="4110"/>
                    </a:lnTo>
                    <a:lnTo>
                      <a:pt x="1644" y="4148"/>
                    </a:lnTo>
                    <a:lnTo>
                      <a:pt x="1834" y="4160"/>
                    </a:lnTo>
                    <a:lnTo>
                      <a:pt x="2023" y="4148"/>
                    </a:lnTo>
                    <a:lnTo>
                      <a:pt x="2200" y="4110"/>
                    </a:lnTo>
                    <a:lnTo>
                      <a:pt x="2377" y="4059"/>
                    </a:lnTo>
                    <a:lnTo>
                      <a:pt x="2542" y="3996"/>
                    </a:lnTo>
                    <a:lnTo>
                      <a:pt x="2706" y="3907"/>
                    </a:lnTo>
                    <a:lnTo>
                      <a:pt x="2858" y="3806"/>
                    </a:lnTo>
                    <a:lnTo>
                      <a:pt x="2997" y="3680"/>
                    </a:lnTo>
                    <a:lnTo>
                      <a:pt x="3123" y="3553"/>
                    </a:lnTo>
                    <a:lnTo>
                      <a:pt x="3250" y="3402"/>
                    </a:lnTo>
                    <a:lnTo>
                      <a:pt x="3351" y="3237"/>
                    </a:lnTo>
                    <a:lnTo>
                      <a:pt x="3439" y="3073"/>
                    </a:lnTo>
                    <a:lnTo>
                      <a:pt x="3515" y="2883"/>
                    </a:lnTo>
                    <a:lnTo>
                      <a:pt x="3578" y="2694"/>
                    </a:lnTo>
                    <a:lnTo>
                      <a:pt x="3629" y="2491"/>
                    </a:lnTo>
                    <a:lnTo>
                      <a:pt x="3654" y="2289"/>
                    </a:lnTo>
                    <a:lnTo>
                      <a:pt x="3667" y="2074"/>
                    </a:lnTo>
                    <a:lnTo>
                      <a:pt x="3654" y="1859"/>
                    </a:lnTo>
                    <a:lnTo>
                      <a:pt x="3629" y="1657"/>
                    </a:lnTo>
                    <a:lnTo>
                      <a:pt x="3578" y="1455"/>
                    </a:lnTo>
                    <a:lnTo>
                      <a:pt x="3515" y="1265"/>
                    </a:lnTo>
                    <a:lnTo>
                      <a:pt x="3439" y="1088"/>
                    </a:lnTo>
                    <a:lnTo>
                      <a:pt x="3351" y="911"/>
                    </a:lnTo>
                    <a:lnTo>
                      <a:pt x="3250" y="759"/>
                    </a:lnTo>
                    <a:lnTo>
                      <a:pt x="3123" y="608"/>
                    </a:lnTo>
                    <a:lnTo>
                      <a:pt x="2997" y="469"/>
                    </a:lnTo>
                    <a:lnTo>
                      <a:pt x="2858" y="355"/>
                    </a:lnTo>
                    <a:lnTo>
                      <a:pt x="2706" y="254"/>
                    </a:lnTo>
                    <a:lnTo>
                      <a:pt x="2542" y="165"/>
                    </a:lnTo>
                    <a:lnTo>
                      <a:pt x="2377" y="89"/>
                    </a:lnTo>
                    <a:lnTo>
                      <a:pt x="2200" y="39"/>
                    </a:lnTo>
                    <a:lnTo>
                      <a:pt x="2023" y="13"/>
                    </a:lnTo>
                    <a:lnTo>
                      <a:pt x="1834" y="1"/>
                    </a:lnTo>
                    <a:close/>
                  </a:path>
                </a:pathLst>
              </a:custGeom>
              <a:solidFill>
                <a:schemeClr val="accent4"/>
              </a:solidFill>
              <a:ln>
                <a:noFill/>
              </a:ln>
            </p:spPr>
            <p:txBody>
              <a:bodyPr spcFirstLastPara="1" wrap="square" lIns="68569" tIns="68569" rIns="68569" bIns="68569" anchor="ctr" anchorCtr="0">
                <a:noAutofit/>
              </a:bodyPr>
              <a:lstStyle/>
              <a:p>
                <a:endParaRPr sz="1050"/>
              </a:p>
            </p:txBody>
          </p:sp>
          <p:sp>
            <p:nvSpPr>
              <p:cNvPr id="17" name="Google Shape;63;p16">
                <a:extLst>
                  <a:ext uri="{FF2B5EF4-FFF2-40B4-BE49-F238E27FC236}">
                    <a16:creationId xmlns:a16="http://schemas.microsoft.com/office/drawing/2014/main" id="{3DE078E0-6E52-B9BA-9F0A-CC0F72C5D02C}"/>
                  </a:ext>
                </a:extLst>
              </p:cNvPr>
              <p:cNvSpPr/>
              <p:nvPr/>
            </p:nvSpPr>
            <p:spPr>
              <a:xfrm>
                <a:off x="2652725" y="2440750"/>
                <a:ext cx="91675" cy="103700"/>
              </a:xfrm>
              <a:custGeom>
                <a:avLst/>
                <a:gdLst/>
                <a:ahLst/>
                <a:cxnLst/>
                <a:rect l="l" t="t" r="r" b="b"/>
                <a:pathLst>
                  <a:path w="3667" h="4148" extrusionOk="0">
                    <a:moveTo>
                      <a:pt x="1644" y="1"/>
                    </a:moveTo>
                    <a:lnTo>
                      <a:pt x="1467" y="39"/>
                    </a:lnTo>
                    <a:lnTo>
                      <a:pt x="1290" y="89"/>
                    </a:lnTo>
                    <a:lnTo>
                      <a:pt x="1125" y="153"/>
                    </a:lnTo>
                    <a:lnTo>
                      <a:pt x="961" y="241"/>
                    </a:lnTo>
                    <a:lnTo>
                      <a:pt x="809" y="355"/>
                    </a:lnTo>
                    <a:lnTo>
                      <a:pt x="670" y="469"/>
                    </a:lnTo>
                    <a:lnTo>
                      <a:pt x="544" y="608"/>
                    </a:lnTo>
                    <a:lnTo>
                      <a:pt x="417" y="747"/>
                    </a:lnTo>
                    <a:lnTo>
                      <a:pt x="316" y="911"/>
                    </a:lnTo>
                    <a:lnTo>
                      <a:pt x="228" y="1088"/>
                    </a:lnTo>
                    <a:lnTo>
                      <a:pt x="152" y="1265"/>
                    </a:lnTo>
                    <a:lnTo>
                      <a:pt x="89" y="1455"/>
                    </a:lnTo>
                    <a:lnTo>
                      <a:pt x="38" y="1657"/>
                    </a:lnTo>
                    <a:lnTo>
                      <a:pt x="13" y="1859"/>
                    </a:lnTo>
                    <a:lnTo>
                      <a:pt x="0" y="2074"/>
                    </a:lnTo>
                    <a:lnTo>
                      <a:pt x="13" y="2289"/>
                    </a:lnTo>
                    <a:lnTo>
                      <a:pt x="38" y="2491"/>
                    </a:lnTo>
                    <a:lnTo>
                      <a:pt x="89" y="2694"/>
                    </a:lnTo>
                    <a:lnTo>
                      <a:pt x="152" y="2883"/>
                    </a:lnTo>
                    <a:lnTo>
                      <a:pt x="228" y="3060"/>
                    </a:lnTo>
                    <a:lnTo>
                      <a:pt x="316" y="3237"/>
                    </a:lnTo>
                    <a:lnTo>
                      <a:pt x="417" y="3389"/>
                    </a:lnTo>
                    <a:lnTo>
                      <a:pt x="544" y="3541"/>
                    </a:lnTo>
                    <a:lnTo>
                      <a:pt x="670" y="3680"/>
                    </a:lnTo>
                    <a:lnTo>
                      <a:pt x="809" y="3794"/>
                    </a:lnTo>
                    <a:lnTo>
                      <a:pt x="961" y="3895"/>
                    </a:lnTo>
                    <a:lnTo>
                      <a:pt x="1125" y="3983"/>
                    </a:lnTo>
                    <a:lnTo>
                      <a:pt x="1290" y="4059"/>
                    </a:lnTo>
                    <a:lnTo>
                      <a:pt x="1467" y="4110"/>
                    </a:lnTo>
                    <a:lnTo>
                      <a:pt x="1644" y="4135"/>
                    </a:lnTo>
                    <a:lnTo>
                      <a:pt x="1833" y="4148"/>
                    </a:lnTo>
                    <a:lnTo>
                      <a:pt x="2023" y="4135"/>
                    </a:lnTo>
                    <a:lnTo>
                      <a:pt x="2200" y="4110"/>
                    </a:lnTo>
                    <a:lnTo>
                      <a:pt x="2377" y="4059"/>
                    </a:lnTo>
                    <a:lnTo>
                      <a:pt x="2541" y="3983"/>
                    </a:lnTo>
                    <a:lnTo>
                      <a:pt x="2706" y="3895"/>
                    </a:lnTo>
                    <a:lnTo>
                      <a:pt x="2857" y="3794"/>
                    </a:lnTo>
                    <a:lnTo>
                      <a:pt x="2996" y="3680"/>
                    </a:lnTo>
                    <a:lnTo>
                      <a:pt x="3123" y="3541"/>
                    </a:lnTo>
                    <a:lnTo>
                      <a:pt x="3249" y="3389"/>
                    </a:lnTo>
                    <a:lnTo>
                      <a:pt x="3350" y="3237"/>
                    </a:lnTo>
                    <a:lnTo>
                      <a:pt x="3439" y="3060"/>
                    </a:lnTo>
                    <a:lnTo>
                      <a:pt x="3515" y="2883"/>
                    </a:lnTo>
                    <a:lnTo>
                      <a:pt x="3578" y="2694"/>
                    </a:lnTo>
                    <a:lnTo>
                      <a:pt x="3628" y="2491"/>
                    </a:lnTo>
                    <a:lnTo>
                      <a:pt x="3654" y="2289"/>
                    </a:lnTo>
                    <a:lnTo>
                      <a:pt x="3666" y="2074"/>
                    </a:lnTo>
                    <a:lnTo>
                      <a:pt x="3654" y="1859"/>
                    </a:lnTo>
                    <a:lnTo>
                      <a:pt x="3628" y="1657"/>
                    </a:lnTo>
                    <a:lnTo>
                      <a:pt x="3578" y="1455"/>
                    </a:lnTo>
                    <a:lnTo>
                      <a:pt x="3515" y="1265"/>
                    </a:lnTo>
                    <a:lnTo>
                      <a:pt x="3439" y="1088"/>
                    </a:lnTo>
                    <a:lnTo>
                      <a:pt x="3350" y="911"/>
                    </a:lnTo>
                    <a:lnTo>
                      <a:pt x="3249" y="747"/>
                    </a:lnTo>
                    <a:lnTo>
                      <a:pt x="3123" y="608"/>
                    </a:lnTo>
                    <a:lnTo>
                      <a:pt x="2996" y="469"/>
                    </a:lnTo>
                    <a:lnTo>
                      <a:pt x="2857" y="355"/>
                    </a:lnTo>
                    <a:lnTo>
                      <a:pt x="2706" y="241"/>
                    </a:lnTo>
                    <a:lnTo>
                      <a:pt x="2541" y="153"/>
                    </a:lnTo>
                    <a:lnTo>
                      <a:pt x="2377" y="89"/>
                    </a:lnTo>
                    <a:lnTo>
                      <a:pt x="2200" y="39"/>
                    </a:lnTo>
                    <a:lnTo>
                      <a:pt x="2023" y="1"/>
                    </a:lnTo>
                    <a:close/>
                  </a:path>
                </a:pathLst>
              </a:custGeom>
              <a:solidFill>
                <a:schemeClr val="accent4"/>
              </a:solidFill>
              <a:ln>
                <a:noFill/>
              </a:ln>
            </p:spPr>
            <p:txBody>
              <a:bodyPr spcFirstLastPara="1" wrap="square" lIns="68569" tIns="68569" rIns="68569" bIns="68569" anchor="ctr" anchorCtr="0">
                <a:noAutofit/>
              </a:bodyPr>
              <a:lstStyle/>
              <a:p>
                <a:endParaRPr sz="1050"/>
              </a:p>
            </p:txBody>
          </p:sp>
          <p:sp>
            <p:nvSpPr>
              <p:cNvPr id="20" name="Google Shape;64;p16">
                <a:extLst>
                  <a:ext uri="{FF2B5EF4-FFF2-40B4-BE49-F238E27FC236}">
                    <a16:creationId xmlns:a16="http://schemas.microsoft.com/office/drawing/2014/main" id="{D1D7295F-9D32-2560-B493-2C5C4FB66462}"/>
                  </a:ext>
                </a:extLst>
              </p:cNvPr>
              <p:cNvSpPr/>
              <p:nvPr/>
            </p:nvSpPr>
            <p:spPr>
              <a:xfrm>
                <a:off x="3078125" y="2421150"/>
                <a:ext cx="91700" cy="104025"/>
              </a:xfrm>
              <a:custGeom>
                <a:avLst/>
                <a:gdLst/>
                <a:ahLst/>
                <a:cxnLst/>
                <a:rect l="l" t="t" r="r" b="b"/>
                <a:pathLst>
                  <a:path w="3668" h="4161" extrusionOk="0">
                    <a:moveTo>
                      <a:pt x="1834" y="1"/>
                    </a:moveTo>
                    <a:lnTo>
                      <a:pt x="1644" y="14"/>
                    </a:lnTo>
                    <a:lnTo>
                      <a:pt x="1467" y="52"/>
                    </a:lnTo>
                    <a:lnTo>
                      <a:pt x="1290" y="102"/>
                    </a:lnTo>
                    <a:lnTo>
                      <a:pt x="1113" y="165"/>
                    </a:lnTo>
                    <a:lnTo>
                      <a:pt x="962" y="254"/>
                    </a:lnTo>
                    <a:lnTo>
                      <a:pt x="810" y="368"/>
                    </a:lnTo>
                    <a:lnTo>
                      <a:pt x="671" y="481"/>
                    </a:lnTo>
                    <a:lnTo>
                      <a:pt x="532" y="620"/>
                    </a:lnTo>
                    <a:lnTo>
                      <a:pt x="418" y="760"/>
                    </a:lnTo>
                    <a:lnTo>
                      <a:pt x="317" y="924"/>
                    </a:lnTo>
                    <a:lnTo>
                      <a:pt x="228" y="1088"/>
                    </a:lnTo>
                    <a:lnTo>
                      <a:pt x="140" y="1278"/>
                    </a:lnTo>
                    <a:lnTo>
                      <a:pt x="89" y="1468"/>
                    </a:lnTo>
                    <a:lnTo>
                      <a:pt x="39" y="1670"/>
                    </a:lnTo>
                    <a:lnTo>
                      <a:pt x="13" y="1872"/>
                    </a:lnTo>
                    <a:lnTo>
                      <a:pt x="1" y="2087"/>
                    </a:lnTo>
                    <a:lnTo>
                      <a:pt x="13" y="2302"/>
                    </a:lnTo>
                    <a:lnTo>
                      <a:pt x="39" y="2504"/>
                    </a:lnTo>
                    <a:lnTo>
                      <a:pt x="89" y="2706"/>
                    </a:lnTo>
                    <a:lnTo>
                      <a:pt x="140" y="2896"/>
                    </a:lnTo>
                    <a:lnTo>
                      <a:pt x="228" y="3073"/>
                    </a:lnTo>
                    <a:lnTo>
                      <a:pt x="317" y="3250"/>
                    </a:lnTo>
                    <a:lnTo>
                      <a:pt x="418" y="3402"/>
                    </a:lnTo>
                    <a:lnTo>
                      <a:pt x="532" y="3554"/>
                    </a:lnTo>
                    <a:lnTo>
                      <a:pt x="671" y="3693"/>
                    </a:lnTo>
                    <a:lnTo>
                      <a:pt x="810" y="3806"/>
                    </a:lnTo>
                    <a:lnTo>
                      <a:pt x="962" y="3908"/>
                    </a:lnTo>
                    <a:lnTo>
                      <a:pt x="1113" y="3996"/>
                    </a:lnTo>
                    <a:lnTo>
                      <a:pt x="1290" y="4072"/>
                    </a:lnTo>
                    <a:lnTo>
                      <a:pt x="1467" y="4122"/>
                    </a:lnTo>
                    <a:lnTo>
                      <a:pt x="1644" y="4148"/>
                    </a:lnTo>
                    <a:lnTo>
                      <a:pt x="1834" y="4160"/>
                    </a:lnTo>
                    <a:lnTo>
                      <a:pt x="2024" y="4148"/>
                    </a:lnTo>
                    <a:lnTo>
                      <a:pt x="2201" y="4122"/>
                    </a:lnTo>
                    <a:lnTo>
                      <a:pt x="2378" y="4072"/>
                    </a:lnTo>
                    <a:lnTo>
                      <a:pt x="2542" y="3996"/>
                    </a:lnTo>
                    <a:lnTo>
                      <a:pt x="2706" y="3908"/>
                    </a:lnTo>
                    <a:lnTo>
                      <a:pt x="2858" y="3806"/>
                    </a:lnTo>
                    <a:lnTo>
                      <a:pt x="2997" y="3693"/>
                    </a:lnTo>
                    <a:lnTo>
                      <a:pt x="3124" y="3554"/>
                    </a:lnTo>
                    <a:lnTo>
                      <a:pt x="3250" y="3402"/>
                    </a:lnTo>
                    <a:lnTo>
                      <a:pt x="3351" y="3250"/>
                    </a:lnTo>
                    <a:lnTo>
                      <a:pt x="3440" y="3073"/>
                    </a:lnTo>
                    <a:lnTo>
                      <a:pt x="3515" y="2896"/>
                    </a:lnTo>
                    <a:lnTo>
                      <a:pt x="3579" y="2706"/>
                    </a:lnTo>
                    <a:lnTo>
                      <a:pt x="3629" y="2504"/>
                    </a:lnTo>
                    <a:lnTo>
                      <a:pt x="3655" y="2302"/>
                    </a:lnTo>
                    <a:lnTo>
                      <a:pt x="3667" y="2087"/>
                    </a:lnTo>
                    <a:lnTo>
                      <a:pt x="3655" y="1872"/>
                    </a:lnTo>
                    <a:lnTo>
                      <a:pt x="3629" y="1670"/>
                    </a:lnTo>
                    <a:lnTo>
                      <a:pt x="3579" y="1468"/>
                    </a:lnTo>
                    <a:lnTo>
                      <a:pt x="3515" y="1278"/>
                    </a:lnTo>
                    <a:lnTo>
                      <a:pt x="3440" y="1088"/>
                    </a:lnTo>
                    <a:lnTo>
                      <a:pt x="3351" y="924"/>
                    </a:lnTo>
                    <a:lnTo>
                      <a:pt x="3250" y="760"/>
                    </a:lnTo>
                    <a:lnTo>
                      <a:pt x="3124" y="620"/>
                    </a:lnTo>
                    <a:lnTo>
                      <a:pt x="2997" y="481"/>
                    </a:lnTo>
                    <a:lnTo>
                      <a:pt x="2858" y="368"/>
                    </a:lnTo>
                    <a:lnTo>
                      <a:pt x="2706" y="254"/>
                    </a:lnTo>
                    <a:lnTo>
                      <a:pt x="2542" y="165"/>
                    </a:lnTo>
                    <a:lnTo>
                      <a:pt x="2378" y="102"/>
                    </a:lnTo>
                    <a:lnTo>
                      <a:pt x="2201" y="52"/>
                    </a:lnTo>
                    <a:lnTo>
                      <a:pt x="2024" y="14"/>
                    </a:lnTo>
                    <a:lnTo>
                      <a:pt x="1834" y="1"/>
                    </a:lnTo>
                    <a:close/>
                  </a:path>
                </a:pathLst>
              </a:custGeom>
              <a:solidFill>
                <a:schemeClr val="accent4"/>
              </a:solidFill>
              <a:ln>
                <a:noFill/>
              </a:ln>
            </p:spPr>
            <p:txBody>
              <a:bodyPr spcFirstLastPara="1" wrap="square" lIns="68569" tIns="68569" rIns="68569" bIns="68569" anchor="ctr" anchorCtr="0">
                <a:noAutofit/>
              </a:bodyPr>
              <a:lstStyle/>
              <a:p>
                <a:endParaRPr sz="1050"/>
              </a:p>
            </p:txBody>
          </p:sp>
          <p:sp>
            <p:nvSpPr>
              <p:cNvPr id="29" name="Google Shape;65;p16">
                <a:extLst>
                  <a:ext uri="{FF2B5EF4-FFF2-40B4-BE49-F238E27FC236}">
                    <a16:creationId xmlns:a16="http://schemas.microsoft.com/office/drawing/2014/main" id="{A5277A3B-45AA-2BF9-B5F7-1B80205E3A5E}"/>
                  </a:ext>
                </a:extLst>
              </p:cNvPr>
              <p:cNvSpPr/>
              <p:nvPr/>
            </p:nvSpPr>
            <p:spPr>
              <a:xfrm>
                <a:off x="3914425" y="1484675"/>
                <a:ext cx="91375" cy="104000"/>
              </a:xfrm>
              <a:custGeom>
                <a:avLst/>
                <a:gdLst/>
                <a:ahLst/>
                <a:cxnLst/>
                <a:rect l="l" t="t" r="r" b="b"/>
                <a:pathLst>
                  <a:path w="3655" h="4160" extrusionOk="0">
                    <a:moveTo>
                      <a:pt x="1834" y="0"/>
                    </a:moveTo>
                    <a:lnTo>
                      <a:pt x="1644" y="13"/>
                    </a:lnTo>
                    <a:lnTo>
                      <a:pt x="1455" y="38"/>
                    </a:lnTo>
                    <a:lnTo>
                      <a:pt x="1290" y="89"/>
                    </a:lnTo>
                    <a:lnTo>
                      <a:pt x="1113" y="165"/>
                    </a:lnTo>
                    <a:lnTo>
                      <a:pt x="962" y="253"/>
                    </a:lnTo>
                    <a:lnTo>
                      <a:pt x="810" y="354"/>
                    </a:lnTo>
                    <a:lnTo>
                      <a:pt x="658" y="468"/>
                    </a:lnTo>
                    <a:lnTo>
                      <a:pt x="532" y="607"/>
                    </a:lnTo>
                    <a:lnTo>
                      <a:pt x="418" y="759"/>
                    </a:lnTo>
                    <a:lnTo>
                      <a:pt x="317" y="910"/>
                    </a:lnTo>
                    <a:lnTo>
                      <a:pt x="216" y="1087"/>
                    </a:lnTo>
                    <a:lnTo>
                      <a:pt x="140" y="1264"/>
                    </a:lnTo>
                    <a:lnTo>
                      <a:pt x="77" y="1454"/>
                    </a:lnTo>
                    <a:lnTo>
                      <a:pt x="39" y="1656"/>
                    </a:lnTo>
                    <a:lnTo>
                      <a:pt x="13" y="1859"/>
                    </a:lnTo>
                    <a:lnTo>
                      <a:pt x="1" y="2074"/>
                    </a:lnTo>
                    <a:lnTo>
                      <a:pt x="13" y="2288"/>
                    </a:lnTo>
                    <a:lnTo>
                      <a:pt x="39" y="2491"/>
                    </a:lnTo>
                    <a:lnTo>
                      <a:pt x="77" y="2693"/>
                    </a:lnTo>
                    <a:lnTo>
                      <a:pt x="140" y="2883"/>
                    </a:lnTo>
                    <a:lnTo>
                      <a:pt x="216" y="3072"/>
                    </a:lnTo>
                    <a:lnTo>
                      <a:pt x="317" y="3237"/>
                    </a:lnTo>
                    <a:lnTo>
                      <a:pt x="418" y="3401"/>
                    </a:lnTo>
                    <a:lnTo>
                      <a:pt x="532" y="3540"/>
                    </a:lnTo>
                    <a:lnTo>
                      <a:pt x="658" y="3679"/>
                    </a:lnTo>
                    <a:lnTo>
                      <a:pt x="810" y="3793"/>
                    </a:lnTo>
                    <a:lnTo>
                      <a:pt x="962" y="3907"/>
                    </a:lnTo>
                    <a:lnTo>
                      <a:pt x="1113" y="3995"/>
                    </a:lnTo>
                    <a:lnTo>
                      <a:pt x="1290" y="4058"/>
                    </a:lnTo>
                    <a:lnTo>
                      <a:pt x="1455" y="4109"/>
                    </a:lnTo>
                    <a:lnTo>
                      <a:pt x="1644" y="4147"/>
                    </a:lnTo>
                    <a:lnTo>
                      <a:pt x="1834" y="4160"/>
                    </a:lnTo>
                    <a:lnTo>
                      <a:pt x="2011" y="4147"/>
                    </a:lnTo>
                    <a:lnTo>
                      <a:pt x="2201" y="4109"/>
                    </a:lnTo>
                    <a:lnTo>
                      <a:pt x="2378" y="4058"/>
                    </a:lnTo>
                    <a:lnTo>
                      <a:pt x="2542" y="3995"/>
                    </a:lnTo>
                    <a:lnTo>
                      <a:pt x="2706" y="3907"/>
                    </a:lnTo>
                    <a:lnTo>
                      <a:pt x="2845" y="3793"/>
                    </a:lnTo>
                    <a:lnTo>
                      <a:pt x="2997" y="3679"/>
                    </a:lnTo>
                    <a:lnTo>
                      <a:pt x="3124" y="3540"/>
                    </a:lnTo>
                    <a:lnTo>
                      <a:pt x="3237" y="3401"/>
                    </a:lnTo>
                    <a:lnTo>
                      <a:pt x="3351" y="3237"/>
                    </a:lnTo>
                    <a:lnTo>
                      <a:pt x="3440" y="3072"/>
                    </a:lnTo>
                    <a:lnTo>
                      <a:pt x="3515" y="2883"/>
                    </a:lnTo>
                    <a:lnTo>
                      <a:pt x="3579" y="2693"/>
                    </a:lnTo>
                    <a:lnTo>
                      <a:pt x="3617" y="2491"/>
                    </a:lnTo>
                    <a:lnTo>
                      <a:pt x="3655" y="2288"/>
                    </a:lnTo>
                    <a:lnTo>
                      <a:pt x="3655" y="2074"/>
                    </a:lnTo>
                    <a:lnTo>
                      <a:pt x="3655" y="1859"/>
                    </a:lnTo>
                    <a:lnTo>
                      <a:pt x="3617" y="1656"/>
                    </a:lnTo>
                    <a:lnTo>
                      <a:pt x="3579" y="1454"/>
                    </a:lnTo>
                    <a:lnTo>
                      <a:pt x="3515" y="1264"/>
                    </a:lnTo>
                    <a:lnTo>
                      <a:pt x="3440" y="1087"/>
                    </a:lnTo>
                    <a:lnTo>
                      <a:pt x="3351" y="910"/>
                    </a:lnTo>
                    <a:lnTo>
                      <a:pt x="3237" y="759"/>
                    </a:lnTo>
                    <a:lnTo>
                      <a:pt x="3124" y="607"/>
                    </a:lnTo>
                    <a:lnTo>
                      <a:pt x="2997" y="468"/>
                    </a:lnTo>
                    <a:lnTo>
                      <a:pt x="2845" y="354"/>
                    </a:lnTo>
                    <a:lnTo>
                      <a:pt x="2706" y="253"/>
                    </a:lnTo>
                    <a:lnTo>
                      <a:pt x="2542" y="165"/>
                    </a:lnTo>
                    <a:lnTo>
                      <a:pt x="2378" y="89"/>
                    </a:lnTo>
                    <a:lnTo>
                      <a:pt x="2201" y="38"/>
                    </a:lnTo>
                    <a:lnTo>
                      <a:pt x="2011" y="13"/>
                    </a:lnTo>
                    <a:lnTo>
                      <a:pt x="1834" y="0"/>
                    </a:lnTo>
                    <a:close/>
                  </a:path>
                </a:pathLst>
              </a:custGeom>
              <a:solidFill>
                <a:schemeClr val="accent4"/>
              </a:solidFill>
              <a:ln>
                <a:noFill/>
              </a:ln>
            </p:spPr>
            <p:txBody>
              <a:bodyPr spcFirstLastPara="1" wrap="square" lIns="68569" tIns="68569" rIns="68569" bIns="68569" anchor="ctr" anchorCtr="0">
                <a:noAutofit/>
              </a:bodyPr>
              <a:lstStyle/>
              <a:p>
                <a:endParaRPr sz="1050"/>
              </a:p>
            </p:txBody>
          </p:sp>
          <p:sp>
            <p:nvSpPr>
              <p:cNvPr id="30" name="Google Shape;66;p16">
                <a:extLst>
                  <a:ext uri="{FF2B5EF4-FFF2-40B4-BE49-F238E27FC236}">
                    <a16:creationId xmlns:a16="http://schemas.microsoft.com/office/drawing/2014/main" id="{4C6B8C2B-F84E-F6FE-2629-5280EF2A14B2}"/>
                  </a:ext>
                </a:extLst>
              </p:cNvPr>
              <p:cNvSpPr/>
              <p:nvPr/>
            </p:nvSpPr>
            <p:spPr>
              <a:xfrm>
                <a:off x="4305075" y="1484675"/>
                <a:ext cx="91700" cy="104000"/>
              </a:xfrm>
              <a:custGeom>
                <a:avLst/>
                <a:gdLst/>
                <a:ahLst/>
                <a:cxnLst/>
                <a:rect l="l" t="t" r="r" b="b"/>
                <a:pathLst>
                  <a:path w="3668" h="4160" extrusionOk="0">
                    <a:moveTo>
                      <a:pt x="1834" y="0"/>
                    </a:moveTo>
                    <a:lnTo>
                      <a:pt x="1644" y="13"/>
                    </a:lnTo>
                    <a:lnTo>
                      <a:pt x="1467" y="38"/>
                    </a:lnTo>
                    <a:lnTo>
                      <a:pt x="1290" y="89"/>
                    </a:lnTo>
                    <a:lnTo>
                      <a:pt x="1126" y="165"/>
                    </a:lnTo>
                    <a:lnTo>
                      <a:pt x="962" y="253"/>
                    </a:lnTo>
                    <a:lnTo>
                      <a:pt x="810" y="354"/>
                    </a:lnTo>
                    <a:lnTo>
                      <a:pt x="671" y="468"/>
                    </a:lnTo>
                    <a:lnTo>
                      <a:pt x="545" y="607"/>
                    </a:lnTo>
                    <a:lnTo>
                      <a:pt x="418" y="759"/>
                    </a:lnTo>
                    <a:lnTo>
                      <a:pt x="317" y="910"/>
                    </a:lnTo>
                    <a:lnTo>
                      <a:pt x="229" y="1087"/>
                    </a:lnTo>
                    <a:lnTo>
                      <a:pt x="153" y="1264"/>
                    </a:lnTo>
                    <a:lnTo>
                      <a:pt x="89" y="1454"/>
                    </a:lnTo>
                    <a:lnTo>
                      <a:pt x="39" y="1656"/>
                    </a:lnTo>
                    <a:lnTo>
                      <a:pt x="14" y="1859"/>
                    </a:lnTo>
                    <a:lnTo>
                      <a:pt x="1" y="2074"/>
                    </a:lnTo>
                    <a:lnTo>
                      <a:pt x="14" y="2288"/>
                    </a:lnTo>
                    <a:lnTo>
                      <a:pt x="39" y="2491"/>
                    </a:lnTo>
                    <a:lnTo>
                      <a:pt x="89" y="2693"/>
                    </a:lnTo>
                    <a:lnTo>
                      <a:pt x="153" y="2883"/>
                    </a:lnTo>
                    <a:lnTo>
                      <a:pt x="229" y="3072"/>
                    </a:lnTo>
                    <a:lnTo>
                      <a:pt x="317" y="3237"/>
                    </a:lnTo>
                    <a:lnTo>
                      <a:pt x="418" y="3401"/>
                    </a:lnTo>
                    <a:lnTo>
                      <a:pt x="545" y="3540"/>
                    </a:lnTo>
                    <a:lnTo>
                      <a:pt x="671" y="3679"/>
                    </a:lnTo>
                    <a:lnTo>
                      <a:pt x="810" y="3793"/>
                    </a:lnTo>
                    <a:lnTo>
                      <a:pt x="962" y="3907"/>
                    </a:lnTo>
                    <a:lnTo>
                      <a:pt x="1126" y="3995"/>
                    </a:lnTo>
                    <a:lnTo>
                      <a:pt x="1290" y="4058"/>
                    </a:lnTo>
                    <a:lnTo>
                      <a:pt x="1467" y="4109"/>
                    </a:lnTo>
                    <a:lnTo>
                      <a:pt x="1644" y="4147"/>
                    </a:lnTo>
                    <a:lnTo>
                      <a:pt x="1834" y="4160"/>
                    </a:lnTo>
                    <a:lnTo>
                      <a:pt x="2024" y="4147"/>
                    </a:lnTo>
                    <a:lnTo>
                      <a:pt x="2201" y="4109"/>
                    </a:lnTo>
                    <a:lnTo>
                      <a:pt x="2378" y="4058"/>
                    </a:lnTo>
                    <a:lnTo>
                      <a:pt x="2542" y="3995"/>
                    </a:lnTo>
                    <a:lnTo>
                      <a:pt x="2706" y="3907"/>
                    </a:lnTo>
                    <a:lnTo>
                      <a:pt x="2858" y="3793"/>
                    </a:lnTo>
                    <a:lnTo>
                      <a:pt x="2997" y="3679"/>
                    </a:lnTo>
                    <a:lnTo>
                      <a:pt x="3124" y="3540"/>
                    </a:lnTo>
                    <a:lnTo>
                      <a:pt x="3250" y="3401"/>
                    </a:lnTo>
                    <a:lnTo>
                      <a:pt x="3351" y="3237"/>
                    </a:lnTo>
                    <a:lnTo>
                      <a:pt x="3440" y="3072"/>
                    </a:lnTo>
                    <a:lnTo>
                      <a:pt x="3516" y="2883"/>
                    </a:lnTo>
                    <a:lnTo>
                      <a:pt x="3579" y="2693"/>
                    </a:lnTo>
                    <a:lnTo>
                      <a:pt x="3629" y="2491"/>
                    </a:lnTo>
                    <a:lnTo>
                      <a:pt x="3655" y="2288"/>
                    </a:lnTo>
                    <a:lnTo>
                      <a:pt x="3667" y="2074"/>
                    </a:lnTo>
                    <a:lnTo>
                      <a:pt x="3655" y="1859"/>
                    </a:lnTo>
                    <a:lnTo>
                      <a:pt x="3629" y="1656"/>
                    </a:lnTo>
                    <a:lnTo>
                      <a:pt x="3579" y="1454"/>
                    </a:lnTo>
                    <a:lnTo>
                      <a:pt x="3516" y="1264"/>
                    </a:lnTo>
                    <a:lnTo>
                      <a:pt x="3440" y="1087"/>
                    </a:lnTo>
                    <a:lnTo>
                      <a:pt x="3351" y="910"/>
                    </a:lnTo>
                    <a:lnTo>
                      <a:pt x="3250" y="759"/>
                    </a:lnTo>
                    <a:lnTo>
                      <a:pt x="3124" y="607"/>
                    </a:lnTo>
                    <a:lnTo>
                      <a:pt x="2997" y="468"/>
                    </a:lnTo>
                    <a:lnTo>
                      <a:pt x="2858" y="354"/>
                    </a:lnTo>
                    <a:lnTo>
                      <a:pt x="2706" y="253"/>
                    </a:lnTo>
                    <a:lnTo>
                      <a:pt x="2542" y="165"/>
                    </a:lnTo>
                    <a:lnTo>
                      <a:pt x="2378" y="89"/>
                    </a:lnTo>
                    <a:lnTo>
                      <a:pt x="2201" y="38"/>
                    </a:lnTo>
                    <a:lnTo>
                      <a:pt x="2024" y="13"/>
                    </a:lnTo>
                    <a:lnTo>
                      <a:pt x="1834" y="0"/>
                    </a:lnTo>
                    <a:close/>
                  </a:path>
                </a:pathLst>
              </a:custGeom>
              <a:solidFill>
                <a:schemeClr val="accent4"/>
              </a:solidFill>
              <a:ln>
                <a:noFill/>
              </a:ln>
            </p:spPr>
            <p:txBody>
              <a:bodyPr spcFirstLastPara="1" wrap="square" lIns="68569" tIns="68569" rIns="68569" bIns="68569" anchor="ctr" anchorCtr="0">
                <a:noAutofit/>
              </a:bodyPr>
              <a:lstStyle/>
              <a:p>
                <a:endParaRPr sz="1050"/>
              </a:p>
            </p:txBody>
          </p:sp>
          <p:sp>
            <p:nvSpPr>
              <p:cNvPr id="31" name="Google Shape;67;p16">
                <a:extLst>
                  <a:ext uri="{FF2B5EF4-FFF2-40B4-BE49-F238E27FC236}">
                    <a16:creationId xmlns:a16="http://schemas.microsoft.com/office/drawing/2014/main" id="{0D7E2E45-1A8E-E362-7A65-EFB578D1E5D3}"/>
                  </a:ext>
                </a:extLst>
              </p:cNvPr>
              <p:cNvSpPr/>
              <p:nvPr/>
            </p:nvSpPr>
            <p:spPr>
              <a:xfrm>
                <a:off x="5048150" y="2501750"/>
                <a:ext cx="891950" cy="605300"/>
              </a:xfrm>
              <a:custGeom>
                <a:avLst/>
                <a:gdLst/>
                <a:ahLst/>
                <a:cxnLst/>
                <a:rect l="l" t="t" r="r" b="b"/>
                <a:pathLst>
                  <a:path w="35678" h="24212" extrusionOk="0">
                    <a:moveTo>
                      <a:pt x="30595" y="1"/>
                    </a:moveTo>
                    <a:lnTo>
                      <a:pt x="30355" y="26"/>
                    </a:lnTo>
                    <a:lnTo>
                      <a:pt x="30127" y="51"/>
                    </a:lnTo>
                    <a:lnTo>
                      <a:pt x="29887" y="89"/>
                    </a:lnTo>
                    <a:lnTo>
                      <a:pt x="29660" y="140"/>
                    </a:lnTo>
                    <a:lnTo>
                      <a:pt x="29432" y="203"/>
                    </a:lnTo>
                    <a:lnTo>
                      <a:pt x="29217" y="279"/>
                    </a:lnTo>
                    <a:lnTo>
                      <a:pt x="28990" y="355"/>
                    </a:lnTo>
                    <a:lnTo>
                      <a:pt x="28775" y="443"/>
                    </a:lnTo>
                    <a:lnTo>
                      <a:pt x="28560" y="544"/>
                    </a:lnTo>
                    <a:lnTo>
                      <a:pt x="28358" y="658"/>
                    </a:lnTo>
                    <a:lnTo>
                      <a:pt x="28155" y="785"/>
                    </a:lnTo>
                    <a:lnTo>
                      <a:pt x="27953" y="911"/>
                    </a:lnTo>
                    <a:lnTo>
                      <a:pt x="27763" y="1050"/>
                    </a:lnTo>
                    <a:lnTo>
                      <a:pt x="27574" y="1202"/>
                    </a:lnTo>
                    <a:lnTo>
                      <a:pt x="27397" y="1366"/>
                    </a:lnTo>
                    <a:lnTo>
                      <a:pt x="27232" y="1531"/>
                    </a:lnTo>
                    <a:lnTo>
                      <a:pt x="27068" y="1720"/>
                    </a:lnTo>
                    <a:lnTo>
                      <a:pt x="26904" y="1897"/>
                    </a:lnTo>
                    <a:lnTo>
                      <a:pt x="26765" y="2099"/>
                    </a:lnTo>
                    <a:lnTo>
                      <a:pt x="26626" y="2302"/>
                    </a:lnTo>
                    <a:lnTo>
                      <a:pt x="26486" y="2517"/>
                    </a:lnTo>
                    <a:lnTo>
                      <a:pt x="19445" y="13971"/>
                    </a:lnTo>
                    <a:lnTo>
                      <a:pt x="1201" y="7725"/>
                    </a:lnTo>
                    <a:lnTo>
                      <a:pt x="0" y="12884"/>
                    </a:lnTo>
                    <a:lnTo>
                      <a:pt x="645" y="13427"/>
                    </a:lnTo>
                    <a:lnTo>
                      <a:pt x="1404" y="14059"/>
                    </a:lnTo>
                    <a:lnTo>
                      <a:pt x="2403" y="14856"/>
                    </a:lnTo>
                    <a:lnTo>
                      <a:pt x="3629" y="15804"/>
                    </a:lnTo>
                    <a:lnTo>
                      <a:pt x="4312" y="16310"/>
                    </a:lnTo>
                    <a:lnTo>
                      <a:pt x="5045" y="16841"/>
                    </a:lnTo>
                    <a:lnTo>
                      <a:pt x="5803" y="17397"/>
                    </a:lnTo>
                    <a:lnTo>
                      <a:pt x="6612" y="17953"/>
                    </a:lnTo>
                    <a:lnTo>
                      <a:pt x="7434" y="18510"/>
                    </a:lnTo>
                    <a:lnTo>
                      <a:pt x="8294" y="19078"/>
                    </a:lnTo>
                    <a:lnTo>
                      <a:pt x="9179" y="19635"/>
                    </a:lnTo>
                    <a:lnTo>
                      <a:pt x="10089" y="20178"/>
                    </a:lnTo>
                    <a:lnTo>
                      <a:pt x="10999" y="20722"/>
                    </a:lnTo>
                    <a:lnTo>
                      <a:pt x="11935" y="21228"/>
                    </a:lnTo>
                    <a:lnTo>
                      <a:pt x="12870" y="21721"/>
                    </a:lnTo>
                    <a:lnTo>
                      <a:pt x="13806" y="22188"/>
                    </a:lnTo>
                    <a:lnTo>
                      <a:pt x="14286" y="22403"/>
                    </a:lnTo>
                    <a:lnTo>
                      <a:pt x="14754" y="22606"/>
                    </a:lnTo>
                    <a:lnTo>
                      <a:pt x="15222" y="22808"/>
                    </a:lnTo>
                    <a:lnTo>
                      <a:pt x="15690" y="22998"/>
                    </a:lnTo>
                    <a:lnTo>
                      <a:pt x="16158" y="23175"/>
                    </a:lnTo>
                    <a:lnTo>
                      <a:pt x="16625" y="23339"/>
                    </a:lnTo>
                    <a:lnTo>
                      <a:pt x="17080" y="23491"/>
                    </a:lnTo>
                    <a:lnTo>
                      <a:pt x="17536" y="23630"/>
                    </a:lnTo>
                    <a:lnTo>
                      <a:pt x="17991" y="23756"/>
                    </a:lnTo>
                    <a:lnTo>
                      <a:pt x="18446" y="23870"/>
                    </a:lnTo>
                    <a:lnTo>
                      <a:pt x="18888" y="23971"/>
                    </a:lnTo>
                    <a:lnTo>
                      <a:pt x="19318" y="24047"/>
                    </a:lnTo>
                    <a:lnTo>
                      <a:pt x="19761" y="24110"/>
                    </a:lnTo>
                    <a:lnTo>
                      <a:pt x="20178" y="24161"/>
                    </a:lnTo>
                    <a:lnTo>
                      <a:pt x="20608" y="24199"/>
                    </a:lnTo>
                    <a:lnTo>
                      <a:pt x="21012" y="24211"/>
                    </a:lnTo>
                    <a:lnTo>
                      <a:pt x="21417" y="24199"/>
                    </a:lnTo>
                    <a:lnTo>
                      <a:pt x="21821" y="24186"/>
                    </a:lnTo>
                    <a:lnTo>
                      <a:pt x="22201" y="24135"/>
                    </a:lnTo>
                    <a:lnTo>
                      <a:pt x="22580" y="24072"/>
                    </a:lnTo>
                    <a:lnTo>
                      <a:pt x="22845" y="24009"/>
                    </a:lnTo>
                    <a:lnTo>
                      <a:pt x="23098" y="23946"/>
                    </a:lnTo>
                    <a:lnTo>
                      <a:pt x="23351" y="23857"/>
                    </a:lnTo>
                    <a:lnTo>
                      <a:pt x="23617" y="23756"/>
                    </a:lnTo>
                    <a:lnTo>
                      <a:pt x="23869" y="23642"/>
                    </a:lnTo>
                    <a:lnTo>
                      <a:pt x="24110" y="23529"/>
                    </a:lnTo>
                    <a:lnTo>
                      <a:pt x="24363" y="23390"/>
                    </a:lnTo>
                    <a:lnTo>
                      <a:pt x="24615" y="23238"/>
                    </a:lnTo>
                    <a:lnTo>
                      <a:pt x="24856" y="23086"/>
                    </a:lnTo>
                    <a:lnTo>
                      <a:pt x="25108" y="22922"/>
                    </a:lnTo>
                    <a:lnTo>
                      <a:pt x="25349" y="22732"/>
                    </a:lnTo>
                    <a:lnTo>
                      <a:pt x="25589" y="22542"/>
                    </a:lnTo>
                    <a:lnTo>
                      <a:pt x="25829" y="22353"/>
                    </a:lnTo>
                    <a:lnTo>
                      <a:pt x="26069" y="22138"/>
                    </a:lnTo>
                    <a:lnTo>
                      <a:pt x="26309" y="21923"/>
                    </a:lnTo>
                    <a:lnTo>
                      <a:pt x="26537" y="21695"/>
                    </a:lnTo>
                    <a:lnTo>
                      <a:pt x="27005" y="21215"/>
                    </a:lnTo>
                    <a:lnTo>
                      <a:pt x="27460" y="20709"/>
                    </a:lnTo>
                    <a:lnTo>
                      <a:pt x="27902" y="20166"/>
                    </a:lnTo>
                    <a:lnTo>
                      <a:pt x="28345" y="19597"/>
                    </a:lnTo>
                    <a:lnTo>
                      <a:pt x="28787" y="19003"/>
                    </a:lnTo>
                    <a:lnTo>
                      <a:pt x="29205" y="18396"/>
                    </a:lnTo>
                    <a:lnTo>
                      <a:pt x="29622" y="17751"/>
                    </a:lnTo>
                    <a:lnTo>
                      <a:pt x="30039" y="17106"/>
                    </a:lnTo>
                    <a:lnTo>
                      <a:pt x="30431" y="16449"/>
                    </a:lnTo>
                    <a:lnTo>
                      <a:pt x="30823" y="15766"/>
                    </a:lnTo>
                    <a:lnTo>
                      <a:pt x="31202" y="15083"/>
                    </a:lnTo>
                    <a:lnTo>
                      <a:pt x="31581" y="14401"/>
                    </a:lnTo>
                    <a:lnTo>
                      <a:pt x="31935" y="13705"/>
                    </a:lnTo>
                    <a:lnTo>
                      <a:pt x="32289" y="13010"/>
                    </a:lnTo>
                    <a:lnTo>
                      <a:pt x="32972" y="11645"/>
                    </a:lnTo>
                    <a:lnTo>
                      <a:pt x="33604" y="10292"/>
                    </a:lnTo>
                    <a:lnTo>
                      <a:pt x="34198" y="8990"/>
                    </a:lnTo>
                    <a:lnTo>
                      <a:pt x="35248" y="6613"/>
                    </a:lnTo>
                    <a:lnTo>
                      <a:pt x="35336" y="6385"/>
                    </a:lnTo>
                    <a:lnTo>
                      <a:pt x="35425" y="6158"/>
                    </a:lnTo>
                    <a:lnTo>
                      <a:pt x="35501" y="5918"/>
                    </a:lnTo>
                    <a:lnTo>
                      <a:pt x="35551" y="5690"/>
                    </a:lnTo>
                    <a:lnTo>
                      <a:pt x="35602" y="5450"/>
                    </a:lnTo>
                    <a:lnTo>
                      <a:pt x="35640" y="5222"/>
                    </a:lnTo>
                    <a:lnTo>
                      <a:pt x="35665" y="4982"/>
                    </a:lnTo>
                    <a:lnTo>
                      <a:pt x="35678" y="4742"/>
                    </a:lnTo>
                    <a:lnTo>
                      <a:pt x="35678" y="4514"/>
                    </a:lnTo>
                    <a:lnTo>
                      <a:pt x="35665" y="4274"/>
                    </a:lnTo>
                    <a:lnTo>
                      <a:pt x="35652" y="4046"/>
                    </a:lnTo>
                    <a:lnTo>
                      <a:pt x="35614" y="3819"/>
                    </a:lnTo>
                    <a:lnTo>
                      <a:pt x="35576" y="3591"/>
                    </a:lnTo>
                    <a:lnTo>
                      <a:pt x="35526" y="3364"/>
                    </a:lnTo>
                    <a:lnTo>
                      <a:pt x="35463" y="3136"/>
                    </a:lnTo>
                    <a:lnTo>
                      <a:pt x="35387" y="2921"/>
                    </a:lnTo>
                    <a:lnTo>
                      <a:pt x="35311" y="2694"/>
                    </a:lnTo>
                    <a:lnTo>
                      <a:pt x="35222" y="2491"/>
                    </a:lnTo>
                    <a:lnTo>
                      <a:pt x="35121" y="2276"/>
                    </a:lnTo>
                    <a:lnTo>
                      <a:pt x="35007" y="2074"/>
                    </a:lnTo>
                    <a:lnTo>
                      <a:pt x="34881" y="1872"/>
                    </a:lnTo>
                    <a:lnTo>
                      <a:pt x="34755" y="1682"/>
                    </a:lnTo>
                    <a:lnTo>
                      <a:pt x="34616" y="1493"/>
                    </a:lnTo>
                    <a:lnTo>
                      <a:pt x="34464" y="1316"/>
                    </a:lnTo>
                    <a:lnTo>
                      <a:pt x="34312" y="1139"/>
                    </a:lnTo>
                    <a:lnTo>
                      <a:pt x="34148" y="962"/>
                    </a:lnTo>
                    <a:lnTo>
                      <a:pt x="33971" y="810"/>
                    </a:lnTo>
                    <a:lnTo>
                      <a:pt x="33781" y="658"/>
                    </a:lnTo>
                    <a:lnTo>
                      <a:pt x="33592" y="507"/>
                    </a:lnTo>
                    <a:lnTo>
                      <a:pt x="33389" y="367"/>
                    </a:lnTo>
                    <a:lnTo>
                      <a:pt x="33187" y="241"/>
                    </a:lnTo>
                    <a:lnTo>
                      <a:pt x="32972" y="127"/>
                    </a:lnTo>
                    <a:lnTo>
                      <a:pt x="32972" y="127"/>
                    </a:lnTo>
                    <a:lnTo>
                      <a:pt x="33162" y="570"/>
                    </a:lnTo>
                    <a:lnTo>
                      <a:pt x="33162" y="570"/>
                    </a:lnTo>
                    <a:lnTo>
                      <a:pt x="32947" y="456"/>
                    </a:lnTo>
                    <a:lnTo>
                      <a:pt x="32707" y="355"/>
                    </a:lnTo>
                    <a:lnTo>
                      <a:pt x="32479" y="266"/>
                    </a:lnTo>
                    <a:lnTo>
                      <a:pt x="32251" y="203"/>
                    </a:lnTo>
                    <a:lnTo>
                      <a:pt x="32011" y="140"/>
                    </a:lnTo>
                    <a:lnTo>
                      <a:pt x="31784" y="89"/>
                    </a:lnTo>
                    <a:lnTo>
                      <a:pt x="31543" y="51"/>
                    </a:lnTo>
                    <a:lnTo>
                      <a:pt x="31303" y="13"/>
                    </a:lnTo>
                    <a:lnTo>
                      <a:pt x="31063" y="1"/>
                    </a:lnTo>
                    <a:close/>
                  </a:path>
                </a:pathLst>
              </a:custGeom>
              <a:solidFill>
                <a:schemeClr val="accent6"/>
              </a:solidFill>
              <a:ln>
                <a:noFill/>
              </a:ln>
            </p:spPr>
            <p:txBody>
              <a:bodyPr spcFirstLastPara="1" wrap="square" lIns="68569" tIns="68569" rIns="68569" bIns="68569" anchor="ctr" anchorCtr="0">
                <a:noAutofit/>
              </a:bodyPr>
              <a:lstStyle/>
              <a:p>
                <a:endParaRPr sz="1050"/>
              </a:p>
            </p:txBody>
          </p:sp>
          <p:sp>
            <p:nvSpPr>
              <p:cNvPr id="32" name="Google Shape;68;p16">
                <a:extLst>
                  <a:ext uri="{FF2B5EF4-FFF2-40B4-BE49-F238E27FC236}">
                    <a16:creationId xmlns:a16="http://schemas.microsoft.com/office/drawing/2014/main" id="{678B56E9-4320-8F39-D5BA-607495BA4377}"/>
                  </a:ext>
                </a:extLst>
              </p:cNvPr>
              <p:cNvSpPr/>
              <p:nvPr/>
            </p:nvSpPr>
            <p:spPr>
              <a:xfrm>
                <a:off x="4837325" y="2067800"/>
                <a:ext cx="361600" cy="713375"/>
              </a:xfrm>
              <a:custGeom>
                <a:avLst/>
                <a:gdLst/>
                <a:ahLst/>
                <a:cxnLst/>
                <a:rect l="l" t="t" r="r" b="b"/>
                <a:pathLst>
                  <a:path w="14464" h="28535" extrusionOk="0">
                    <a:moveTo>
                      <a:pt x="3819" y="1"/>
                    </a:moveTo>
                    <a:lnTo>
                      <a:pt x="1" y="1505"/>
                    </a:lnTo>
                    <a:lnTo>
                      <a:pt x="10646" y="28535"/>
                    </a:lnTo>
                    <a:lnTo>
                      <a:pt x="14464" y="27030"/>
                    </a:lnTo>
                    <a:lnTo>
                      <a:pt x="3819" y="1"/>
                    </a:lnTo>
                    <a:close/>
                  </a:path>
                </a:pathLst>
              </a:custGeom>
              <a:solidFill>
                <a:schemeClr val="accent6"/>
              </a:solidFill>
              <a:ln>
                <a:noFill/>
              </a:ln>
            </p:spPr>
            <p:txBody>
              <a:bodyPr spcFirstLastPara="1" wrap="square" lIns="68569" tIns="68569" rIns="68569" bIns="68569" anchor="ctr" anchorCtr="0">
                <a:noAutofit/>
              </a:bodyPr>
              <a:lstStyle/>
              <a:p>
                <a:endParaRPr sz="1050"/>
              </a:p>
            </p:txBody>
          </p:sp>
          <p:sp>
            <p:nvSpPr>
              <p:cNvPr id="33" name="Google Shape;69;p16">
                <a:extLst>
                  <a:ext uri="{FF2B5EF4-FFF2-40B4-BE49-F238E27FC236}">
                    <a16:creationId xmlns:a16="http://schemas.microsoft.com/office/drawing/2014/main" id="{36B95EBE-1C7C-B536-764F-EA528E256FFD}"/>
                  </a:ext>
                </a:extLst>
              </p:cNvPr>
              <p:cNvSpPr/>
              <p:nvPr/>
            </p:nvSpPr>
            <p:spPr>
              <a:xfrm>
                <a:off x="4885050" y="2227425"/>
                <a:ext cx="530400" cy="1049975"/>
              </a:xfrm>
              <a:custGeom>
                <a:avLst/>
                <a:gdLst/>
                <a:ahLst/>
                <a:cxnLst/>
                <a:rect l="l" t="t" r="r" b="b"/>
                <a:pathLst>
                  <a:path w="21216" h="41999" extrusionOk="0">
                    <a:moveTo>
                      <a:pt x="4476" y="0"/>
                    </a:moveTo>
                    <a:lnTo>
                      <a:pt x="4211" y="38"/>
                    </a:lnTo>
                    <a:lnTo>
                      <a:pt x="3958" y="101"/>
                    </a:lnTo>
                    <a:lnTo>
                      <a:pt x="3693" y="177"/>
                    </a:lnTo>
                    <a:lnTo>
                      <a:pt x="1682" y="974"/>
                    </a:lnTo>
                    <a:lnTo>
                      <a:pt x="1430" y="1087"/>
                    </a:lnTo>
                    <a:lnTo>
                      <a:pt x="1202" y="1226"/>
                    </a:lnTo>
                    <a:lnTo>
                      <a:pt x="987" y="1378"/>
                    </a:lnTo>
                    <a:lnTo>
                      <a:pt x="797" y="1543"/>
                    </a:lnTo>
                    <a:lnTo>
                      <a:pt x="620" y="1732"/>
                    </a:lnTo>
                    <a:lnTo>
                      <a:pt x="469" y="1934"/>
                    </a:lnTo>
                    <a:lnTo>
                      <a:pt x="330" y="2149"/>
                    </a:lnTo>
                    <a:lnTo>
                      <a:pt x="228" y="2377"/>
                    </a:lnTo>
                    <a:lnTo>
                      <a:pt x="127" y="2617"/>
                    </a:lnTo>
                    <a:lnTo>
                      <a:pt x="64" y="2870"/>
                    </a:lnTo>
                    <a:lnTo>
                      <a:pt x="26" y="3110"/>
                    </a:lnTo>
                    <a:lnTo>
                      <a:pt x="1" y="3376"/>
                    </a:lnTo>
                    <a:lnTo>
                      <a:pt x="14" y="3629"/>
                    </a:lnTo>
                    <a:lnTo>
                      <a:pt x="39" y="3894"/>
                    </a:lnTo>
                    <a:lnTo>
                      <a:pt x="102" y="4147"/>
                    </a:lnTo>
                    <a:lnTo>
                      <a:pt x="191" y="4400"/>
                    </a:lnTo>
                    <a:lnTo>
                      <a:pt x="14097" y="40317"/>
                    </a:lnTo>
                    <a:lnTo>
                      <a:pt x="14211" y="40570"/>
                    </a:lnTo>
                    <a:lnTo>
                      <a:pt x="14338" y="40798"/>
                    </a:lnTo>
                    <a:lnTo>
                      <a:pt x="14489" y="41012"/>
                    </a:lnTo>
                    <a:lnTo>
                      <a:pt x="14666" y="41202"/>
                    </a:lnTo>
                    <a:lnTo>
                      <a:pt x="14856" y="41379"/>
                    </a:lnTo>
                    <a:lnTo>
                      <a:pt x="15058" y="41531"/>
                    </a:lnTo>
                    <a:lnTo>
                      <a:pt x="15273" y="41657"/>
                    </a:lnTo>
                    <a:lnTo>
                      <a:pt x="15501" y="41771"/>
                    </a:lnTo>
                    <a:lnTo>
                      <a:pt x="15741" y="41860"/>
                    </a:lnTo>
                    <a:lnTo>
                      <a:pt x="15981" y="41935"/>
                    </a:lnTo>
                    <a:lnTo>
                      <a:pt x="16234" y="41973"/>
                    </a:lnTo>
                    <a:lnTo>
                      <a:pt x="16487" y="41999"/>
                    </a:lnTo>
                    <a:lnTo>
                      <a:pt x="16752" y="41986"/>
                    </a:lnTo>
                    <a:lnTo>
                      <a:pt x="17005" y="41961"/>
                    </a:lnTo>
                    <a:lnTo>
                      <a:pt x="17271" y="41897"/>
                    </a:lnTo>
                    <a:lnTo>
                      <a:pt x="17523" y="41809"/>
                    </a:lnTo>
                    <a:lnTo>
                      <a:pt x="19534" y="41012"/>
                    </a:lnTo>
                    <a:lnTo>
                      <a:pt x="19786" y="40899"/>
                    </a:lnTo>
                    <a:lnTo>
                      <a:pt x="20014" y="40772"/>
                    </a:lnTo>
                    <a:lnTo>
                      <a:pt x="20229" y="40621"/>
                    </a:lnTo>
                    <a:lnTo>
                      <a:pt x="20419" y="40444"/>
                    </a:lnTo>
                    <a:lnTo>
                      <a:pt x="20596" y="40254"/>
                    </a:lnTo>
                    <a:lnTo>
                      <a:pt x="20747" y="40052"/>
                    </a:lnTo>
                    <a:lnTo>
                      <a:pt x="20886" y="39837"/>
                    </a:lnTo>
                    <a:lnTo>
                      <a:pt x="20987" y="39609"/>
                    </a:lnTo>
                    <a:lnTo>
                      <a:pt x="21089" y="39369"/>
                    </a:lnTo>
                    <a:lnTo>
                      <a:pt x="21152" y="39129"/>
                    </a:lnTo>
                    <a:lnTo>
                      <a:pt x="21190" y="38876"/>
                    </a:lnTo>
                    <a:lnTo>
                      <a:pt x="21215" y="38623"/>
                    </a:lnTo>
                    <a:lnTo>
                      <a:pt x="21202" y="38358"/>
                    </a:lnTo>
                    <a:lnTo>
                      <a:pt x="21177" y="38105"/>
                    </a:lnTo>
                    <a:lnTo>
                      <a:pt x="21114" y="37839"/>
                    </a:lnTo>
                    <a:lnTo>
                      <a:pt x="21025" y="37586"/>
                    </a:lnTo>
                    <a:lnTo>
                      <a:pt x="7119" y="1669"/>
                    </a:lnTo>
                    <a:lnTo>
                      <a:pt x="7018" y="1429"/>
                    </a:lnTo>
                    <a:lnTo>
                      <a:pt x="6878" y="1201"/>
                    </a:lnTo>
                    <a:lnTo>
                      <a:pt x="6727" y="986"/>
                    </a:lnTo>
                    <a:lnTo>
                      <a:pt x="6550" y="797"/>
                    </a:lnTo>
                    <a:lnTo>
                      <a:pt x="6360" y="620"/>
                    </a:lnTo>
                    <a:lnTo>
                      <a:pt x="6158" y="468"/>
                    </a:lnTo>
                    <a:lnTo>
                      <a:pt x="5943" y="329"/>
                    </a:lnTo>
                    <a:lnTo>
                      <a:pt x="5715" y="215"/>
                    </a:lnTo>
                    <a:lnTo>
                      <a:pt x="5475" y="127"/>
                    </a:lnTo>
                    <a:lnTo>
                      <a:pt x="5235" y="63"/>
                    </a:lnTo>
                    <a:lnTo>
                      <a:pt x="4982" y="13"/>
                    </a:lnTo>
                    <a:lnTo>
                      <a:pt x="4729" y="0"/>
                    </a:lnTo>
                    <a:close/>
                  </a:path>
                </a:pathLst>
              </a:custGeom>
              <a:solidFill>
                <a:schemeClr val="accent5"/>
              </a:solidFill>
              <a:ln>
                <a:noFill/>
              </a:ln>
            </p:spPr>
            <p:txBody>
              <a:bodyPr spcFirstLastPara="1" wrap="square" lIns="68569" tIns="68569" rIns="68569" bIns="68569" anchor="ctr" anchorCtr="0">
                <a:noAutofit/>
              </a:bodyPr>
              <a:lstStyle/>
              <a:p>
                <a:endParaRPr sz="1050"/>
              </a:p>
            </p:txBody>
          </p:sp>
          <p:sp>
            <p:nvSpPr>
              <p:cNvPr id="34" name="Google Shape;70;p16">
                <a:extLst>
                  <a:ext uri="{FF2B5EF4-FFF2-40B4-BE49-F238E27FC236}">
                    <a16:creationId xmlns:a16="http://schemas.microsoft.com/office/drawing/2014/main" id="{8DA93942-D530-F71C-6243-EDBF55A16760}"/>
                  </a:ext>
                </a:extLst>
              </p:cNvPr>
              <p:cNvSpPr/>
              <p:nvPr/>
            </p:nvSpPr>
            <p:spPr>
              <a:xfrm>
                <a:off x="4758325" y="1951175"/>
                <a:ext cx="220325" cy="186825"/>
              </a:xfrm>
              <a:custGeom>
                <a:avLst/>
                <a:gdLst/>
                <a:ahLst/>
                <a:cxnLst/>
                <a:rect l="l" t="t" r="r" b="b"/>
                <a:pathLst>
                  <a:path w="8813" h="7473" extrusionOk="0">
                    <a:moveTo>
                      <a:pt x="6941" y="1"/>
                    </a:moveTo>
                    <a:lnTo>
                      <a:pt x="0" y="2731"/>
                    </a:lnTo>
                    <a:lnTo>
                      <a:pt x="1871" y="7472"/>
                    </a:lnTo>
                    <a:lnTo>
                      <a:pt x="8812" y="4741"/>
                    </a:lnTo>
                    <a:lnTo>
                      <a:pt x="6941" y="1"/>
                    </a:lnTo>
                    <a:close/>
                  </a:path>
                </a:pathLst>
              </a:custGeom>
              <a:solidFill>
                <a:schemeClr val="accent5"/>
              </a:solidFill>
              <a:ln>
                <a:noFill/>
              </a:ln>
            </p:spPr>
            <p:txBody>
              <a:bodyPr spcFirstLastPara="1" wrap="square" lIns="68569" tIns="68569" rIns="68569" bIns="68569" anchor="ctr" anchorCtr="0">
                <a:noAutofit/>
              </a:bodyPr>
              <a:lstStyle/>
              <a:p>
                <a:endParaRPr sz="1050"/>
              </a:p>
            </p:txBody>
          </p:sp>
          <p:sp>
            <p:nvSpPr>
              <p:cNvPr id="35" name="Google Shape;71;p16">
                <a:extLst>
                  <a:ext uri="{FF2B5EF4-FFF2-40B4-BE49-F238E27FC236}">
                    <a16:creationId xmlns:a16="http://schemas.microsoft.com/office/drawing/2014/main" id="{26F38796-945B-B99A-8DBC-1F0D6F311C92}"/>
                  </a:ext>
                </a:extLst>
              </p:cNvPr>
              <p:cNvSpPr/>
              <p:nvPr/>
            </p:nvSpPr>
            <p:spPr>
              <a:xfrm>
                <a:off x="3709300" y="438500"/>
                <a:ext cx="1653350" cy="1653350"/>
              </a:xfrm>
              <a:custGeom>
                <a:avLst/>
                <a:gdLst/>
                <a:ahLst/>
                <a:cxnLst/>
                <a:rect l="l" t="t" r="r" b="b"/>
                <a:pathLst>
                  <a:path w="66134" h="66134" extrusionOk="0">
                    <a:moveTo>
                      <a:pt x="33074" y="7611"/>
                    </a:moveTo>
                    <a:lnTo>
                      <a:pt x="33693" y="7624"/>
                    </a:lnTo>
                    <a:lnTo>
                      <a:pt x="34313" y="7649"/>
                    </a:lnTo>
                    <a:lnTo>
                      <a:pt x="34932" y="7687"/>
                    </a:lnTo>
                    <a:lnTo>
                      <a:pt x="35539" y="7738"/>
                    </a:lnTo>
                    <a:lnTo>
                      <a:pt x="36158" y="7801"/>
                    </a:lnTo>
                    <a:lnTo>
                      <a:pt x="36765" y="7889"/>
                    </a:lnTo>
                    <a:lnTo>
                      <a:pt x="37372" y="7990"/>
                    </a:lnTo>
                    <a:lnTo>
                      <a:pt x="37966" y="8092"/>
                    </a:lnTo>
                    <a:lnTo>
                      <a:pt x="38573" y="8218"/>
                    </a:lnTo>
                    <a:lnTo>
                      <a:pt x="39167" y="8370"/>
                    </a:lnTo>
                    <a:lnTo>
                      <a:pt x="39761" y="8521"/>
                    </a:lnTo>
                    <a:lnTo>
                      <a:pt x="40343" y="8686"/>
                    </a:lnTo>
                    <a:lnTo>
                      <a:pt x="40925" y="8863"/>
                    </a:lnTo>
                    <a:lnTo>
                      <a:pt x="41506" y="9065"/>
                    </a:lnTo>
                    <a:lnTo>
                      <a:pt x="42088" y="9280"/>
                    </a:lnTo>
                    <a:lnTo>
                      <a:pt x="42644" y="9495"/>
                    </a:lnTo>
                    <a:lnTo>
                      <a:pt x="43213" y="9735"/>
                    </a:lnTo>
                    <a:lnTo>
                      <a:pt x="43769" y="9988"/>
                    </a:lnTo>
                    <a:lnTo>
                      <a:pt x="44325" y="10241"/>
                    </a:lnTo>
                    <a:lnTo>
                      <a:pt x="44869" y="10519"/>
                    </a:lnTo>
                    <a:lnTo>
                      <a:pt x="45400" y="10810"/>
                    </a:lnTo>
                    <a:lnTo>
                      <a:pt x="45931" y="11113"/>
                    </a:lnTo>
                    <a:lnTo>
                      <a:pt x="46462" y="11429"/>
                    </a:lnTo>
                    <a:lnTo>
                      <a:pt x="46968" y="11758"/>
                    </a:lnTo>
                    <a:lnTo>
                      <a:pt x="47486" y="12099"/>
                    </a:lnTo>
                    <a:lnTo>
                      <a:pt x="47979" y="12453"/>
                    </a:lnTo>
                    <a:lnTo>
                      <a:pt x="48472" y="12820"/>
                    </a:lnTo>
                    <a:lnTo>
                      <a:pt x="48965" y="13199"/>
                    </a:lnTo>
                    <a:lnTo>
                      <a:pt x="49433" y="13578"/>
                    </a:lnTo>
                    <a:lnTo>
                      <a:pt x="49901" y="13983"/>
                    </a:lnTo>
                    <a:lnTo>
                      <a:pt x="50356" y="14400"/>
                    </a:lnTo>
                    <a:lnTo>
                      <a:pt x="50811" y="14817"/>
                    </a:lnTo>
                    <a:lnTo>
                      <a:pt x="51254" y="15260"/>
                    </a:lnTo>
                    <a:lnTo>
                      <a:pt x="51671" y="15702"/>
                    </a:lnTo>
                    <a:lnTo>
                      <a:pt x="52101" y="16170"/>
                    </a:lnTo>
                    <a:lnTo>
                      <a:pt x="52505" y="16638"/>
                    </a:lnTo>
                    <a:lnTo>
                      <a:pt x="52897" y="17118"/>
                    </a:lnTo>
                    <a:lnTo>
                      <a:pt x="53289" y="17611"/>
                    </a:lnTo>
                    <a:lnTo>
                      <a:pt x="53668" y="18117"/>
                    </a:lnTo>
                    <a:lnTo>
                      <a:pt x="54022" y="18635"/>
                    </a:lnTo>
                    <a:lnTo>
                      <a:pt x="54376" y="19154"/>
                    </a:lnTo>
                    <a:lnTo>
                      <a:pt x="54718" y="19697"/>
                    </a:lnTo>
                    <a:lnTo>
                      <a:pt x="55046" y="20241"/>
                    </a:lnTo>
                    <a:lnTo>
                      <a:pt x="55362" y="20797"/>
                    </a:lnTo>
                    <a:lnTo>
                      <a:pt x="55666" y="21366"/>
                    </a:lnTo>
                    <a:lnTo>
                      <a:pt x="55957" y="21948"/>
                    </a:lnTo>
                    <a:lnTo>
                      <a:pt x="56222" y="22529"/>
                    </a:lnTo>
                    <a:lnTo>
                      <a:pt x="56488" y="23136"/>
                    </a:lnTo>
                    <a:lnTo>
                      <a:pt x="56740" y="23743"/>
                    </a:lnTo>
                    <a:lnTo>
                      <a:pt x="56968" y="24350"/>
                    </a:lnTo>
                    <a:lnTo>
                      <a:pt x="57183" y="24969"/>
                    </a:lnTo>
                    <a:lnTo>
                      <a:pt x="57385" y="25589"/>
                    </a:lnTo>
                    <a:lnTo>
                      <a:pt x="57575" y="26208"/>
                    </a:lnTo>
                    <a:lnTo>
                      <a:pt x="57739" y="26828"/>
                    </a:lnTo>
                    <a:lnTo>
                      <a:pt x="57891" y="27447"/>
                    </a:lnTo>
                    <a:lnTo>
                      <a:pt x="58017" y="28079"/>
                    </a:lnTo>
                    <a:lnTo>
                      <a:pt x="58131" y="28699"/>
                    </a:lnTo>
                    <a:lnTo>
                      <a:pt x="58232" y="29318"/>
                    </a:lnTo>
                    <a:lnTo>
                      <a:pt x="58321" y="29951"/>
                    </a:lnTo>
                    <a:lnTo>
                      <a:pt x="58397" y="30570"/>
                    </a:lnTo>
                    <a:lnTo>
                      <a:pt x="58447" y="31202"/>
                    </a:lnTo>
                    <a:lnTo>
                      <a:pt x="58485" y="31822"/>
                    </a:lnTo>
                    <a:lnTo>
                      <a:pt x="58510" y="32441"/>
                    </a:lnTo>
                    <a:lnTo>
                      <a:pt x="58510" y="33061"/>
                    </a:lnTo>
                    <a:lnTo>
                      <a:pt x="58510" y="33680"/>
                    </a:lnTo>
                    <a:lnTo>
                      <a:pt x="58485" y="34300"/>
                    </a:lnTo>
                    <a:lnTo>
                      <a:pt x="58447" y="34919"/>
                    </a:lnTo>
                    <a:lnTo>
                      <a:pt x="58397" y="35539"/>
                    </a:lnTo>
                    <a:lnTo>
                      <a:pt x="58321" y="36145"/>
                    </a:lnTo>
                    <a:lnTo>
                      <a:pt x="58245" y="36752"/>
                    </a:lnTo>
                    <a:lnTo>
                      <a:pt x="58144" y="37359"/>
                    </a:lnTo>
                    <a:lnTo>
                      <a:pt x="58030" y="37966"/>
                    </a:lnTo>
                    <a:lnTo>
                      <a:pt x="57903" y="38560"/>
                    </a:lnTo>
                    <a:lnTo>
                      <a:pt x="57764" y="39154"/>
                    </a:lnTo>
                    <a:lnTo>
                      <a:pt x="57613" y="39748"/>
                    </a:lnTo>
                    <a:lnTo>
                      <a:pt x="57448" y="40343"/>
                    </a:lnTo>
                    <a:lnTo>
                      <a:pt x="57259" y="40924"/>
                    </a:lnTo>
                    <a:lnTo>
                      <a:pt x="57069" y="41506"/>
                    </a:lnTo>
                    <a:lnTo>
                      <a:pt x="56854" y="42075"/>
                    </a:lnTo>
                    <a:lnTo>
                      <a:pt x="56639" y="42644"/>
                    </a:lnTo>
                    <a:lnTo>
                      <a:pt x="56399" y="43200"/>
                    </a:lnTo>
                    <a:lnTo>
                      <a:pt x="56146" y="43756"/>
                    </a:lnTo>
                    <a:lnTo>
                      <a:pt x="55881" y="44312"/>
                    </a:lnTo>
                    <a:lnTo>
                      <a:pt x="55603" y="44856"/>
                    </a:lnTo>
                    <a:lnTo>
                      <a:pt x="55324" y="45400"/>
                    </a:lnTo>
                    <a:lnTo>
                      <a:pt x="55021" y="45931"/>
                    </a:lnTo>
                    <a:lnTo>
                      <a:pt x="54705" y="46449"/>
                    </a:lnTo>
                    <a:lnTo>
                      <a:pt x="54376" y="46967"/>
                    </a:lnTo>
                    <a:lnTo>
                      <a:pt x="54035" y="47473"/>
                    </a:lnTo>
                    <a:lnTo>
                      <a:pt x="53681" y="47979"/>
                    </a:lnTo>
                    <a:lnTo>
                      <a:pt x="53314" y="48472"/>
                    </a:lnTo>
                    <a:lnTo>
                      <a:pt x="52935" y="48952"/>
                    </a:lnTo>
                    <a:lnTo>
                      <a:pt x="52543" y="49433"/>
                    </a:lnTo>
                    <a:lnTo>
                      <a:pt x="52151" y="49900"/>
                    </a:lnTo>
                    <a:lnTo>
                      <a:pt x="51734" y="50356"/>
                    </a:lnTo>
                    <a:lnTo>
                      <a:pt x="51304" y="50798"/>
                    </a:lnTo>
                    <a:lnTo>
                      <a:pt x="50874" y="51241"/>
                    </a:lnTo>
                    <a:lnTo>
                      <a:pt x="50419" y="51670"/>
                    </a:lnTo>
                    <a:lnTo>
                      <a:pt x="49964" y="52088"/>
                    </a:lnTo>
                    <a:lnTo>
                      <a:pt x="49496" y="52492"/>
                    </a:lnTo>
                    <a:lnTo>
                      <a:pt x="49016" y="52897"/>
                    </a:lnTo>
                    <a:lnTo>
                      <a:pt x="48523" y="53276"/>
                    </a:lnTo>
                    <a:lnTo>
                      <a:pt x="48017" y="53655"/>
                    </a:lnTo>
                    <a:lnTo>
                      <a:pt x="47499" y="54022"/>
                    </a:lnTo>
                    <a:lnTo>
                      <a:pt x="46968" y="54376"/>
                    </a:lnTo>
                    <a:lnTo>
                      <a:pt x="46437" y="54705"/>
                    </a:lnTo>
                    <a:lnTo>
                      <a:pt x="45893" y="55033"/>
                    </a:lnTo>
                    <a:lnTo>
                      <a:pt x="45337" y="55349"/>
                    </a:lnTo>
                    <a:lnTo>
                      <a:pt x="44768" y="55653"/>
                    </a:lnTo>
                    <a:lnTo>
                      <a:pt x="44186" y="55944"/>
                    </a:lnTo>
                    <a:lnTo>
                      <a:pt x="43605" y="56222"/>
                    </a:lnTo>
                    <a:lnTo>
                      <a:pt x="42998" y="56487"/>
                    </a:lnTo>
                    <a:lnTo>
                      <a:pt x="42391" y="56727"/>
                    </a:lnTo>
                    <a:lnTo>
                      <a:pt x="41784" y="56968"/>
                    </a:lnTo>
                    <a:lnTo>
                      <a:pt x="41165" y="57183"/>
                    </a:lnTo>
                    <a:lnTo>
                      <a:pt x="40545" y="57385"/>
                    </a:lnTo>
                    <a:lnTo>
                      <a:pt x="39926" y="57562"/>
                    </a:lnTo>
                    <a:lnTo>
                      <a:pt x="39306" y="57726"/>
                    </a:lnTo>
                    <a:lnTo>
                      <a:pt x="38687" y="57878"/>
                    </a:lnTo>
                    <a:lnTo>
                      <a:pt x="38055" y="58017"/>
                    </a:lnTo>
                    <a:lnTo>
                      <a:pt x="37435" y="58131"/>
                    </a:lnTo>
                    <a:lnTo>
                      <a:pt x="36803" y="58232"/>
                    </a:lnTo>
                    <a:lnTo>
                      <a:pt x="36184" y="58320"/>
                    </a:lnTo>
                    <a:lnTo>
                      <a:pt x="35564" y="58384"/>
                    </a:lnTo>
                    <a:lnTo>
                      <a:pt x="34932" y="58434"/>
                    </a:lnTo>
                    <a:lnTo>
                      <a:pt x="34313" y="58472"/>
                    </a:lnTo>
                    <a:lnTo>
                      <a:pt x="33693" y="58497"/>
                    </a:lnTo>
                    <a:lnTo>
                      <a:pt x="33074" y="58510"/>
                    </a:lnTo>
                    <a:lnTo>
                      <a:pt x="32441" y="58497"/>
                    </a:lnTo>
                    <a:lnTo>
                      <a:pt x="31835" y="58472"/>
                    </a:lnTo>
                    <a:lnTo>
                      <a:pt x="31215" y="58434"/>
                    </a:lnTo>
                    <a:lnTo>
                      <a:pt x="30596" y="58384"/>
                    </a:lnTo>
                    <a:lnTo>
                      <a:pt x="29989" y="58320"/>
                    </a:lnTo>
                    <a:lnTo>
                      <a:pt x="29382" y="58232"/>
                    </a:lnTo>
                    <a:lnTo>
                      <a:pt x="28775" y="58143"/>
                    </a:lnTo>
                    <a:lnTo>
                      <a:pt x="28168" y="58030"/>
                    </a:lnTo>
                    <a:lnTo>
                      <a:pt x="27561" y="57903"/>
                    </a:lnTo>
                    <a:lnTo>
                      <a:pt x="26967" y="57764"/>
                    </a:lnTo>
                    <a:lnTo>
                      <a:pt x="26386" y="57612"/>
                    </a:lnTo>
                    <a:lnTo>
                      <a:pt x="25792" y="57435"/>
                    </a:lnTo>
                    <a:lnTo>
                      <a:pt x="25210" y="57258"/>
                    </a:lnTo>
                    <a:lnTo>
                      <a:pt x="24628" y="57056"/>
                    </a:lnTo>
                    <a:lnTo>
                      <a:pt x="24060" y="56854"/>
                    </a:lnTo>
                    <a:lnTo>
                      <a:pt x="23491" y="56626"/>
                    </a:lnTo>
                    <a:lnTo>
                      <a:pt x="22922" y="56386"/>
                    </a:lnTo>
                    <a:lnTo>
                      <a:pt x="22365" y="56146"/>
                    </a:lnTo>
                    <a:lnTo>
                      <a:pt x="21822" y="55880"/>
                    </a:lnTo>
                    <a:lnTo>
                      <a:pt x="21278" y="55602"/>
                    </a:lnTo>
                    <a:lnTo>
                      <a:pt x="20735" y="55311"/>
                    </a:lnTo>
                    <a:lnTo>
                      <a:pt x="20204" y="55008"/>
                    </a:lnTo>
                    <a:lnTo>
                      <a:pt x="19685" y="54692"/>
                    </a:lnTo>
                    <a:lnTo>
                      <a:pt x="19167" y="54363"/>
                    </a:lnTo>
                    <a:lnTo>
                      <a:pt x="18661" y="54022"/>
                    </a:lnTo>
                    <a:lnTo>
                      <a:pt x="18155" y="53681"/>
                    </a:lnTo>
                    <a:lnTo>
                      <a:pt x="17662" y="53314"/>
                    </a:lnTo>
                    <a:lnTo>
                      <a:pt x="17182" y="52935"/>
                    </a:lnTo>
                    <a:lnTo>
                      <a:pt x="16702" y="52543"/>
                    </a:lnTo>
                    <a:lnTo>
                      <a:pt x="16234" y="52138"/>
                    </a:lnTo>
                    <a:lnTo>
                      <a:pt x="15779" y="51734"/>
                    </a:lnTo>
                    <a:lnTo>
                      <a:pt x="15324" y="51304"/>
                    </a:lnTo>
                    <a:lnTo>
                      <a:pt x="14894" y="50861"/>
                    </a:lnTo>
                    <a:lnTo>
                      <a:pt x="14464" y="50419"/>
                    </a:lnTo>
                    <a:lnTo>
                      <a:pt x="14047" y="49964"/>
                    </a:lnTo>
                    <a:lnTo>
                      <a:pt x="13629" y="49483"/>
                    </a:lnTo>
                    <a:lnTo>
                      <a:pt x="13238" y="49003"/>
                    </a:lnTo>
                    <a:lnTo>
                      <a:pt x="12846" y="48510"/>
                    </a:lnTo>
                    <a:lnTo>
                      <a:pt x="12479" y="48004"/>
                    </a:lnTo>
                    <a:lnTo>
                      <a:pt x="12112" y="47498"/>
                    </a:lnTo>
                    <a:lnTo>
                      <a:pt x="11758" y="46967"/>
                    </a:lnTo>
                    <a:lnTo>
                      <a:pt x="11417" y="46436"/>
                    </a:lnTo>
                    <a:lnTo>
                      <a:pt x="11088" y="45880"/>
                    </a:lnTo>
                    <a:lnTo>
                      <a:pt x="10785" y="45324"/>
                    </a:lnTo>
                    <a:lnTo>
                      <a:pt x="10481" y="44755"/>
                    </a:lnTo>
                    <a:lnTo>
                      <a:pt x="10191" y="44186"/>
                    </a:lnTo>
                    <a:lnTo>
                      <a:pt x="9913" y="43592"/>
                    </a:lnTo>
                    <a:lnTo>
                      <a:pt x="9647" y="42998"/>
                    </a:lnTo>
                    <a:lnTo>
                      <a:pt x="9407" y="42391"/>
                    </a:lnTo>
                    <a:lnTo>
                      <a:pt x="9167" y="41771"/>
                    </a:lnTo>
                    <a:lnTo>
                      <a:pt x="8952" y="41152"/>
                    </a:lnTo>
                    <a:lnTo>
                      <a:pt x="8749" y="40532"/>
                    </a:lnTo>
                    <a:lnTo>
                      <a:pt x="8572" y="39913"/>
                    </a:lnTo>
                    <a:lnTo>
                      <a:pt x="8408" y="39293"/>
                    </a:lnTo>
                    <a:lnTo>
                      <a:pt x="8256" y="38674"/>
                    </a:lnTo>
                    <a:lnTo>
                      <a:pt x="8117" y="38054"/>
                    </a:lnTo>
                    <a:lnTo>
                      <a:pt x="8004" y="37422"/>
                    </a:lnTo>
                    <a:lnTo>
                      <a:pt x="7902" y="36803"/>
                    </a:lnTo>
                    <a:lnTo>
                      <a:pt x="7814" y="36183"/>
                    </a:lnTo>
                    <a:lnTo>
                      <a:pt x="7751" y="35551"/>
                    </a:lnTo>
                    <a:lnTo>
                      <a:pt x="7688" y="34932"/>
                    </a:lnTo>
                    <a:lnTo>
                      <a:pt x="7650" y="34300"/>
                    </a:lnTo>
                    <a:lnTo>
                      <a:pt x="7637" y="33680"/>
                    </a:lnTo>
                    <a:lnTo>
                      <a:pt x="7624" y="33061"/>
                    </a:lnTo>
                    <a:lnTo>
                      <a:pt x="7637" y="32441"/>
                    </a:lnTo>
                    <a:lnTo>
                      <a:pt x="7650" y="31822"/>
                    </a:lnTo>
                    <a:lnTo>
                      <a:pt x="7688" y="31202"/>
                    </a:lnTo>
                    <a:lnTo>
                      <a:pt x="7751" y="30595"/>
                    </a:lnTo>
                    <a:lnTo>
                      <a:pt x="7814" y="29976"/>
                    </a:lnTo>
                    <a:lnTo>
                      <a:pt x="7890" y="29369"/>
                    </a:lnTo>
                    <a:lnTo>
                      <a:pt x="7991" y="28762"/>
                    </a:lnTo>
                    <a:lnTo>
                      <a:pt x="8105" y="28155"/>
                    </a:lnTo>
                    <a:lnTo>
                      <a:pt x="8231" y="27561"/>
                    </a:lnTo>
                    <a:lnTo>
                      <a:pt x="8370" y="26967"/>
                    </a:lnTo>
                    <a:lnTo>
                      <a:pt x="8522" y="26373"/>
                    </a:lnTo>
                    <a:lnTo>
                      <a:pt x="8699" y="25791"/>
                    </a:lnTo>
                    <a:lnTo>
                      <a:pt x="8876" y="25197"/>
                    </a:lnTo>
                    <a:lnTo>
                      <a:pt x="9066" y="24628"/>
                    </a:lnTo>
                    <a:lnTo>
                      <a:pt x="9280" y="24046"/>
                    </a:lnTo>
                    <a:lnTo>
                      <a:pt x="9508" y="23478"/>
                    </a:lnTo>
                    <a:lnTo>
                      <a:pt x="9736" y="22921"/>
                    </a:lnTo>
                    <a:lnTo>
                      <a:pt x="9988" y="22365"/>
                    </a:lnTo>
                    <a:lnTo>
                      <a:pt x="10254" y="21809"/>
                    </a:lnTo>
                    <a:lnTo>
                      <a:pt x="10532" y="21265"/>
                    </a:lnTo>
                    <a:lnTo>
                      <a:pt x="10823" y="20734"/>
                    </a:lnTo>
                    <a:lnTo>
                      <a:pt x="11126" y="20203"/>
                    </a:lnTo>
                    <a:lnTo>
                      <a:pt x="11442" y="19672"/>
                    </a:lnTo>
                    <a:lnTo>
                      <a:pt x="11758" y="19154"/>
                    </a:lnTo>
                    <a:lnTo>
                      <a:pt x="12100" y="18648"/>
                    </a:lnTo>
                    <a:lnTo>
                      <a:pt x="12454" y="18142"/>
                    </a:lnTo>
                    <a:lnTo>
                      <a:pt x="12820" y="17649"/>
                    </a:lnTo>
                    <a:lnTo>
                      <a:pt x="13200" y="17169"/>
                    </a:lnTo>
                    <a:lnTo>
                      <a:pt x="13592" y="16701"/>
                    </a:lnTo>
                    <a:lnTo>
                      <a:pt x="13996" y="16233"/>
                    </a:lnTo>
                    <a:lnTo>
                      <a:pt x="14401" y="15766"/>
                    </a:lnTo>
                    <a:lnTo>
                      <a:pt x="14831" y="15323"/>
                    </a:lnTo>
                    <a:lnTo>
                      <a:pt x="15260" y="14881"/>
                    </a:lnTo>
                    <a:lnTo>
                      <a:pt x="15715" y="14451"/>
                    </a:lnTo>
                    <a:lnTo>
                      <a:pt x="16171" y="14034"/>
                    </a:lnTo>
                    <a:lnTo>
                      <a:pt x="16638" y="13629"/>
                    </a:lnTo>
                    <a:lnTo>
                      <a:pt x="17131" y="13237"/>
                    </a:lnTo>
                    <a:lnTo>
                      <a:pt x="17625" y="12845"/>
                    </a:lnTo>
                    <a:lnTo>
                      <a:pt x="18130" y="12466"/>
                    </a:lnTo>
                    <a:lnTo>
                      <a:pt x="18636" y="12112"/>
                    </a:lnTo>
                    <a:lnTo>
                      <a:pt x="19167" y="11758"/>
                    </a:lnTo>
                    <a:lnTo>
                      <a:pt x="19698" y="11417"/>
                    </a:lnTo>
                    <a:lnTo>
                      <a:pt x="20254" y="11088"/>
                    </a:lnTo>
                    <a:lnTo>
                      <a:pt x="20810" y="10772"/>
                    </a:lnTo>
                    <a:lnTo>
                      <a:pt x="21379" y="10468"/>
                    </a:lnTo>
                    <a:lnTo>
                      <a:pt x="21948" y="10178"/>
                    </a:lnTo>
                    <a:lnTo>
                      <a:pt x="22542" y="9899"/>
                    </a:lnTo>
                    <a:lnTo>
                      <a:pt x="23137" y="9647"/>
                    </a:lnTo>
                    <a:lnTo>
                      <a:pt x="23743" y="9394"/>
                    </a:lnTo>
                    <a:lnTo>
                      <a:pt x="24363" y="9166"/>
                    </a:lnTo>
                    <a:lnTo>
                      <a:pt x="24970" y="8951"/>
                    </a:lnTo>
                    <a:lnTo>
                      <a:pt x="25589" y="8749"/>
                    </a:lnTo>
                    <a:lnTo>
                      <a:pt x="26209" y="8559"/>
                    </a:lnTo>
                    <a:lnTo>
                      <a:pt x="26841" y="8395"/>
                    </a:lnTo>
                    <a:lnTo>
                      <a:pt x="27460" y="8243"/>
                    </a:lnTo>
                    <a:lnTo>
                      <a:pt x="28080" y="8117"/>
                    </a:lnTo>
                    <a:lnTo>
                      <a:pt x="28699" y="7990"/>
                    </a:lnTo>
                    <a:lnTo>
                      <a:pt x="29331" y="7889"/>
                    </a:lnTo>
                    <a:lnTo>
                      <a:pt x="29951" y="7813"/>
                    </a:lnTo>
                    <a:lnTo>
                      <a:pt x="30583" y="7738"/>
                    </a:lnTo>
                    <a:lnTo>
                      <a:pt x="31203" y="7687"/>
                    </a:lnTo>
                    <a:lnTo>
                      <a:pt x="31822" y="7649"/>
                    </a:lnTo>
                    <a:lnTo>
                      <a:pt x="32454" y="7624"/>
                    </a:lnTo>
                    <a:lnTo>
                      <a:pt x="33074" y="7611"/>
                    </a:lnTo>
                    <a:close/>
                    <a:moveTo>
                      <a:pt x="32265" y="0"/>
                    </a:moveTo>
                    <a:lnTo>
                      <a:pt x="31455" y="38"/>
                    </a:lnTo>
                    <a:lnTo>
                      <a:pt x="30646" y="89"/>
                    </a:lnTo>
                    <a:lnTo>
                      <a:pt x="29837" y="152"/>
                    </a:lnTo>
                    <a:lnTo>
                      <a:pt x="29015" y="241"/>
                    </a:lnTo>
                    <a:lnTo>
                      <a:pt x="28206" y="354"/>
                    </a:lnTo>
                    <a:lnTo>
                      <a:pt x="27397" y="493"/>
                    </a:lnTo>
                    <a:lnTo>
                      <a:pt x="26588" y="645"/>
                    </a:lnTo>
                    <a:lnTo>
                      <a:pt x="25779" y="809"/>
                    </a:lnTo>
                    <a:lnTo>
                      <a:pt x="24970" y="1012"/>
                    </a:lnTo>
                    <a:lnTo>
                      <a:pt x="24161" y="1227"/>
                    </a:lnTo>
                    <a:lnTo>
                      <a:pt x="23352" y="1467"/>
                    </a:lnTo>
                    <a:lnTo>
                      <a:pt x="22555" y="1720"/>
                    </a:lnTo>
                    <a:lnTo>
                      <a:pt x="21746" y="1998"/>
                    </a:lnTo>
                    <a:lnTo>
                      <a:pt x="20949" y="2301"/>
                    </a:lnTo>
                    <a:lnTo>
                      <a:pt x="20166" y="2630"/>
                    </a:lnTo>
                    <a:lnTo>
                      <a:pt x="19382" y="2971"/>
                    </a:lnTo>
                    <a:lnTo>
                      <a:pt x="18623" y="3325"/>
                    </a:lnTo>
                    <a:lnTo>
                      <a:pt x="17865" y="3705"/>
                    </a:lnTo>
                    <a:lnTo>
                      <a:pt x="17131" y="4097"/>
                    </a:lnTo>
                    <a:lnTo>
                      <a:pt x="16411" y="4501"/>
                    </a:lnTo>
                    <a:lnTo>
                      <a:pt x="15703" y="4931"/>
                    </a:lnTo>
                    <a:lnTo>
                      <a:pt x="14995" y="5373"/>
                    </a:lnTo>
                    <a:lnTo>
                      <a:pt x="14312" y="5829"/>
                    </a:lnTo>
                    <a:lnTo>
                      <a:pt x="13642" y="6296"/>
                    </a:lnTo>
                    <a:lnTo>
                      <a:pt x="12997" y="6789"/>
                    </a:lnTo>
                    <a:lnTo>
                      <a:pt x="12353" y="7295"/>
                    </a:lnTo>
                    <a:lnTo>
                      <a:pt x="11720" y="7801"/>
                    </a:lnTo>
                    <a:lnTo>
                      <a:pt x="11114" y="8332"/>
                    </a:lnTo>
                    <a:lnTo>
                      <a:pt x="10519" y="8875"/>
                    </a:lnTo>
                    <a:lnTo>
                      <a:pt x="9938" y="9432"/>
                    </a:lnTo>
                    <a:lnTo>
                      <a:pt x="9369" y="10013"/>
                    </a:lnTo>
                    <a:lnTo>
                      <a:pt x="8813" y="10595"/>
                    </a:lnTo>
                    <a:lnTo>
                      <a:pt x="8282" y="11189"/>
                    </a:lnTo>
                    <a:lnTo>
                      <a:pt x="7751" y="11796"/>
                    </a:lnTo>
                    <a:lnTo>
                      <a:pt x="7245" y="12415"/>
                    </a:lnTo>
                    <a:lnTo>
                      <a:pt x="6752" y="13035"/>
                    </a:lnTo>
                    <a:lnTo>
                      <a:pt x="6284" y="13680"/>
                    </a:lnTo>
                    <a:lnTo>
                      <a:pt x="5829" y="14337"/>
                    </a:lnTo>
                    <a:lnTo>
                      <a:pt x="5387" y="14994"/>
                    </a:lnTo>
                    <a:lnTo>
                      <a:pt x="4957" y="15664"/>
                    </a:lnTo>
                    <a:lnTo>
                      <a:pt x="4552" y="16347"/>
                    </a:lnTo>
                    <a:lnTo>
                      <a:pt x="4160" y="17030"/>
                    </a:lnTo>
                    <a:lnTo>
                      <a:pt x="3781" y="17738"/>
                    </a:lnTo>
                    <a:lnTo>
                      <a:pt x="3414" y="18446"/>
                    </a:lnTo>
                    <a:lnTo>
                      <a:pt x="3073" y="19154"/>
                    </a:lnTo>
                    <a:lnTo>
                      <a:pt x="2757" y="19887"/>
                    </a:lnTo>
                    <a:lnTo>
                      <a:pt x="2441" y="20608"/>
                    </a:lnTo>
                    <a:lnTo>
                      <a:pt x="2150" y="21354"/>
                    </a:lnTo>
                    <a:lnTo>
                      <a:pt x="1885" y="22100"/>
                    </a:lnTo>
                    <a:lnTo>
                      <a:pt x="1632" y="22845"/>
                    </a:lnTo>
                    <a:lnTo>
                      <a:pt x="1392" y="23604"/>
                    </a:lnTo>
                    <a:lnTo>
                      <a:pt x="1177" y="24375"/>
                    </a:lnTo>
                    <a:lnTo>
                      <a:pt x="974" y="25134"/>
                    </a:lnTo>
                    <a:lnTo>
                      <a:pt x="785" y="25918"/>
                    </a:lnTo>
                    <a:lnTo>
                      <a:pt x="620" y="26689"/>
                    </a:lnTo>
                    <a:lnTo>
                      <a:pt x="481" y="27473"/>
                    </a:lnTo>
                    <a:lnTo>
                      <a:pt x="355" y="28269"/>
                    </a:lnTo>
                    <a:lnTo>
                      <a:pt x="254" y="29053"/>
                    </a:lnTo>
                    <a:lnTo>
                      <a:pt x="165" y="29849"/>
                    </a:lnTo>
                    <a:lnTo>
                      <a:pt x="89" y="30646"/>
                    </a:lnTo>
                    <a:lnTo>
                      <a:pt x="39" y="31455"/>
                    </a:lnTo>
                    <a:lnTo>
                      <a:pt x="14" y="32251"/>
                    </a:lnTo>
                    <a:lnTo>
                      <a:pt x="1" y="33061"/>
                    </a:lnTo>
                    <a:lnTo>
                      <a:pt x="14" y="33870"/>
                    </a:lnTo>
                    <a:lnTo>
                      <a:pt x="39" y="34679"/>
                    </a:lnTo>
                    <a:lnTo>
                      <a:pt x="89" y="35488"/>
                    </a:lnTo>
                    <a:lnTo>
                      <a:pt x="165" y="36297"/>
                    </a:lnTo>
                    <a:lnTo>
                      <a:pt x="254" y="37106"/>
                    </a:lnTo>
                    <a:lnTo>
                      <a:pt x="368" y="37928"/>
                    </a:lnTo>
                    <a:lnTo>
                      <a:pt x="494" y="38737"/>
                    </a:lnTo>
                    <a:lnTo>
                      <a:pt x="646" y="39546"/>
                    </a:lnTo>
                    <a:lnTo>
                      <a:pt x="823" y="40355"/>
                    </a:lnTo>
                    <a:lnTo>
                      <a:pt x="1012" y="41164"/>
                    </a:lnTo>
                    <a:lnTo>
                      <a:pt x="1227" y="41974"/>
                    </a:lnTo>
                    <a:lnTo>
                      <a:pt x="1467" y="42783"/>
                    </a:lnTo>
                    <a:lnTo>
                      <a:pt x="1733" y="43579"/>
                    </a:lnTo>
                    <a:lnTo>
                      <a:pt x="2011" y="44376"/>
                    </a:lnTo>
                    <a:lnTo>
                      <a:pt x="2314" y="45185"/>
                    </a:lnTo>
                    <a:lnTo>
                      <a:pt x="2631" y="45969"/>
                    </a:lnTo>
                    <a:lnTo>
                      <a:pt x="2972" y="46752"/>
                    </a:lnTo>
                    <a:lnTo>
                      <a:pt x="3338" y="47511"/>
                    </a:lnTo>
                    <a:lnTo>
                      <a:pt x="3705" y="48257"/>
                    </a:lnTo>
                    <a:lnTo>
                      <a:pt x="4097" y="49003"/>
                    </a:lnTo>
                    <a:lnTo>
                      <a:pt x="4514" y="49723"/>
                    </a:lnTo>
                    <a:lnTo>
                      <a:pt x="4931" y="50431"/>
                    </a:lnTo>
                    <a:lnTo>
                      <a:pt x="5374" y="51127"/>
                    </a:lnTo>
                    <a:lnTo>
                      <a:pt x="5842" y="51809"/>
                    </a:lnTo>
                    <a:lnTo>
                      <a:pt x="6309" y="52480"/>
                    </a:lnTo>
                    <a:lnTo>
                      <a:pt x="6790" y="53137"/>
                    </a:lnTo>
                    <a:lnTo>
                      <a:pt x="7296" y="53782"/>
                    </a:lnTo>
                    <a:lnTo>
                      <a:pt x="7814" y="54414"/>
                    </a:lnTo>
                    <a:lnTo>
                      <a:pt x="8345" y="55021"/>
                    </a:lnTo>
                    <a:lnTo>
                      <a:pt x="8889" y="55615"/>
                    </a:lnTo>
                    <a:lnTo>
                      <a:pt x="9445" y="56196"/>
                    </a:lnTo>
                    <a:lnTo>
                      <a:pt x="10014" y="56765"/>
                    </a:lnTo>
                    <a:lnTo>
                      <a:pt x="10595" y="57322"/>
                    </a:lnTo>
                    <a:lnTo>
                      <a:pt x="11189" y="57853"/>
                    </a:lnTo>
                    <a:lnTo>
                      <a:pt x="11796" y="58384"/>
                    </a:lnTo>
                    <a:lnTo>
                      <a:pt x="12416" y="58889"/>
                    </a:lnTo>
                    <a:lnTo>
                      <a:pt x="13048" y="59370"/>
                    </a:lnTo>
                    <a:lnTo>
                      <a:pt x="13693" y="59850"/>
                    </a:lnTo>
                    <a:lnTo>
                      <a:pt x="14337" y="60305"/>
                    </a:lnTo>
                    <a:lnTo>
                      <a:pt x="14995" y="60748"/>
                    </a:lnTo>
                    <a:lnTo>
                      <a:pt x="15678" y="61178"/>
                    </a:lnTo>
                    <a:lnTo>
                      <a:pt x="16348" y="61582"/>
                    </a:lnTo>
                    <a:lnTo>
                      <a:pt x="17043" y="61974"/>
                    </a:lnTo>
                    <a:lnTo>
                      <a:pt x="17738" y="62353"/>
                    </a:lnTo>
                    <a:lnTo>
                      <a:pt x="18446" y="62707"/>
                    </a:lnTo>
                    <a:lnTo>
                      <a:pt x="19167" y="63049"/>
                    </a:lnTo>
                    <a:lnTo>
                      <a:pt x="19888" y="63377"/>
                    </a:lnTo>
                    <a:lnTo>
                      <a:pt x="20621" y="63681"/>
                    </a:lnTo>
                    <a:lnTo>
                      <a:pt x="21354" y="63972"/>
                    </a:lnTo>
                    <a:lnTo>
                      <a:pt x="22100" y="64250"/>
                    </a:lnTo>
                    <a:lnTo>
                      <a:pt x="22858" y="64503"/>
                    </a:lnTo>
                    <a:lnTo>
                      <a:pt x="23617" y="64743"/>
                    </a:lnTo>
                    <a:lnTo>
                      <a:pt x="24376" y="64958"/>
                    </a:lnTo>
                    <a:lnTo>
                      <a:pt x="25147" y="65160"/>
                    </a:lnTo>
                    <a:lnTo>
                      <a:pt x="25918" y="65337"/>
                    </a:lnTo>
                    <a:lnTo>
                      <a:pt x="26702" y="65501"/>
                    </a:lnTo>
                    <a:lnTo>
                      <a:pt x="27486" y="65653"/>
                    </a:lnTo>
                    <a:lnTo>
                      <a:pt x="28269" y="65779"/>
                    </a:lnTo>
                    <a:lnTo>
                      <a:pt x="29066" y="65881"/>
                    </a:lnTo>
                    <a:lnTo>
                      <a:pt x="29862" y="65969"/>
                    </a:lnTo>
                    <a:lnTo>
                      <a:pt x="30659" y="66045"/>
                    </a:lnTo>
                    <a:lnTo>
                      <a:pt x="31455" y="66096"/>
                    </a:lnTo>
                    <a:lnTo>
                      <a:pt x="32265" y="66121"/>
                    </a:lnTo>
                    <a:lnTo>
                      <a:pt x="33074" y="66133"/>
                    </a:lnTo>
                    <a:lnTo>
                      <a:pt x="33870" y="66121"/>
                    </a:lnTo>
                    <a:lnTo>
                      <a:pt x="34679" y="66096"/>
                    </a:lnTo>
                    <a:lnTo>
                      <a:pt x="35501" y="66045"/>
                    </a:lnTo>
                    <a:lnTo>
                      <a:pt x="36310" y="65969"/>
                    </a:lnTo>
                    <a:lnTo>
                      <a:pt x="37119" y="65881"/>
                    </a:lnTo>
                    <a:lnTo>
                      <a:pt x="37928" y="65767"/>
                    </a:lnTo>
                    <a:lnTo>
                      <a:pt x="38737" y="65640"/>
                    </a:lnTo>
                    <a:lnTo>
                      <a:pt x="39547" y="65489"/>
                    </a:lnTo>
                    <a:lnTo>
                      <a:pt x="40368" y="65312"/>
                    </a:lnTo>
                    <a:lnTo>
                      <a:pt x="41177" y="65122"/>
                    </a:lnTo>
                    <a:lnTo>
                      <a:pt x="41974" y="64894"/>
                    </a:lnTo>
                    <a:lnTo>
                      <a:pt x="42783" y="64667"/>
                    </a:lnTo>
                    <a:lnTo>
                      <a:pt x="43592" y="64401"/>
                    </a:lnTo>
                    <a:lnTo>
                      <a:pt x="44389" y="64123"/>
                    </a:lnTo>
                    <a:lnTo>
                      <a:pt x="45185" y="63820"/>
                    </a:lnTo>
                    <a:lnTo>
                      <a:pt x="45982" y="63504"/>
                    </a:lnTo>
                    <a:lnTo>
                      <a:pt x="46753" y="63162"/>
                    </a:lnTo>
                    <a:lnTo>
                      <a:pt x="47511" y="62796"/>
                    </a:lnTo>
                    <a:lnTo>
                      <a:pt x="48270" y="62429"/>
                    </a:lnTo>
                    <a:lnTo>
                      <a:pt x="49003" y="62025"/>
                    </a:lnTo>
                    <a:lnTo>
                      <a:pt x="49736" y="61620"/>
                    </a:lnTo>
                    <a:lnTo>
                      <a:pt x="50444" y="61190"/>
                    </a:lnTo>
                    <a:lnTo>
                      <a:pt x="51140" y="60748"/>
                    </a:lnTo>
                    <a:lnTo>
                      <a:pt x="51822" y="60293"/>
                    </a:lnTo>
                    <a:lnTo>
                      <a:pt x="52492" y="59825"/>
                    </a:lnTo>
                    <a:lnTo>
                      <a:pt x="53150" y="59332"/>
                    </a:lnTo>
                    <a:lnTo>
                      <a:pt x="53782" y="58839"/>
                    </a:lnTo>
                    <a:lnTo>
                      <a:pt x="54414" y="58320"/>
                    </a:lnTo>
                    <a:lnTo>
                      <a:pt x="55021" y="57789"/>
                    </a:lnTo>
                    <a:lnTo>
                      <a:pt x="55628" y="57246"/>
                    </a:lnTo>
                    <a:lnTo>
                      <a:pt x="56209" y="56689"/>
                    </a:lnTo>
                    <a:lnTo>
                      <a:pt x="56778" y="56121"/>
                    </a:lnTo>
                    <a:lnTo>
                      <a:pt x="57322" y="55539"/>
                    </a:lnTo>
                    <a:lnTo>
                      <a:pt x="57866" y="54945"/>
                    </a:lnTo>
                    <a:lnTo>
                      <a:pt x="58384" y="54338"/>
                    </a:lnTo>
                    <a:lnTo>
                      <a:pt x="58890" y="53718"/>
                    </a:lnTo>
                    <a:lnTo>
                      <a:pt x="59383" y="53086"/>
                    </a:lnTo>
                    <a:lnTo>
                      <a:pt x="59850" y="52442"/>
                    </a:lnTo>
                    <a:lnTo>
                      <a:pt x="60318" y="51797"/>
                    </a:lnTo>
                    <a:lnTo>
                      <a:pt x="60761" y="51127"/>
                    </a:lnTo>
                    <a:lnTo>
                      <a:pt x="61178" y="50457"/>
                    </a:lnTo>
                    <a:lnTo>
                      <a:pt x="61595" y="49774"/>
                    </a:lnTo>
                    <a:lnTo>
                      <a:pt x="61987" y="49091"/>
                    </a:lnTo>
                    <a:lnTo>
                      <a:pt x="62366" y="48396"/>
                    </a:lnTo>
                    <a:lnTo>
                      <a:pt x="62720" y="47688"/>
                    </a:lnTo>
                    <a:lnTo>
                      <a:pt x="63062" y="46967"/>
                    </a:lnTo>
                    <a:lnTo>
                      <a:pt x="63390" y="46247"/>
                    </a:lnTo>
                    <a:lnTo>
                      <a:pt x="63694" y="45513"/>
                    </a:lnTo>
                    <a:lnTo>
                      <a:pt x="63984" y="44780"/>
                    </a:lnTo>
                    <a:lnTo>
                      <a:pt x="64250" y="44034"/>
                    </a:lnTo>
                    <a:lnTo>
                      <a:pt x="64515" y="43276"/>
                    </a:lnTo>
                    <a:lnTo>
                      <a:pt x="64743" y="42517"/>
                    </a:lnTo>
                    <a:lnTo>
                      <a:pt x="64971" y="41759"/>
                    </a:lnTo>
                    <a:lnTo>
                      <a:pt x="65173" y="40987"/>
                    </a:lnTo>
                    <a:lnTo>
                      <a:pt x="65350" y="40216"/>
                    </a:lnTo>
                    <a:lnTo>
                      <a:pt x="65514" y="39432"/>
                    </a:lnTo>
                    <a:lnTo>
                      <a:pt x="65653" y="38649"/>
                    </a:lnTo>
                    <a:lnTo>
                      <a:pt x="65780" y="37865"/>
                    </a:lnTo>
                    <a:lnTo>
                      <a:pt x="65894" y="37068"/>
                    </a:lnTo>
                    <a:lnTo>
                      <a:pt x="65982" y="36272"/>
                    </a:lnTo>
                    <a:lnTo>
                      <a:pt x="66045" y="35475"/>
                    </a:lnTo>
                    <a:lnTo>
                      <a:pt x="66096" y="34679"/>
                    </a:lnTo>
                    <a:lnTo>
                      <a:pt x="66121" y="33870"/>
                    </a:lnTo>
                    <a:lnTo>
                      <a:pt x="66134" y="33061"/>
                    </a:lnTo>
                    <a:lnTo>
                      <a:pt x="66121" y="32251"/>
                    </a:lnTo>
                    <a:lnTo>
                      <a:pt x="66096" y="31442"/>
                    </a:lnTo>
                    <a:lnTo>
                      <a:pt x="66045" y="30633"/>
                    </a:lnTo>
                    <a:lnTo>
                      <a:pt x="65982" y="29824"/>
                    </a:lnTo>
                    <a:lnTo>
                      <a:pt x="65881" y="29015"/>
                    </a:lnTo>
                    <a:lnTo>
                      <a:pt x="65780" y="28206"/>
                    </a:lnTo>
                    <a:lnTo>
                      <a:pt x="65641" y="27397"/>
                    </a:lnTo>
                    <a:lnTo>
                      <a:pt x="65489" y="26575"/>
                    </a:lnTo>
                    <a:lnTo>
                      <a:pt x="65312" y="25766"/>
                    </a:lnTo>
                    <a:lnTo>
                      <a:pt x="65122" y="24957"/>
                    </a:lnTo>
                    <a:lnTo>
                      <a:pt x="64907" y="24148"/>
                    </a:lnTo>
                    <a:lnTo>
                      <a:pt x="64667" y="23351"/>
                    </a:lnTo>
                    <a:lnTo>
                      <a:pt x="64414" y="22542"/>
                    </a:lnTo>
                    <a:lnTo>
                      <a:pt x="64136" y="21746"/>
                    </a:lnTo>
                    <a:lnTo>
                      <a:pt x="63833" y="20949"/>
                    </a:lnTo>
                    <a:lnTo>
                      <a:pt x="63504" y="20153"/>
                    </a:lnTo>
                    <a:lnTo>
                      <a:pt x="63163" y="19381"/>
                    </a:lnTo>
                    <a:lnTo>
                      <a:pt x="62809" y="18610"/>
                    </a:lnTo>
                    <a:lnTo>
                      <a:pt x="62429" y="17864"/>
                    </a:lnTo>
                    <a:lnTo>
                      <a:pt x="62038" y="17131"/>
                    </a:lnTo>
                    <a:lnTo>
                      <a:pt x="61633" y="16398"/>
                    </a:lnTo>
                    <a:lnTo>
                      <a:pt x="61203" y="15690"/>
                    </a:lnTo>
                    <a:lnTo>
                      <a:pt x="60761" y="14994"/>
                    </a:lnTo>
                    <a:lnTo>
                      <a:pt x="60306" y="14312"/>
                    </a:lnTo>
                    <a:lnTo>
                      <a:pt x="59825" y="13642"/>
                    </a:lnTo>
                    <a:lnTo>
                      <a:pt x="59345" y="12984"/>
                    </a:lnTo>
                    <a:lnTo>
                      <a:pt x="58839" y="12339"/>
                    </a:lnTo>
                    <a:lnTo>
                      <a:pt x="58321" y="11720"/>
                    </a:lnTo>
                    <a:lnTo>
                      <a:pt x="57790" y="11101"/>
                    </a:lnTo>
                    <a:lnTo>
                      <a:pt x="57246" y="10506"/>
                    </a:lnTo>
                    <a:lnTo>
                      <a:pt x="56690" y="9925"/>
                    </a:lnTo>
                    <a:lnTo>
                      <a:pt x="56121" y="9356"/>
                    </a:lnTo>
                    <a:lnTo>
                      <a:pt x="55539" y="8800"/>
                    </a:lnTo>
                    <a:lnTo>
                      <a:pt x="54945" y="8269"/>
                    </a:lnTo>
                    <a:lnTo>
                      <a:pt x="54338" y="7750"/>
                    </a:lnTo>
                    <a:lnTo>
                      <a:pt x="53719" y="7245"/>
                    </a:lnTo>
                    <a:lnTo>
                      <a:pt x="53087" y="6751"/>
                    </a:lnTo>
                    <a:lnTo>
                      <a:pt x="52455" y="6271"/>
                    </a:lnTo>
                    <a:lnTo>
                      <a:pt x="51797" y="5816"/>
                    </a:lnTo>
                    <a:lnTo>
                      <a:pt x="51140" y="5373"/>
                    </a:lnTo>
                    <a:lnTo>
                      <a:pt x="50470" y="4956"/>
                    </a:lnTo>
                    <a:lnTo>
                      <a:pt x="49787" y="4539"/>
                    </a:lnTo>
                    <a:lnTo>
                      <a:pt x="49092" y="4147"/>
                    </a:lnTo>
                    <a:lnTo>
                      <a:pt x="48396" y="3768"/>
                    </a:lnTo>
                    <a:lnTo>
                      <a:pt x="47688" y="3414"/>
                    </a:lnTo>
                    <a:lnTo>
                      <a:pt x="46980" y="3073"/>
                    </a:lnTo>
                    <a:lnTo>
                      <a:pt x="46247" y="2744"/>
                    </a:lnTo>
                    <a:lnTo>
                      <a:pt x="45514" y="2440"/>
                    </a:lnTo>
                    <a:lnTo>
                      <a:pt x="44781" y="2150"/>
                    </a:lnTo>
                    <a:lnTo>
                      <a:pt x="44035" y="1871"/>
                    </a:lnTo>
                    <a:lnTo>
                      <a:pt x="43289" y="1619"/>
                    </a:lnTo>
                    <a:lnTo>
                      <a:pt x="42530" y="1378"/>
                    </a:lnTo>
                    <a:lnTo>
                      <a:pt x="41759" y="1163"/>
                    </a:lnTo>
                    <a:lnTo>
                      <a:pt x="40988" y="961"/>
                    </a:lnTo>
                    <a:lnTo>
                      <a:pt x="40217" y="784"/>
                    </a:lnTo>
                    <a:lnTo>
                      <a:pt x="39445" y="620"/>
                    </a:lnTo>
                    <a:lnTo>
                      <a:pt x="38662" y="481"/>
                    </a:lnTo>
                    <a:lnTo>
                      <a:pt x="37865" y="354"/>
                    </a:lnTo>
                    <a:lnTo>
                      <a:pt x="37081" y="241"/>
                    </a:lnTo>
                    <a:lnTo>
                      <a:pt x="36285" y="152"/>
                    </a:lnTo>
                    <a:lnTo>
                      <a:pt x="35488" y="89"/>
                    </a:lnTo>
                    <a:lnTo>
                      <a:pt x="34679" y="38"/>
                    </a:lnTo>
                    <a:lnTo>
                      <a:pt x="33883" y="0"/>
                    </a:lnTo>
                    <a:close/>
                  </a:path>
                </a:pathLst>
              </a:custGeom>
              <a:solidFill>
                <a:schemeClr val="accent5"/>
              </a:solidFill>
              <a:ln>
                <a:noFill/>
              </a:ln>
            </p:spPr>
            <p:txBody>
              <a:bodyPr spcFirstLastPara="1" wrap="square" lIns="68569" tIns="68569" rIns="68569" bIns="68569" anchor="ctr" anchorCtr="0">
                <a:noAutofit/>
              </a:bodyPr>
              <a:lstStyle/>
              <a:p>
                <a:endParaRPr sz="1050"/>
              </a:p>
            </p:txBody>
          </p:sp>
          <p:sp>
            <p:nvSpPr>
              <p:cNvPr id="36" name="Google Shape;72;p16">
                <a:extLst>
                  <a:ext uri="{FF2B5EF4-FFF2-40B4-BE49-F238E27FC236}">
                    <a16:creationId xmlns:a16="http://schemas.microsoft.com/office/drawing/2014/main" id="{F92AF28F-8B0B-B0B9-23E9-ADD11FD8D8F1}"/>
                  </a:ext>
                </a:extLst>
              </p:cNvPr>
              <p:cNvSpPr/>
              <p:nvPr/>
            </p:nvSpPr>
            <p:spPr>
              <a:xfrm>
                <a:off x="5643300" y="2451825"/>
                <a:ext cx="580300" cy="1087600"/>
              </a:xfrm>
              <a:custGeom>
                <a:avLst/>
                <a:gdLst/>
                <a:ahLst/>
                <a:cxnLst/>
                <a:rect l="l" t="t" r="r" b="b"/>
                <a:pathLst>
                  <a:path w="23212" h="43504" extrusionOk="0">
                    <a:moveTo>
                      <a:pt x="11138" y="0"/>
                    </a:moveTo>
                    <a:lnTo>
                      <a:pt x="10721" y="13"/>
                    </a:lnTo>
                    <a:lnTo>
                      <a:pt x="10317" y="38"/>
                    </a:lnTo>
                    <a:lnTo>
                      <a:pt x="9937" y="89"/>
                    </a:lnTo>
                    <a:lnTo>
                      <a:pt x="9596" y="165"/>
                    </a:lnTo>
                    <a:lnTo>
                      <a:pt x="9255" y="241"/>
                    </a:lnTo>
                    <a:lnTo>
                      <a:pt x="8951" y="329"/>
                    </a:lnTo>
                    <a:lnTo>
                      <a:pt x="8660" y="430"/>
                    </a:lnTo>
                    <a:lnTo>
                      <a:pt x="8408" y="544"/>
                    </a:lnTo>
                    <a:lnTo>
                      <a:pt x="8167" y="645"/>
                    </a:lnTo>
                    <a:lnTo>
                      <a:pt x="7952" y="759"/>
                    </a:lnTo>
                    <a:lnTo>
                      <a:pt x="7763" y="860"/>
                    </a:lnTo>
                    <a:lnTo>
                      <a:pt x="7598" y="961"/>
                    </a:lnTo>
                    <a:lnTo>
                      <a:pt x="7346" y="1138"/>
                    </a:lnTo>
                    <a:lnTo>
                      <a:pt x="7181" y="1252"/>
                    </a:lnTo>
                    <a:lnTo>
                      <a:pt x="7131" y="1302"/>
                    </a:lnTo>
                    <a:lnTo>
                      <a:pt x="7055" y="1315"/>
                    </a:lnTo>
                    <a:lnTo>
                      <a:pt x="6865" y="1378"/>
                    </a:lnTo>
                    <a:lnTo>
                      <a:pt x="6713" y="1429"/>
                    </a:lnTo>
                    <a:lnTo>
                      <a:pt x="6549" y="1505"/>
                    </a:lnTo>
                    <a:lnTo>
                      <a:pt x="6359" y="1593"/>
                    </a:lnTo>
                    <a:lnTo>
                      <a:pt x="6144" y="1707"/>
                    </a:lnTo>
                    <a:lnTo>
                      <a:pt x="5904" y="1846"/>
                    </a:lnTo>
                    <a:lnTo>
                      <a:pt x="5664" y="1998"/>
                    </a:lnTo>
                    <a:lnTo>
                      <a:pt x="5399" y="2187"/>
                    </a:lnTo>
                    <a:lnTo>
                      <a:pt x="5120" y="2415"/>
                    </a:lnTo>
                    <a:lnTo>
                      <a:pt x="4830" y="2655"/>
                    </a:lnTo>
                    <a:lnTo>
                      <a:pt x="4539" y="2946"/>
                    </a:lnTo>
                    <a:lnTo>
                      <a:pt x="4248" y="3262"/>
                    </a:lnTo>
                    <a:lnTo>
                      <a:pt x="3945" y="3616"/>
                    </a:lnTo>
                    <a:lnTo>
                      <a:pt x="3641" y="4021"/>
                    </a:lnTo>
                    <a:lnTo>
                      <a:pt x="3338" y="4463"/>
                    </a:lnTo>
                    <a:lnTo>
                      <a:pt x="3034" y="4944"/>
                    </a:lnTo>
                    <a:lnTo>
                      <a:pt x="2744" y="5475"/>
                    </a:lnTo>
                    <a:lnTo>
                      <a:pt x="2605" y="5753"/>
                    </a:lnTo>
                    <a:lnTo>
                      <a:pt x="2466" y="6056"/>
                    </a:lnTo>
                    <a:lnTo>
                      <a:pt x="2326" y="6360"/>
                    </a:lnTo>
                    <a:lnTo>
                      <a:pt x="2187" y="6676"/>
                    </a:lnTo>
                    <a:lnTo>
                      <a:pt x="2048" y="7017"/>
                    </a:lnTo>
                    <a:lnTo>
                      <a:pt x="1922" y="7358"/>
                    </a:lnTo>
                    <a:lnTo>
                      <a:pt x="1795" y="7725"/>
                    </a:lnTo>
                    <a:lnTo>
                      <a:pt x="1682" y="8092"/>
                    </a:lnTo>
                    <a:lnTo>
                      <a:pt x="1555" y="8483"/>
                    </a:lnTo>
                    <a:lnTo>
                      <a:pt x="1441" y="8888"/>
                    </a:lnTo>
                    <a:lnTo>
                      <a:pt x="1340" y="9305"/>
                    </a:lnTo>
                    <a:lnTo>
                      <a:pt x="1239" y="9735"/>
                    </a:lnTo>
                    <a:lnTo>
                      <a:pt x="1138" y="10190"/>
                    </a:lnTo>
                    <a:lnTo>
                      <a:pt x="1050" y="10645"/>
                    </a:lnTo>
                    <a:lnTo>
                      <a:pt x="961" y="11126"/>
                    </a:lnTo>
                    <a:lnTo>
                      <a:pt x="885" y="11619"/>
                    </a:lnTo>
                    <a:lnTo>
                      <a:pt x="809" y="12137"/>
                    </a:lnTo>
                    <a:lnTo>
                      <a:pt x="746" y="12655"/>
                    </a:lnTo>
                    <a:lnTo>
                      <a:pt x="683" y="13199"/>
                    </a:lnTo>
                    <a:lnTo>
                      <a:pt x="632" y="13768"/>
                    </a:lnTo>
                    <a:lnTo>
                      <a:pt x="582" y="14350"/>
                    </a:lnTo>
                    <a:lnTo>
                      <a:pt x="544" y="14944"/>
                    </a:lnTo>
                    <a:lnTo>
                      <a:pt x="519" y="15551"/>
                    </a:lnTo>
                    <a:lnTo>
                      <a:pt x="506" y="16183"/>
                    </a:lnTo>
                    <a:lnTo>
                      <a:pt x="405" y="20342"/>
                    </a:lnTo>
                    <a:lnTo>
                      <a:pt x="316" y="24830"/>
                    </a:lnTo>
                    <a:lnTo>
                      <a:pt x="152" y="33731"/>
                    </a:lnTo>
                    <a:lnTo>
                      <a:pt x="0" y="43503"/>
                    </a:lnTo>
                    <a:lnTo>
                      <a:pt x="22542" y="43503"/>
                    </a:lnTo>
                    <a:lnTo>
                      <a:pt x="22656" y="42011"/>
                    </a:lnTo>
                    <a:lnTo>
                      <a:pt x="22769" y="40292"/>
                    </a:lnTo>
                    <a:lnTo>
                      <a:pt x="22896" y="38042"/>
                    </a:lnTo>
                    <a:lnTo>
                      <a:pt x="22959" y="36752"/>
                    </a:lnTo>
                    <a:lnTo>
                      <a:pt x="23022" y="35361"/>
                    </a:lnTo>
                    <a:lnTo>
                      <a:pt x="23085" y="33882"/>
                    </a:lnTo>
                    <a:lnTo>
                      <a:pt x="23136" y="32340"/>
                    </a:lnTo>
                    <a:lnTo>
                      <a:pt x="23174" y="30722"/>
                    </a:lnTo>
                    <a:lnTo>
                      <a:pt x="23199" y="29053"/>
                    </a:lnTo>
                    <a:lnTo>
                      <a:pt x="23212" y="27359"/>
                    </a:lnTo>
                    <a:lnTo>
                      <a:pt x="23212" y="25627"/>
                    </a:lnTo>
                    <a:lnTo>
                      <a:pt x="23199" y="23882"/>
                    </a:lnTo>
                    <a:lnTo>
                      <a:pt x="23149" y="22125"/>
                    </a:lnTo>
                    <a:lnTo>
                      <a:pt x="23085" y="20380"/>
                    </a:lnTo>
                    <a:lnTo>
                      <a:pt x="22997" y="18661"/>
                    </a:lnTo>
                    <a:lnTo>
                      <a:pt x="22946" y="17801"/>
                    </a:lnTo>
                    <a:lnTo>
                      <a:pt x="22883" y="16967"/>
                    </a:lnTo>
                    <a:lnTo>
                      <a:pt x="22807" y="16132"/>
                    </a:lnTo>
                    <a:lnTo>
                      <a:pt x="22731" y="15310"/>
                    </a:lnTo>
                    <a:lnTo>
                      <a:pt x="22643" y="14501"/>
                    </a:lnTo>
                    <a:lnTo>
                      <a:pt x="22554" y="13705"/>
                    </a:lnTo>
                    <a:lnTo>
                      <a:pt x="22441" y="12934"/>
                    </a:lnTo>
                    <a:lnTo>
                      <a:pt x="22340" y="12175"/>
                    </a:lnTo>
                    <a:lnTo>
                      <a:pt x="22213" y="11429"/>
                    </a:lnTo>
                    <a:lnTo>
                      <a:pt x="22087" y="10721"/>
                    </a:lnTo>
                    <a:lnTo>
                      <a:pt x="21948" y="10013"/>
                    </a:lnTo>
                    <a:lnTo>
                      <a:pt x="21796" y="9343"/>
                    </a:lnTo>
                    <a:lnTo>
                      <a:pt x="21632" y="8698"/>
                    </a:lnTo>
                    <a:lnTo>
                      <a:pt x="21467" y="8079"/>
                    </a:lnTo>
                    <a:lnTo>
                      <a:pt x="21278" y="7485"/>
                    </a:lnTo>
                    <a:lnTo>
                      <a:pt x="21088" y="6916"/>
                    </a:lnTo>
                    <a:lnTo>
                      <a:pt x="20886" y="6385"/>
                    </a:lnTo>
                    <a:lnTo>
                      <a:pt x="20671" y="5879"/>
                    </a:lnTo>
                    <a:lnTo>
                      <a:pt x="20443" y="5411"/>
                    </a:lnTo>
                    <a:lnTo>
                      <a:pt x="20203" y="4981"/>
                    </a:lnTo>
                    <a:lnTo>
                      <a:pt x="20077" y="4779"/>
                    </a:lnTo>
                    <a:lnTo>
                      <a:pt x="19950" y="4577"/>
                    </a:lnTo>
                    <a:lnTo>
                      <a:pt x="19811" y="4400"/>
                    </a:lnTo>
                    <a:lnTo>
                      <a:pt x="19685" y="4223"/>
                    </a:lnTo>
                    <a:lnTo>
                      <a:pt x="19546" y="4059"/>
                    </a:lnTo>
                    <a:lnTo>
                      <a:pt x="19406" y="3907"/>
                    </a:lnTo>
                    <a:lnTo>
                      <a:pt x="19255" y="3755"/>
                    </a:lnTo>
                    <a:lnTo>
                      <a:pt x="19116" y="3629"/>
                    </a:lnTo>
                    <a:lnTo>
                      <a:pt x="18762" y="3325"/>
                    </a:lnTo>
                    <a:lnTo>
                      <a:pt x="18420" y="3047"/>
                    </a:lnTo>
                    <a:lnTo>
                      <a:pt x="18079" y="2782"/>
                    </a:lnTo>
                    <a:lnTo>
                      <a:pt x="17750" y="2529"/>
                    </a:lnTo>
                    <a:lnTo>
                      <a:pt x="17409" y="2301"/>
                    </a:lnTo>
                    <a:lnTo>
                      <a:pt x="17093" y="2074"/>
                    </a:lnTo>
                    <a:lnTo>
                      <a:pt x="16764" y="1871"/>
                    </a:lnTo>
                    <a:lnTo>
                      <a:pt x="16448" y="1669"/>
                    </a:lnTo>
                    <a:lnTo>
                      <a:pt x="16145" y="1492"/>
                    </a:lnTo>
                    <a:lnTo>
                      <a:pt x="15829" y="1315"/>
                    </a:lnTo>
                    <a:lnTo>
                      <a:pt x="15525" y="1163"/>
                    </a:lnTo>
                    <a:lnTo>
                      <a:pt x="15234" y="1012"/>
                    </a:lnTo>
                    <a:lnTo>
                      <a:pt x="14931" y="873"/>
                    </a:lnTo>
                    <a:lnTo>
                      <a:pt x="14653" y="759"/>
                    </a:lnTo>
                    <a:lnTo>
                      <a:pt x="14362" y="645"/>
                    </a:lnTo>
                    <a:lnTo>
                      <a:pt x="14084" y="544"/>
                    </a:lnTo>
                    <a:lnTo>
                      <a:pt x="13818" y="443"/>
                    </a:lnTo>
                    <a:lnTo>
                      <a:pt x="13540" y="367"/>
                    </a:lnTo>
                    <a:lnTo>
                      <a:pt x="13275" y="291"/>
                    </a:lnTo>
                    <a:lnTo>
                      <a:pt x="13022" y="228"/>
                    </a:lnTo>
                    <a:lnTo>
                      <a:pt x="12516" y="127"/>
                    </a:lnTo>
                    <a:lnTo>
                      <a:pt x="12036" y="51"/>
                    </a:lnTo>
                    <a:lnTo>
                      <a:pt x="11581" y="13"/>
                    </a:lnTo>
                    <a:lnTo>
                      <a:pt x="11138" y="0"/>
                    </a:lnTo>
                    <a:close/>
                  </a:path>
                </a:pathLst>
              </a:custGeom>
              <a:solidFill>
                <a:schemeClr val="accent5"/>
              </a:solidFill>
              <a:ln>
                <a:noFill/>
              </a:ln>
            </p:spPr>
            <p:txBody>
              <a:bodyPr spcFirstLastPara="1" wrap="square" lIns="68569" tIns="68569" rIns="68569" bIns="68569" anchor="ctr" anchorCtr="0">
                <a:noAutofit/>
              </a:bodyPr>
              <a:lstStyle/>
              <a:p>
                <a:endParaRPr sz="1050"/>
              </a:p>
            </p:txBody>
          </p:sp>
          <p:sp>
            <p:nvSpPr>
              <p:cNvPr id="37" name="Google Shape;73;p16">
                <a:extLst>
                  <a:ext uri="{FF2B5EF4-FFF2-40B4-BE49-F238E27FC236}">
                    <a16:creationId xmlns:a16="http://schemas.microsoft.com/office/drawing/2014/main" id="{A62F9208-D662-BC63-3B88-099B1484F479}"/>
                  </a:ext>
                </a:extLst>
              </p:cNvPr>
              <p:cNvSpPr/>
              <p:nvPr/>
            </p:nvSpPr>
            <p:spPr>
              <a:xfrm>
                <a:off x="5662575" y="2069375"/>
                <a:ext cx="323050" cy="456125"/>
              </a:xfrm>
              <a:custGeom>
                <a:avLst/>
                <a:gdLst/>
                <a:ahLst/>
                <a:cxnLst/>
                <a:rect l="l" t="t" r="r" b="b"/>
                <a:pathLst>
                  <a:path w="12922" h="18245" extrusionOk="0">
                    <a:moveTo>
                      <a:pt x="569" y="1"/>
                    </a:moveTo>
                    <a:lnTo>
                      <a:pt x="506" y="418"/>
                    </a:lnTo>
                    <a:lnTo>
                      <a:pt x="380" y="1518"/>
                    </a:lnTo>
                    <a:lnTo>
                      <a:pt x="291" y="2264"/>
                    </a:lnTo>
                    <a:lnTo>
                      <a:pt x="215" y="3111"/>
                    </a:lnTo>
                    <a:lnTo>
                      <a:pt x="140" y="4034"/>
                    </a:lnTo>
                    <a:lnTo>
                      <a:pt x="64" y="5007"/>
                    </a:lnTo>
                    <a:lnTo>
                      <a:pt x="26" y="6006"/>
                    </a:lnTo>
                    <a:lnTo>
                      <a:pt x="0" y="7017"/>
                    </a:lnTo>
                    <a:lnTo>
                      <a:pt x="0" y="7511"/>
                    </a:lnTo>
                    <a:lnTo>
                      <a:pt x="13" y="7991"/>
                    </a:lnTo>
                    <a:lnTo>
                      <a:pt x="26" y="8459"/>
                    </a:lnTo>
                    <a:lnTo>
                      <a:pt x="51" y="8926"/>
                    </a:lnTo>
                    <a:lnTo>
                      <a:pt x="89" y="9369"/>
                    </a:lnTo>
                    <a:lnTo>
                      <a:pt x="140" y="9786"/>
                    </a:lnTo>
                    <a:lnTo>
                      <a:pt x="203" y="10178"/>
                    </a:lnTo>
                    <a:lnTo>
                      <a:pt x="279" y="10545"/>
                    </a:lnTo>
                    <a:lnTo>
                      <a:pt x="367" y="10886"/>
                    </a:lnTo>
                    <a:lnTo>
                      <a:pt x="481" y="11189"/>
                    </a:lnTo>
                    <a:lnTo>
                      <a:pt x="531" y="11341"/>
                    </a:lnTo>
                    <a:lnTo>
                      <a:pt x="595" y="11468"/>
                    </a:lnTo>
                    <a:lnTo>
                      <a:pt x="670" y="11581"/>
                    </a:lnTo>
                    <a:lnTo>
                      <a:pt x="734" y="11695"/>
                    </a:lnTo>
                    <a:lnTo>
                      <a:pt x="885" y="11897"/>
                    </a:lnTo>
                    <a:lnTo>
                      <a:pt x="1050" y="12100"/>
                    </a:lnTo>
                    <a:lnTo>
                      <a:pt x="1227" y="12277"/>
                    </a:lnTo>
                    <a:lnTo>
                      <a:pt x="1416" y="12441"/>
                    </a:lnTo>
                    <a:lnTo>
                      <a:pt x="1619" y="12605"/>
                    </a:lnTo>
                    <a:lnTo>
                      <a:pt x="1821" y="12757"/>
                    </a:lnTo>
                    <a:lnTo>
                      <a:pt x="2023" y="12896"/>
                    </a:lnTo>
                    <a:lnTo>
                      <a:pt x="2238" y="13023"/>
                    </a:lnTo>
                    <a:lnTo>
                      <a:pt x="2466" y="13136"/>
                    </a:lnTo>
                    <a:lnTo>
                      <a:pt x="2681" y="13250"/>
                    </a:lnTo>
                    <a:lnTo>
                      <a:pt x="2908" y="13351"/>
                    </a:lnTo>
                    <a:lnTo>
                      <a:pt x="3136" y="13453"/>
                    </a:lnTo>
                    <a:lnTo>
                      <a:pt x="3591" y="13617"/>
                    </a:lnTo>
                    <a:lnTo>
                      <a:pt x="4033" y="13756"/>
                    </a:lnTo>
                    <a:lnTo>
                      <a:pt x="4463" y="13857"/>
                    </a:lnTo>
                    <a:lnTo>
                      <a:pt x="4855" y="13946"/>
                    </a:lnTo>
                    <a:lnTo>
                      <a:pt x="5222" y="14009"/>
                    </a:lnTo>
                    <a:lnTo>
                      <a:pt x="5538" y="14059"/>
                    </a:lnTo>
                    <a:lnTo>
                      <a:pt x="5993" y="14110"/>
                    </a:lnTo>
                    <a:lnTo>
                      <a:pt x="6157" y="14123"/>
                    </a:lnTo>
                    <a:lnTo>
                      <a:pt x="6360" y="18244"/>
                    </a:lnTo>
                    <a:lnTo>
                      <a:pt x="11821" y="16348"/>
                    </a:lnTo>
                    <a:lnTo>
                      <a:pt x="11998" y="11683"/>
                    </a:lnTo>
                    <a:lnTo>
                      <a:pt x="12921" y="342"/>
                    </a:lnTo>
                    <a:lnTo>
                      <a:pt x="569" y="1"/>
                    </a:lnTo>
                    <a:close/>
                  </a:path>
                </a:pathLst>
              </a:custGeom>
              <a:solidFill>
                <a:srgbClr val="FF9595"/>
              </a:solidFill>
              <a:ln>
                <a:noFill/>
              </a:ln>
            </p:spPr>
            <p:txBody>
              <a:bodyPr spcFirstLastPara="1" wrap="square" lIns="68569" tIns="68569" rIns="68569" bIns="68569" anchor="ctr" anchorCtr="0">
                <a:noAutofit/>
              </a:bodyPr>
              <a:lstStyle/>
              <a:p>
                <a:endParaRPr sz="1050"/>
              </a:p>
            </p:txBody>
          </p:sp>
          <p:sp>
            <p:nvSpPr>
              <p:cNvPr id="38" name="Google Shape;74;p16">
                <a:extLst>
                  <a:ext uri="{FF2B5EF4-FFF2-40B4-BE49-F238E27FC236}">
                    <a16:creationId xmlns:a16="http://schemas.microsoft.com/office/drawing/2014/main" id="{38B709D8-E504-9746-F35D-A343D0299B5D}"/>
                  </a:ext>
                </a:extLst>
              </p:cNvPr>
              <p:cNvSpPr/>
              <p:nvPr/>
            </p:nvSpPr>
            <p:spPr>
              <a:xfrm>
                <a:off x="5632875" y="1969500"/>
                <a:ext cx="399825" cy="375525"/>
              </a:xfrm>
              <a:custGeom>
                <a:avLst/>
                <a:gdLst/>
                <a:ahLst/>
                <a:cxnLst/>
                <a:rect l="l" t="t" r="r" b="b"/>
                <a:pathLst>
                  <a:path w="15993" h="15021" extrusionOk="0">
                    <a:moveTo>
                      <a:pt x="6637" y="1"/>
                    </a:moveTo>
                    <a:lnTo>
                      <a:pt x="5563" y="13"/>
                    </a:lnTo>
                    <a:lnTo>
                      <a:pt x="4513" y="51"/>
                    </a:lnTo>
                    <a:lnTo>
                      <a:pt x="3527" y="89"/>
                    </a:lnTo>
                    <a:lnTo>
                      <a:pt x="1808" y="165"/>
                    </a:lnTo>
                    <a:lnTo>
                      <a:pt x="632" y="241"/>
                    </a:lnTo>
                    <a:lnTo>
                      <a:pt x="190" y="266"/>
                    </a:lnTo>
                    <a:lnTo>
                      <a:pt x="152" y="355"/>
                    </a:lnTo>
                    <a:lnTo>
                      <a:pt x="114" y="443"/>
                    </a:lnTo>
                    <a:lnTo>
                      <a:pt x="76" y="582"/>
                    </a:lnTo>
                    <a:lnTo>
                      <a:pt x="38" y="747"/>
                    </a:lnTo>
                    <a:lnTo>
                      <a:pt x="0" y="936"/>
                    </a:lnTo>
                    <a:lnTo>
                      <a:pt x="0" y="1151"/>
                    </a:lnTo>
                    <a:lnTo>
                      <a:pt x="13" y="1404"/>
                    </a:lnTo>
                    <a:lnTo>
                      <a:pt x="25" y="1531"/>
                    </a:lnTo>
                    <a:lnTo>
                      <a:pt x="51" y="1670"/>
                    </a:lnTo>
                    <a:lnTo>
                      <a:pt x="89" y="1809"/>
                    </a:lnTo>
                    <a:lnTo>
                      <a:pt x="126" y="1960"/>
                    </a:lnTo>
                    <a:lnTo>
                      <a:pt x="190" y="2112"/>
                    </a:lnTo>
                    <a:lnTo>
                      <a:pt x="253" y="2264"/>
                    </a:lnTo>
                    <a:lnTo>
                      <a:pt x="329" y="2428"/>
                    </a:lnTo>
                    <a:lnTo>
                      <a:pt x="430" y="2593"/>
                    </a:lnTo>
                    <a:lnTo>
                      <a:pt x="531" y="2757"/>
                    </a:lnTo>
                    <a:lnTo>
                      <a:pt x="657" y="2934"/>
                    </a:lnTo>
                    <a:lnTo>
                      <a:pt x="797" y="3098"/>
                    </a:lnTo>
                    <a:lnTo>
                      <a:pt x="948" y="3275"/>
                    </a:lnTo>
                    <a:lnTo>
                      <a:pt x="1125" y="3452"/>
                    </a:lnTo>
                    <a:lnTo>
                      <a:pt x="1315" y="3642"/>
                    </a:lnTo>
                    <a:lnTo>
                      <a:pt x="1530" y="3819"/>
                    </a:lnTo>
                    <a:lnTo>
                      <a:pt x="1757" y="3996"/>
                    </a:lnTo>
                    <a:lnTo>
                      <a:pt x="8698" y="4185"/>
                    </a:lnTo>
                    <a:lnTo>
                      <a:pt x="8660" y="4287"/>
                    </a:lnTo>
                    <a:lnTo>
                      <a:pt x="8559" y="4552"/>
                    </a:lnTo>
                    <a:lnTo>
                      <a:pt x="8496" y="4754"/>
                    </a:lnTo>
                    <a:lnTo>
                      <a:pt x="8433" y="4995"/>
                    </a:lnTo>
                    <a:lnTo>
                      <a:pt x="8382" y="5260"/>
                    </a:lnTo>
                    <a:lnTo>
                      <a:pt x="8331" y="5576"/>
                    </a:lnTo>
                    <a:lnTo>
                      <a:pt x="8294" y="5918"/>
                    </a:lnTo>
                    <a:lnTo>
                      <a:pt x="8281" y="6284"/>
                    </a:lnTo>
                    <a:lnTo>
                      <a:pt x="8281" y="6676"/>
                    </a:lnTo>
                    <a:lnTo>
                      <a:pt x="8306" y="7093"/>
                    </a:lnTo>
                    <a:lnTo>
                      <a:pt x="8357" y="7548"/>
                    </a:lnTo>
                    <a:lnTo>
                      <a:pt x="8407" y="7776"/>
                    </a:lnTo>
                    <a:lnTo>
                      <a:pt x="8445" y="8016"/>
                    </a:lnTo>
                    <a:lnTo>
                      <a:pt x="8508" y="8256"/>
                    </a:lnTo>
                    <a:lnTo>
                      <a:pt x="8584" y="8497"/>
                    </a:lnTo>
                    <a:lnTo>
                      <a:pt x="8660" y="8749"/>
                    </a:lnTo>
                    <a:lnTo>
                      <a:pt x="8749" y="9002"/>
                    </a:lnTo>
                    <a:lnTo>
                      <a:pt x="8825" y="9179"/>
                    </a:lnTo>
                    <a:lnTo>
                      <a:pt x="8926" y="9356"/>
                    </a:lnTo>
                    <a:lnTo>
                      <a:pt x="9039" y="9533"/>
                    </a:lnTo>
                    <a:lnTo>
                      <a:pt x="9166" y="9710"/>
                    </a:lnTo>
                    <a:lnTo>
                      <a:pt x="9292" y="9875"/>
                    </a:lnTo>
                    <a:lnTo>
                      <a:pt x="9431" y="10039"/>
                    </a:lnTo>
                    <a:lnTo>
                      <a:pt x="9709" y="10342"/>
                    </a:lnTo>
                    <a:lnTo>
                      <a:pt x="9975" y="10595"/>
                    </a:lnTo>
                    <a:lnTo>
                      <a:pt x="10190" y="10798"/>
                    </a:lnTo>
                    <a:lnTo>
                      <a:pt x="10405" y="10975"/>
                    </a:lnTo>
                    <a:lnTo>
                      <a:pt x="10417" y="10873"/>
                    </a:lnTo>
                    <a:lnTo>
                      <a:pt x="10493" y="10621"/>
                    </a:lnTo>
                    <a:lnTo>
                      <a:pt x="10544" y="10444"/>
                    </a:lnTo>
                    <a:lnTo>
                      <a:pt x="10607" y="10254"/>
                    </a:lnTo>
                    <a:lnTo>
                      <a:pt x="10683" y="10052"/>
                    </a:lnTo>
                    <a:lnTo>
                      <a:pt x="10784" y="9849"/>
                    </a:lnTo>
                    <a:lnTo>
                      <a:pt x="10885" y="9647"/>
                    </a:lnTo>
                    <a:lnTo>
                      <a:pt x="11012" y="9445"/>
                    </a:lnTo>
                    <a:lnTo>
                      <a:pt x="11163" y="9255"/>
                    </a:lnTo>
                    <a:lnTo>
                      <a:pt x="11239" y="9179"/>
                    </a:lnTo>
                    <a:lnTo>
                      <a:pt x="11328" y="9091"/>
                    </a:lnTo>
                    <a:lnTo>
                      <a:pt x="11416" y="9028"/>
                    </a:lnTo>
                    <a:lnTo>
                      <a:pt x="11505" y="8964"/>
                    </a:lnTo>
                    <a:lnTo>
                      <a:pt x="11606" y="8914"/>
                    </a:lnTo>
                    <a:lnTo>
                      <a:pt x="11707" y="8863"/>
                    </a:lnTo>
                    <a:lnTo>
                      <a:pt x="11808" y="8825"/>
                    </a:lnTo>
                    <a:lnTo>
                      <a:pt x="11922" y="8800"/>
                    </a:lnTo>
                    <a:lnTo>
                      <a:pt x="12162" y="8800"/>
                    </a:lnTo>
                    <a:lnTo>
                      <a:pt x="12251" y="8813"/>
                    </a:lnTo>
                    <a:lnTo>
                      <a:pt x="12326" y="8825"/>
                    </a:lnTo>
                    <a:lnTo>
                      <a:pt x="12402" y="8851"/>
                    </a:lnTo>
                    <a:lnTo>
                      <a:pt x="12478" y="8889"/>
                    </a:lnTo>
                    <a:lnTo>
                      <a:pt x="12541" y="8939"/>
                    </a:lnTo>
                    <a:lnTo>
                      <a:pt x="12617" y="8990"/>
                    </a:lnTo>
                    <a:lnTo>
                      <a:pt x="12680" y="9053"/>
                    </a:lnTo>
                    <a:lnTo>
                      <a:pt x="12731" y="9129"/>
                    </a:lnTo>
                    <a:lnTo>
                      <a:pt x="12845" y="9280"/>
                    </a:lnTo>
                    <a:lnTo>
                      <a:pt x="12933" y="9470"/>
                    </a:lnTo>
                    <a:lnTo>
                      <a:pt x="13009" y="9672"/>
                    </a:lnTo>
                    <a:lnTo>
                      <a:pt x="13072" y="9887"/>
                    </a:lnTo>
                    <a:lnTo>
                      <a:pt x="13110" y="10127"/>
                    </a:lnTo>
                    <a:lnTo>
                      <a:pt x="13136" y="10368"/>
                    </a:lnTo>
                    <a:lnTo>
                      <a:pt x="13136" y="10633"/>
                    </a:lnTo>
                    <a:lnTo>
                      <a:pt x="13123" y="10899"/>
                    </a:lnTo>
                    <a:lnTo>
                      <a:pt x="13098" y="11164"/>
                    </a:lnTo>
                    <a:lnTo>
                      <a:pt x="13047" y="11430"/>
                    </a:lnTo>
                    <a:lnTo>
                      <a:pt x="12984" y="11695"/>
                    </a:lnTo>
                    <a:lnTo>
                      <a:pt x="12883" y="11961"/>
                    </a:lnTo>
                    <a:lnTo>
                      <a:pt x="12782" y="12201"/>
                    </a:lnTo>
                    <a:lnTo>
                      <a:pt x="12668" y="12403"/>
                    </a:lnTo>
                    <a:lnTo>
                      <a:pt x="12541" y="12567"/>
                    </a:lnTo>
                    <a:lnTo>
                      <a:pt x="12402" y="12719"/>
                    </a:lnTo>
                    <a:lnTo>
                      <a:pt x="12263" y="12833"/>
                    </a:lnTo>
                    <a:lnTo>
                      <a:pt x="12124" y="12934"/>
                    </a:lnTo>
                    <a:lnTo>
                      <a:pt x="11985" y="12997"/>
                    </a:lnTo>
                    <a:lnTo>
                      <a:pt x="11846" y="13061"/>
                    </a:lnTo>
                    <a:lnTo>
                      <a:pt x="11720" y="13098"/>
                    </a:lnTo>
                    <a:lnTo>
                      <a:pt x="11593" y="13124"/>
                    </a:lnTo>
                    <a:lnTo>
                      <a:pt x="11492" y="13136"/>
                    </a:lnTo>
                    <a:lnTo>
                      <a:pt x="11252" y="13136"/>
                    </a:lnTo>
                    <a:lnTo>
                      <a:pt x="11201" y="13124"/>
                    </a:lnTo>
                    <a:lnTo>
                      <a:pt x="11201" y="13124"/>
                    </a:lnTo>
                    <a:lnTo>
                      <a:pt x="13237" y="15020"/>
                    </a:lnTo>
                    <a:lnTo>
                      <a:pt x="13439" y="14641"/>
                    </a:lnTo>
                    <a:lnTo>
                      <a:pt x="13667" y="14186"/>
                    </a:lnTo>
                    <a:lnTo>
                      <a:pt x="13945" y="13592"/>
                    </a:lnTo>
                    <a:lnTo>
                      <a:pt x="14261" y="12896"/>
                    </a:lnTo>
                    <a:lnTo>
                      <a:pt x="14602" y="12087"/>
                    </a:lnTo>
                    <a:lnTo>
                      <a:pt x="14779" y="11657"/>
                    </a:lnTo>
                    <a:lnTo>
                      <a:pt x="14943" y="11215"/>
                    </a:lnTo>
                    <a:lnTo>
                      <a:pt x="15108" y="10760"/>
                    </a:lnTo>
                    <a:lnTo>
                      <a:pt x="15260" y="10292"/>
                    </a:lnTo>
                    <a:lnTo>
                      <a:pt x="15411" y="9824"/>
                    </a:lnTo>
                    <a:lnTo>
                      <a:pt x="15550" y="9344"/>
                    </a:lnTo>
                    <a:lnTo>
                      <a:pt x="15677" y="8876"/>
                    </a:lnTo>
                    <a:lnTo>
                      <a:pt x="15778" y="8395"/>
                    </a:lnTo>
                    <a:lnTo>
                      <a:pt x="15866" y="7928"/>
                    </a:lnTo>
                    <a:lnTo>
                      <a:pt x="15930" y="7473"/>
                    </a:lnTo>
                    <a:lnTo>
                      <a:pt x="15980" y="7017"/>
                    </a:lnTo>
                    <a:lnTo>
                      <a:pt x="15993" y="6588"/>
                    </a:lnTo>
                    <a:lnTo>
                      <a:pt x="15980" y="6158"/>
                    </a:lnTo>
                    <a:lnTo>
                      <a:pt x="15968" y="5955"/>
                    </a:lnTo>
                    <a:lnTo>
                      <a:pt x="15942" y="5766"/>
                    </a:lnTo>
                    <a:lnTo>
                      <a:pt x="15904" y="5564"/>
                    </a:lnTo>
                    <a:lnTo>
                      <a:pt x="15866" y="5387"/>
                    </a:lnTo>
                    <a:lnTo>
                      <a:pt x="15816" y="5210"/>
                    </a:lnTo>
                    <a:lnTo>
                      <a:pt x="15765" y="5033"/>
                    </a:lnTo>
                    <a:lnTo>
                      <a:pt x="15689" y="4868"/>
                    </a:lnTo>
                    <a:lnTo>
                      <a:pt x="15614" y="4704"/>
                    </a:lnTo>
                    <a:lnTo>
                      <a:pt x="15525" y="4552"/>
                    </a:lnTo>
                    <a:lnTo>
                      <a:pt x="15424" y="4413"/>
                    </a:lnTo>
                    <a:lnTo>
                      <a:pt x="15323" y="4274"/>
                    </a:lnTo>
                    <a:lnTo>
                      <a:pt x="15196" y="4148"/>
                    </a:lnTo>
                    <a:lnTo>
                      <a:pt x="15070" y="4034"/>
                    </a:lnTo>
                    <a:lnTo>
                      <a:pt x="14931" y="3920"/>
                    </a:lnTo>
                    <a:lnTo>
                      <a:pt x="14918" y="3819"/>
                    </a:lnTo>
                    <a:lnTo>
                      <a:pt x="14893" y="3528"/>
                    </a:lnTo>
                    <a:lnTo>
                      <a:pt x="14855" y="3338"/>
                    </a:lnTo>
                    <a:lnTo>
                      <a:pt x="14804" y="3111"/>
                    </a:lnTo>
                    <a:lnTo>
                      <a:pt x="14729" y="2858"/>
                    </a:lnTo>
                    <a:lnTo>
                      <a:pt x="14640" y="2593"/>
                    </a:lnTo>
                    <a:lnTo>
                      <a:pt x="14514" y="2314"/>
                    </a:lnTo>
                    <a:lnTo>
                      <a:pt x="14362" y="2036"/>
                    </a:lnTo>
                    <a:lnTo>
                      <a:pt x="14286" y="1897"/>
                    </a:lnTo>
                    <a:lnTo>
                      <a:pt x="14185" y="1745"/>
                    </a:lnTo>
                    <a:lnTo>
                      <a:pt x="14084" y="1606"/>
                    </a:lnTo>
                    <a:lnTo>
                      <a:pt x="13957" y="1467"/>
                    </a:lnTo>
                    <a:lnTo>
                      <a:pt x="13831" y="1341"/>
                    </a:lnTo>
                    <a:lnTo>
                      <a:pt x="13705" y="1202"/>
                    </a:lnTo>
                    <a:lnTo>
                      <a:pt x="13553" y="1075"/>
                    </a:lnTo>
                    <a:lnTo>
                      <a:pt x="13401" y="949"/>
                    </a:lnTo>
                    <a:lnTo>
                      <a:pt x="13224" y="835"/>
                    </a:lnTo>
                    <a:lnTo>
                      <a:pt x="13047" y="721"/>
                    </a:lnTo>
                    <a:lnTo>
                      <a:pt x="12857" y="608"/>
                    </a:lnTo>
                    <a:lnTo>
                      <a:pt x="12643" y="519"/>
                    </a:lnTo>
                    <a:lnTo>
                      <a:pt x="12402" y="431"/>
                    </a:lnTo>
                    <a:lnTo>
                      <a:pt x="12124" y="342"/>
                    </a:lnTo>
                    <a:lnTo>
                      <a:pt x="11808" y="279"/>
                    </a:lnTo>
                    <a:lnTo>
                      <a:pt x="11454" y="216"/>
                    </a:lnTo>
                    <a:lnTo>
                      <a:pt x="11062" y="165"/>
                    </a:lnTo>
                    <a:lnTo>
                      <a:pt x="10645" y="115"/>
                    </a:lnTo>
                    <a:lnTo>
                      <a:pt x="10203" y="77"/>
                    </a:lnTo>
                    <a:lnTo>
                      <a:pt x="9735" y="51"/>
                    </a:lnTo>
                    <a:lnTo>
                      <a:pt x="8749" y="13"/>
                    </a:lnTo>
                    <a:lnTo>
                      <a:pt x="7699" y="1"/>
                    </a:ln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39" name="Google Shape;75;p16">
                <a:extLst>
                  <a:ext uri="{FF2B5EF4-FFF2-40B4-BE49-F238E27FC236}">
                    <a16:creationId xmlns:a16="http://schemas.microsoft.com/office/drawing/2014/main" id="{5812B94E-7E1E-5116-2F15-231D5BAAE88C}"/>
                  </a:ext>
                </a:extLst>
              </p:cNvPr>
              <p:cNvSpPr/>
              <p:nvPr/>
            </p:nvSpPr>
            <p:spPr>
              <a:xfrm>
                <a:off x="5816500" y="2368375"/>
                <a:ext cx="72075" cy="96750"/>
              </a:xfrm>
              <a:custGeom>
                <a:avLst/>
                <a:gdLst/>
                <a:ahLst/>
                <a:cxnLst/>
                <a:rect l="l" t="t" r="r" b="b"/>
                <a:pathLst>
                  <a:path w="2883" h="3870" extrusionOk="0">
                    <a:moveTo>
                      <a:pt x="2883" y="1"/>
                    </a:moveTo>
                    <a:lnTo>
                      <a:pt x="2858" y="140"/>
                    </a:lnTo>
                    <a:lnTo>
                      <a:pt x="2820" y="266"/>
                    </a:lnTo>
                    <a:lnTo>
                      <a:pt x="2756" y="393"/>
                    </a:lnTo>
                    <a:lnTo>
                      <a:pt x="2693" y="506"/>
                    </a:lnTo>
                    <a:lnTo>
                      <a:pt x="2617" y="620"/>
                    </a:lnTo>
                    <a:lnTo>
                      <a:pt x="2529" y="734"/>
                    </a:lnTo>
                    <a:lnTo>
                      <a:pt x="2428" y="835"/>
                    </a:lnTo>
                    <a:lnTo>
                      <a:pt x="2327" y="949"/>
                    </a:lnTo>
                    <a:lnTo>
                      <a:pt x="2112" y="1139"/>
                    </a:lnTo>
                    <a:lnTo>
                      <a:pt x="1859" y="1316"/>
                    </a:lnTo>
                    <a:lnTo>
                      <a:pt x="1606" y="1480"/>
                    </a:lnTo>
                    <a:lnTo>
                      <a:pt x="1353" y="1619"/>
                    </a:lnTo>
                    <a:lnTo>
                      <a:pt x="1100" y="1745"/>
                    </a:lnTo>
                    <a:lnTo>
                      <a:pt x="847" y="1859"/>
                    </a:lnTo>
                    <a:lnTo>
                      <a:pt x="418" y="2023"/>
                    </a:lnTo>
                    <a:lnTo>
                      <a:pt x="114" y="2125"/>
                    </a:lnTo>
                    <a:lnTo>
                      <a:pt x="0" y="2163"/>
                    </a:lnTo>
                    <a:lnTo>
                      <a:pt x="89" y="3869"/>
                    </a:lnTo>
                    <a:lnTo>
                      <a:pt x="342" y="3793"/>
                    </a:lnTo>
                    <a:lnTo>
                      <a:pt x="582" y="3718"/>
                    </a:lnTo>
                    <a:lnTo>
                      <a:pt x="809" y="3616"/>
                    </a:lnTo>
                    <a:lnTo>
                      <a:pt x="1024" y="3503"/>
                    </a:lnTo>
                    <a:lnTo>
                      <a:pt x="1214" y="3389"/>
                    </a:lnTo>
                    <a:lnTo>
                      <a:pt x="1404" y="3262"/>
                    </a:lnTo>
                    <a:lnTo>
                      <a:pt x="1568" y="3123"/>
                    </a:lnTo>
                    <a:lnTo>
                      <a:pt x="1720" y="2972"/>
                    </a:lnTo>
                    <a:lnTo>
                      <a:pt x="1871" y="2833"/>
                    </a:lnTo>
                    <a:lnTo>
                      <a:pt x="1998" y="2668"/>
                    </a:lnTo>
                    <a:lnTo>
                      <a:pt x="2112" y="2504"/>
                    </a:lnTo>
                    <a:lnTo>
                      <a:pt x="2225" y="2352"/>
                    </a:lnTo>
                    <a:lnTo>
                      <a:pt x="2314" y="2175"/>
                    </a:lnTo>
                    <a:lnTo>
                      <a:pt x="2402" y="2011"/>
                    </a:lnTo>
                    <a:lnTo>
                      <a:pt x="2478" y="1846"/>
                    </a:lnTo>
                    <a:lnTo>
                      <a:pt x="2554" y="1682"/>
                    </a:lnTo>
                    <a:lnTo>
                      <a:pt x="2668" y="1353"/>
                    </a:lnTo>
                    <a:lnTo>
                      <a:pt x="2756" y="1050"/>
                    </a:lnTo>
                    <a:lnTo>
                      <a:pt x="2807" y="759"/>
                    </a:lnTo>
                    <a:lnTo>
                      <a:pt x="2845" y="519"/>
                    </a:lnTo>
                    <a:lnTo>
                      <a:pt x="2870" y="304"/>
                    </a:lnTo>
                    <a:lnTo>
                      <a:pt x="2883" y="140"/>
                    </a:lnTo>
                    <a:lnTo>
                      <a:pt x="2883" y="1"/>
                    </a:lnTo>
                    <a:close/>
                  </a:path>
                </a:pathLst>
              </a:custGeom>
              <a:solidFill>
                <a:srgbClr val="BF5E5E"/>
              </a:solidFill>
              <a:ln>
                <a:noFill/>
              </a:ln>
            </p:spPr>
            <p:txBody>
              <a:bodyPr spcFirstLastPara="1" wrap="square" lIns="68569" tIns="68569" rIns="68569" bIns="68569" anchor="ctr" anchorCtr="0">
                <a:noAutofit/>
              </a:bodyPr>
              <a:lstStyle/>
              <a:p>
                <a:endParaRPr sz="1050"/>
              </a:p>
            </p:txBody>
          </p:sp>
          <p:sp>
            <p:nvSpPr>
              <p:cNvPr id="40" name="Google Shape;76;p16">
                <a:extLst>
                  <a:ext uri="{FF2B5EF4-FFF2-40B4-BE49-F238E27FC236}">
                    <a16:creationId xmlns:a16="http://schemas.microsoft.com/office/drawing/2014/main" id="{50DEBC2A-71F6-6921-F7A0-363049AB3F29}"/>
                  </a:ext>
                </a:extLst>
              </p:cNvPr>
              <p:cNvSpPr/>
              <p:nvPr/>
            </p:nvSpPr>
            <p:spPr>
              <a:xfrm>
                <a:off x="5805750" y="2429375"/>
                <a:ext cx="187775" cy="122350"/>
              </a:xfrm>
              <a:custGeom>
                <a:avLst/>
                <a:gdLst/>
                <a:ahLst/>
                <a:cxnLst/>
                <a:rect l="l" t="t" r="r" b="b"/>
                <a:pathLst>
                  <a:path w="7511" h="4894" extrusionOk="0">
                    <a:moveTo>
                      <a:pt x="6360" y="1"/>
                    </a:moveTo>
                    <a:lnTo>
                      <a:pt x="1315" y="3073"/>
                    </a:lnTo>
                    <a:lnTo>
                      <a:pt x="582" y="1910"/>
                    </a:lnTo>
                    <a:lnTo>
                      <a:pt x="0" y="2694"/>
                    </a:lnTo>
                    <a:lnTo>
                      <a:pt x="0" y="4312"/>
                    </a:lnTo>
                    <a:lnTo>
                      <a:pt x="1290" y="3680"/>
                    </a:lnTo>
                    <a:lnTo>
                      <a:pt x="3654" y="4893"/>
                    </a:lnTo>
                    <a:lnTo>
                      <a:pt x="7510" y="1404"/>
                    </a:lnTo>
                    <a:lnTo>
                      <a:pt x="6360" y="1"/>
                    </a:lnTo>
                    <a:close/>
                  </a:path>
                </a:pathLst>
              </a:custGeom>
              <a:solidFill>
                <a:schemeClr val="accent6"/>
              </a:solidFill>
              <a:ln>
                <a:noFill/>
              </a:ln>
            </p:spPr>
            <p:txBody>
              <a:bodyPr spcFirstLastPara="1" wrap="square" lIns="68569" tIns="68569" rIns="68569" bIns="68569" anchor="ctr" anchorCtr="0">
                <a:noAutofit/>
              </a:bodyPr>
              <a:lstStyle/>
              <a:p>
                <a:endParaRPr sz="1050"/>
              </a:p>
            </p:txBody>
          </p:sp>
          <p:sp>
            <p:nvSpPr>
              <p:cNvPr id="41" name="Google Shape;77;p16">
                <a:extLst>
                  <a:ext uri="{FF2B5EF4-FFF2-40B4-BE49-F238E27FC236}">
                    <a16:creationId xmlns:a16="http://schemas.microsoft.com/office/drawing/2014/main" id="{0FBFBEA9-EB51-40B9-50FB-9E74663A9D32}"/>
                  </a:ext>
                </a:extLst>
              </p:cNvPr>
              <p:cNvSpPr/>
              <p:nvPr/>
            </p:nvSpPr>
            <p:spPr>
              <a:xfrm>
                <a:off x="5643300" y="3539400"/>
                <a:ext cx="750025" cy="1660300"/>
              </a:xfrm>
              <a:custGeom>
                <a:avLst/>
                <a:gdLst/>
                <a:ahLst/>
                <a:cxnLst/>
                <a:rect l="l" t="t" r="r" b="b"/>
                <a:pathLst>
                  <a:path w="30001" h="66412" extrusionOk="0">
                    <a:moveTo>
                      <a:pt x="0" y="0"/>
                    </a:moveTo>
                    <a:lnTo>
                      <a:pt x="5171" y="66412"/>
                    </a:lnTo>
                    <a:lnTo>
                      <a:pt x="13401" y="66412"/>
                    </a:lnTo>
                    <a:lnTo>
                      <a:pt x="13401" y="28636"/>
                    </a:lnTo>
                    <a:lnTo>
                      <a:pt x="21164" y="66412"/>
                    </a:lnTo>
                    <a:lnTo>
                      <a:pt x="30001" y="66412"/>
                    </a:lnTo>
                    <a:lnTo>
                      <a:pt x="25285" y="28484"/>
                    </a:lnTo>
                    <a:lnTo>
                      <a:pt x="22542" y="0"/>
                    </a:ln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42" name="Google Shape;78;p16">
                <a:extLst>
                  <a:ext uri="{FF2B5EF4-FFF2-40B4-BE49-F238E27FC236}">
                    <a16:creationId xmlns:a16="http://schemas.microsoft.com/office/drawing/2014/main" id="{7B73975A-229E-0385-5F9B-81DE9498290C}"/>
                  </a:ext>
                </a:extLst>
              </p:cNvPr>
              <p:cNvSpPr/>
              <p:nvPr/>
            </p:nvSpPr>
            <p:spPr>
              <a:xfrm>
                <a:off x="6214425" y="5144675"/>
                <a:ext cx="156150" cy="91375"/>
              </a:xfrm>
              <a:custGeom>
                <a:avLst/>
                <a:gdLst/>
                <a:ahLst/>
                <a:cxnLst/>
                <a:rect l="l" t="t" r="r" b="b"/>
                <a:pathLst>
                  <a:path w="6246" h="3655" extrusionOk="0">
                    <a:moveTo>
                      <a:pt x="0" y="1"/>
                    </a:moveTo>
                    <a:lnTo>
                      <a:pt x="835" y="3654"/>
                    </a:lnTo>
                    <a:lnTo>
                      <a:pt x="6246" y="3654"/>
                    </a:lnTo>
                    <a:lnTo>
                      <a:pt x="5715" y="1"/>
                    </a:lnTo>
                    <a:close/>
                  </a:path>
                </a:pathLst>
              </a:custGeom>
              <a:solidFill>
                <a:srgbClr val="011316"/>
              </a:solidFill>
              <a:ln>
                <a:noFill/>
              </a:ln>
            </p:spPr>
            <p:txBody>
              <a:bodyPr spcFirstLastPara="1" wrap="square" lIns="68569" tIns="68569" rIns="68569" bIns="68569" anchor="ctr" anchorCtr="0">
                <a:noAutofit/>
              </a:bodyPr>
              <a:lstStyle/>
              <a:p>
                <a:endParaRPr sz="1050"/>
              </a:p>
            </p:txBody>
          </p:sp>
          <p:sp>
            <p:nvSpPr>
              <p:cNvPr id="43" name="Google Shape;79;p16">
                <a:extLst>
                  <a:ext uri="{FF2B5EF4-FFF2-40B4-BE49-F238E27FC236}">
                    <a16:creationId xmlns:a16="http://schemas.microsoft.com/office/drawing/2014/main" id="{E8F18769-C6B8-9AD9-59A2-5B816169FEFB}"/>
                  </a:ext>
                </a:extLst>
              </p:cNvPr>
              <p:cNvSpPr/>
              <p:nvPr/>
            </p:nvSpPr>
            <p:spPr>
              <a:xfrm>
                <a:off x="6018150" y="5236025"/>
                <a:ext cx="377700" cy="201675"/>
              </a:xfrm>
              <a:custGeom>
                <a:avLst/>
                <a:gdLst/>
                <a:ahLst/>
                <a:cxnLst/>
                <a:rect l="l" t="t" r="r" b="b"/>
                <a:pathLst>
                  <a:path w="15108" h="8067" extrusionOk="0">
                    <a:moveTo>
                      <a:pt x="8686" y="0"/>
                    </a:moveTo>
                    <a:lnTo>
                      <a:pt x="8306" y="456"/>
                    </a:lnTo>
                    <a:lnTo>
                      <a:pt x="8129" y="633"/>
                    </a:lnTo>
                    <a:lnTo>
                      <a:pt x="7624" y="1113"/>
                    </a:lnTo>
                    <a:lnTo>
                      <a:pt x="7270" y="1442"/>
                    </a:lnTo>
                    <a:lnTo>
                      <a:pt x="6852" y="1808"/>
                    </a:lnTo>
                    <a:lnTo>
                      <a:pt x="6385" y="2200"/>
                    </a:lnTo>
                    <a:lnTo>
                      <a:pt x="5866" y="2630"/>
                    </a:lnTo>
                    <a:lnTo>
                      <a:pt x="5310" y="3060"/>
                    </a:lnTo>
                    <a:lnTo>
                      <a:pt x="4729" y="3490"/>
                    </a:lnTo>
                    <a:lnTo>
                      <a:pt x="4122" y="3907"/>
                    </a:lnTo>
                    <a:lnTo>
                      <a:pt x="3806" y="4109"/>
                    </a:lnTo>
                    <a:lnTo>
                      <a:pt x="3490" y="4312"/>
                    </a:lnTo>
                    <a:lnTo>
                      <a:pt x="3161" y="4501"/>
                    </a:lnTo>
                    <a:lnTo>
                      <a:pt x="2845" y="4678"/>
                    </a:lnTo>
                    <a:lnTo>
                      <a:pt x="2516" y="4842"/>
                    </a:lnTo>
                    <a:lnTo>
                      <a:pt x="2200" y="5007"/>
                    </a:lnTo>
                    <a:lnTo>
                      <a:pt x="1871" y="5146"/>
                    </a:lnTo>
                    <a:lnTo>
                      <a:pt x="1555" y="5272"/>
                    </a:lnTo>
                    <a:lnTo>
                      <a:pt x="1239" y="5386"/>
                    </a:lnTo>
                    <a:lnTo>
                      <a:pt x="923" y="5475"/>
                    </a:lnTo>
                    <a:lnTo>
                      <a:pt x="0" y="8066"/>
                    </a:lnTo>
                    <a:lnTo>
                      <a:pt x="8711" y="8066"/>
                    </a:lnTo>
                    <a:lnTo>
                      <a:pt x="10974" y="7611"/>
                    </a:lnTo>
                    <a:lnTo>
                      <a:pt x="11631" y="8066"/>
                    </a:lnTo>
                    <a:lnTo>
                      <a:pt x="15007" y="8066"/>
                    </a:lnTo>
                    <a:lnTo>
                      <a:pt x="15032" y="7826"/>
                    </a:lnTo>
                    <a:lnTo>
                      <a:pt x="15070" y="7143"/>
                    </a:lnTo>
                    <a:lnTo>
                      <a:pt x="15083" y="6676"/>
                    </a:lnTo>
                    <a:lnTo>
                      <a:pt x="15095" y="6132"/>
                    </a:lnTo>
                    <a:lnTo>
                      <a:pt x="15108" y="5550"/>
                    </a:lnTo>
                    <a:lnTo>
                      <a:pt x="15095" y="4918"/>
                    </a:lnTo>
                    <a:lnTo>
                      <a:pt x="15070" y="4261"/>
                    </a:lnTo>
                    <a:lnTo>
                      <a:pt x="15020" y="3591"/>
                    </a:lnTo>
                    <a:lnTo>
                      <a:pt x="14944" y="2921"/>
                    </a:lnTo>
                    <a:lnTo>
                      <a:pt x="14906" y="2579"/>
                    </a:lnTo>
                    <a:lnTo>
                      <a:pt x="14843" y="2251"/>
                    </a:lnTo>
                    <a:lnTo>
                      <a:pt x="14792" y="1935"/>
                    </a:lnTo>
                    <a:lnTo>
                      <a:pt x="14716" y="1619"/>
                    </a:lnTo>
                    <a:lnTo>
                      <a:pt x="14640" y="1315"/>
                    </a:lnTo>
                    <a:lnTo>
                      <a:pt x="14552" y="1024"/>
                    </a:lnTo>
                    <a:lnTo>
                      <a:pt x="14451" y="746"/>
                    </a:lnTo>
                    <a:lnTo>
                      <a:pt x="14349" y="481"/>
                    </a:lnTo>
                    <a:lnTo>
                      <a:pt x="14223" y="228"/>
                    </a:lnTo>
                    <a:lnTo>
                      <a:pt x="14097"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68569" tIns="68569" rIns="68569" bIns="68569" anchor="ctr" anchorCtr="0">
                <a:noAutofit/>
              </a:bodyPr>
              <a:lstStyle/>
              <a:p>
                <a:endParaRPr sz="1050"/>
              </a:p>
            </p:txBody>
          </p:sp>
          <p:sp>
            <p:nvSpPr>
              <p:cNvPr id="44" name="Google Shape;80;p16">
                <a:extLst>
                  <a:ext uri="{FF2B5EF4-FFF2-40B4-BE49-F238E27FC236}">
                    <a16:creationId xmlns:a16="http://schemas.microsoft.com/office/drawing/2014/main" id="{44D0ABFD-3387-BEAF-E803-EF53A9DC2134}"/>
                  </a:ext>
                </a:extLst>
              </p:cNvPr>
              <p:cNvSpPr/>
              <p:nvPr/>
            </p:nvSpPr>
            <p:spPr>
              <a:xfrm>
                <a:off x="5812700" y="5144675"/>
                <a:ext cx="134975" cy="91375"/>
              </a:xfrm>
              <a:custGeom>
                <a:avLst/>
                <a:gdLst/>
                <a:ahLst/>
                <a:cxnLst/>
                <a:rect l="l" t="t" r="r" b="b"/>
                <a:pathLst>
                  <a:path w="5399" h="3655" extrusionOk="0">
                    <a:moveTo>
                      <a:pt x="1" y="1"/>
                    </a:moveTo>
                    <a:lnTo>
                      <a:pt x="1" y="3654"/>
                    </a:lnTo>
                    <a:lnTo>
                      <a:pt x="5399" y="3654"/>
                    </a:lnTo>
                    <a:lnTo>
                      <a:pt x="5399" y="1"/>
                    </a:lnTo>
                    <a:close/>
                  </a:path>
                </a:pathLst>
              </a:custGeom>
              <a:solidFill>
                <a:srgbClr val="011316"/>
              </a:solidFill>
              <a:ln>
                <a:noFill/>
              </a:ln>
            </p:spPr>
            <p:txBody>
              <a:bodyPr spcFirstLastPara="1" wrap="square" lIns="68569" tIns="68569" rIns="68569" bIns="68569" anchor="ctr" anchorCtr="0">
                <a:noAutofit/>
              </a:bodyPr>
              <a:lstStyle/>
              <a:p>
                <a:endParaRPr sz="1050"/>
              </a:p>
            </p:txBody>
          </p:sp>
          <p:sp>
            <p:nvSpPr>
              <p:cNvPr id="45" name="Google Shape;81;p16">
                <a:extLst>
                  <a:ext uri="{FF2B5EF4-FFF2-40B4-BE49-F238E27FC236}">
                    <a16:creationId xmlns:a16="http://schemas.microsoft.com/office/drawing/2014/main" id="{3DF3136F-0A8B-11B5-49FD-874ED623E5EC}"/>
                  </a:ext>
                </a:extLst>
              </p:cNvPr>
              <p:cNvSpPr/>
              <p:nvPr/>
            </p:nvSpPr>
            <p:spPr>
              <a:xfrm>
                <a:off x="5595575" y="5236025"/>
                <a:ext cx="377400" cy="201675"/>
              </a:xfrm>
              <a:custGeom>
                <a:avLst/>
                <a:gdLst/>
                <a:ahLst/>
                <a:cxnLst/>
                <a:rect l="l" t="t" r="r" b="b"/>
                <a:pathLst>
                  <a:path w="15096" h="8067" extrusionOk="0">
                    <a:moveTo>
                      <a:pt x="8686" y="0"/>
                    </a:moveTo>
                    <a:lnTo>
                      <a:pt x="8306" y="456"/>
                    </a:lnTo>
                    <a:lnTo>
                      <a:pt x="8117" y="633"/>
                    </a:lnTo>
                    <a:lnTo>
                      <a:pt x="7624" y="1113"/>
                    </a:lnTo>
                    <a:lnTo>
                      <a:pt x="7257" y="1442"/>
                    </a:lnTo>
                    <a:lnTo>
                      <a:pt x="6852" y="1808"/>
                    </a:lnTo>
                    <a:lnTo>
                      <a:pt x="6385" y="2200"/>
                    </a:lnTo>
                    <a:lnTo>
                      <a:pt x="5866" y="2630"/>
                    </a:lnTo>
                    <a:lnTo>
                      <a:pt x="5310" y="3060"/>
                    </a:lnTo>
                    <a:lnTo>
                      <a:pt x="4729" y="3490"/>
                    </a:lnTo>
                    <a:lnTo>
                      <a:pt x="4109" y="3907"/>
                    </a:lnTo>
                    <a:lnTo>
                      <a:pt x="3793" y="4109"/>
                    </a:lnTo>
                    <a:lnTo>
                      <a:pt x="3477" y="4312"/>
                    </a:lnTo>
                    <a:lnTo>
                      <a:pt x="3161" y="4501"/>
                    </a:lnTo>
                    <a:lnTo>
                      <a:pt x="2845" y="4678"/>
                    </a:lnTo>
                    <a:lnTo>
                      <a:pt x="2516" y="4842"/>
                    </a:lnTo>
                    <a:lnTo>
                      <a:pt x="2187" y="5007"/>
                    </a:lnTo>
                    <a:lnTo>
                      <a:pt x="1871" y="5146"/>
                    </a:lnTo>
                    <a:lnTo>
                      <a:pt x="1543" y="5272"/>
                    </a:lnTo>
                    <a:lnTo>
                      <a:pt x="1227" y="5386"/>
                    </a:lnTo>
                    <a:lnTo>
                      <a:pt x="910" y="5475"/>
                    </a:lnTo>
                    <a:lnTo>
                      <a:pt x="0" y="8066"/>
                    </a:lnTo>
                    <a:lnTo>
                      <a:pt x="8711" y="8066"/>
                    </a:lnTo>
                    <a:lnTo>
                      <a:pt x="10961" y="7611"/>
                    </a:lnTo>
                    <a:lnTo>
                      <a:pt x="11631" y="8066"/>
                    </a:lnTo>
                    <a:lnTo>
                      <a:pt x="15007" y="8066"/>
                    </a:lnTo>
                    <a:lnTo>
                      <a:pt x="15020" y="7826"/>
                    </a:lnTo>
                    <a:lnTo>
                      <a:pt x="15070" y="7143"/>
                    </a:lnTo>
                    <a:lnTo>
                      <a:pt x="15083" y="6676"/>
                    </a:lnTo>
                    <a:lnTo>
                      <a:pt x="15095" y="6132"/>
                    </a:lnTo>
                    <a:lnTo>
                      <a:pt x="15095" y="5550"/>
                    </a:lnTo>
                    <a:lnTo>
                      <a:pt x="15095" y="4918"/>
                    </a:lnTo>
                    <a:lnTo>
                      <a:pt x="15057" y="4261"/>
                    </a:lnTo>
                    <a:lnTo>
                      <a:pt x="15020" y="3591"/>
                    </a:lnTo>
                    <a:lnTo>
                      <a:pt x="14944" y="2921"/>
                    </a:lnTo>
                    <a:lnTo>
                      <a:pt x="14893" y="2579"/>
                    </a:lnTo>
                    <a:lnTo>
                      <a:pt x="14843" y="2251"/>
                    </a:lnTo>
                    <a:lnTo>
                      <a:pt x="14779" y="1935"/>
                    </a:lnTo>
                    <a:lnTo>
                      <a:pt x="14716" y="1619"/>
                    </a:lnTo>
                    <a:lnTo>
                      <a:pt x="14628" y="1315"/>
                    </a:lnTo>
                    <a:lnTo>
                      <a:pt x="14539" y="1024"/>
                    </a:lnTo>
                    <a:lnTo>
                      <a:pt x="14451" y="746"/>
                    </a:lnTo>
                    <a:lnTo>
                      <a:pt x="14337" y="481"/>
                    </a:lnTo>
                    <a:lnTo>
                      <a:pt x="14223" y="228"/>
                    </a:lnTo>
                    <a:lnTo>
                      <a:pt x="14084"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68569" tIns="68569" rIns="68569" bIns="68569" anchor="ctr" anchorCtr="0">
                <a:noAutofit/>
              </a:bodyPr>
              <a:lstStyle/>
              <a:p>
                <a:endParaRPr sz="1050"/>
              </a:p>
            </p:txBody>
          </p:sp>
          <p:sp>
            <p:nvSpPr>
              <p:cNvPr id="46" name="Google Shape;82;p16">
                <a:extLst>
                  <a:ext uri="{FF2B5EF4-FFF2-40B4-BE49-F238E27FC236}">
                    <a16:creationId xmlns:a16="http://schemas.microsoft.com/office/drawing/2014/main" id="{3BBBDCA1-FB9A-7B40-4EC8-611D41EBF4A4}"/>
                  </a:ext>
                </a:extLst>
              </p:cNvPr>
              <p:cNvSpPr/>
              <p:nvPr/>
            </p:nvSpPr>
            <p:spPr>
              <a:xfrm>
                <a:off x="5240325" y="2525475"/>
                <a:ext cx="939975" cy="644150"/>
              </a:xfrm>
              <a:custGeom>
                <a:avLst/>
                <a:gdLst/>
                <a:ahLst/>
                <a:cxnLst/>
                <a:rect l="l" t="t" r="r" b="b"/>
                <a:pathLst>
                  <a:path w="37599" h="25766" extrusionOk="0">
                    <a:moveTo>
                      <a:pt x="32466" y="0"/>
                    </a:moveTo>
                    <a:lnTo>
                      <a:pt x="32226" y="13"/>
                    </a:lnTo>
                    <a:lnTo>
                      <a:pt x="31998" y="25"/>
                    </a:lnTo>
                    <a:lnTo>
                      <a:pt x="31758" y="63"/>
                    </a:lnTo>
                    <a:lnTo>
                      <a:pt x="31530" y="114"/>
                    </a:lnTo>
                    <a:lnTo>
                      <a:pt x="31290" y="164"/>
                    </a:lnTo>
                    <a:lnTo>
                      <a:pt x="31075" y="228"/>
                    </a:lnTo>
                    <a:lnTo>
                      <a:pt x="30848" y="303"/>
                    </a:lnTo>
                    <a:lnTo>
                      <a:pt x="30633" y="392"/>
                    </a:lnTo>
                    <a:lnTo>
                      <a:pt x="30418" y="480"/>
                    </a:lnTo>
                    <a:lnTo>
                      <a:pt x="30203" y="594"/>
                    </a:lnTo>
                    <a:lnTo>
                      <a:pt x="30001" y="708"/>
                    </a:lnTo>
                    <a:lnTo>
                      <a:pt x="29798" y="834"/>
                    </a:lnTo>
                    <a:lnTo>
                      <a:pt x="29609" y="961"/>
                    </a:lnTo>
                    <a:lnTo>
                      <a:pt x="29419" y="1113"/>
                    </a:lnTo>
                    <a:lnTo>
                      <a:pt x="29242" y="1264"/>
                    </a:lnTo>
                    <a:lnTo>
                      <a:pt x="29065" y="1429"/>
                    </a:lnTo>
                    <a:lnTo>
                      <a:pt x="28901" y="1593"/>
                    </a:lnTo>
                    <a:lnTo>
                      <a:pt x="28736" y="1770"/>
                    </a:lnTo>
                    <a:lnTo>
                      <a:pt x="28597" y="1960"/>
                    </a:lnTo>
                    <a:lnTo>
                      <a:pt x="28446" y="2149"/>
                    </a:lnTo>
                    <a:lnTo>
                      <a:pt x="28319" y="2352"/>
                    </a:lnTo>
                    <a:lnTo>
                      <a:pt x="28193" y="2554"/>
                    </a:lnTo>
                    <a:lnTo>
                      <a:pt x="28079" y="2769"/>
                    </a:lnTo>
                    <a:lnTo>
                      <a:pt x="27978" y="2996"/>
                    </a:lnTo>
                    <a:lnTo>
                      <a:pt x="27877" y="3224"/>
                    </a:lnTo>
                    <a:lnTo>
                      <a:pt x="27801" y="3464"/>
                    </a:lnTo>
                    <a:lnTo>
                      <a:pt x="23528" y="16511"/>
                    </a:lnTo>
                    <a:lnTo>
                      <a:pt x="518" y="13603"/>
                    </a:lnTo>
                    <a:lnTo>
                      <a:pt x="0" y="20569"/>
                    </a:lnTo>
                    <a:lnTo>
                      <a:pt x="898" y="20898"/>
                    </a:lnTo>
                    <a:lnTo>
                      <a:pt x="1947" y="21252"/>
                    </a:lnTo>
                    <a:lnTo>
                      <a:pt x="3338" y="21707"/>
                    </a:lnTo>
                    <a:lnTo>
                      <a:pt x="5007" y="22238"/>
                    </a:lnTo>
                    <a:lnTo>
                      <a:pt x="5929" y="22516"/>
                    </a:lnTo>
                    <a:lnTo>
                      <a:pt x="6903" y="22807"/>
                    </a:lnTo>
                    <a:lnTo>
                      <a:pt x="7927" y="23098"/>
                    </a:lnTo>
                    <a:lnTo>
                      <a:pt x="9002" y="23401"/>
                    </a:lnTo>
                    <a:lnTo>
                      <a:pt x="10089" y="23692"/>
                    </a:lnTo>
                    <a:lnTo>
                      <a:pt x="11227" y="23970"/>
                    </a:lnTo>
                    <a:lnTo>
                      <a:pt x="12377" y="24248"/>
                    </a:lnTo>
                    <a:lnTo>
                      <a:pt x="13540" y="24514"/>
                    </a:lnTo>
                    <a:lnTo>
                      <a:pt x="14716" y="24754"/>
                    </a:lnTo>
                    <a:lnTo>
                      <a:pt x="15892" y="24994"/>
                    </a:lnTo>
                    <a:lnTo>
                      <a:pt x="17067" y="25197"/>
                    </a:lnTo>
                    <a:lnTo>
                      <a:pt x="18231" y="25374"/>
                    </a:lnTo>
                    <a:lnTo>
                      <a:pt x="19381" y="25525"/>
                    </a:lnTo>
                    <a:lnTo>
                      <a:pt x="19950" y="25589"/>
                    </a:lnTo>
                    <a:lnTo>
                      <a:pt x="20506" y="25639"/>
                    </a:lnTo>
                    <a:lnTo>
                      <a:pt x="21062" y="25677"/>
                    </a:lnTo>
                    <a:lnTo>
                      <a:pt x="21619" y="25715"/>
                    </a:lnTo>
                    <a:lnTo>
                      <a:pt x="22150" y="25740"/>
                    </a:lnTo>
                    <a:lnTo>
                      <a:pt x="22681" y="25753"/>
                    </a:lnTo>
                    <a:lnTo>
                      <a:pt x="23199" y="25766"/>
                    </a:lnTo>
                    <a:lnTo>
                      <a:pt x="23717" y="25753"/>
                    </a:lnTo>
                    <a:lnTo>
                      <a:pt x="24210" y="25740"/>
                    </a:lnTo>
                    <a:lnTo>
                      <a:pt x="24691" y="25702"/>
                    </a:lnTo>
                    <a:lnTo>
                      <a:pt x="25171" y="25664"/>
                    </a:lnTo>
                    <a:lnTo>
                      <a:pt x="25626" y="25614"/>
                    </a:lnTo>
                    <a:lnTo>
                      <a:pt x="26069" y="25538"/>
                    </a:lnTo>
                    <a:lnTo>
                      <a:pt x="26499" y="25462"/>
                    </a:lnTo>
                    <a:lnTo>
                      <a:pt x="26916" y="25361"/>
                    </a:lnTo>
                    <a:lnTo>
                      <a:pt x="27308" y="25247"/>
                    </a:lnTo>
                    <a:lnTo>
                      <a:pt x="27687" y="25121"/>
                    </a:lnTo>
                    <a:lnTo>
                      <a:pt x="28054" y="24982"/>
                    </a:lnTo>
                    <a:lnTo>
                      <a:pt x="28294" y="24868"/>
                    </a:lnTo>
                    <a:lnTo>
                      <a:pt x="28534" y="24741"/>
                    </a:lnTo>
                    <a:lnTo>
                      <a:pt x="28762" y="24615"/>
                    </a:lnTo>
                    <a:lnTo>
                      <a:pt x="29002" y="24476"/>
                    </a:lnTo>
                    <a:lnTo>
                      <a:pt x="29230" y="24312"/>
                    </a:lnTo>
                    <a:lnTo>
                      <a:pt x="29457" y="24147"/>
                    </a:lnTo>
                    <a:lnTo>
                      <a:pt x="29672" y="23970"/>
                    </a:lnTo>
                    <a:lnTo>
                      <a:pt x="29887" y="23781"/>
                    </a:lnTo>
                    <a:lnTo>
                      <a:pt x="30114" y="23591"/>
                    </a:lnTo>
                    <a:lnTo>
                      <a:pt x="30317" y="23389"/>
                    </a:lnTo>
                    <a:lnTo>
                      <a:pt x="30532" y="23174"/>
                    </a:lnTo>
                    <a:lnTo>
                      <a:pt x="30734" y="22946"/>
                    </a:lnTo>
                    <a:lnTo>
                      <a:pt x="30936" y="22706"/>
                    </a:lnTo>
                    <a:lnTo>
                      <a:pt x="31139" y="22466"/>
                    </a:lnTo>
                    <a:lnTo>
                      <a:pt x="31530" y="21960"/>
                    </a:lnTo>
                    <a:lnTo>
                      <a:pt x="31910" y="21429"/>
                    </a:lnTo>
                    <a:lnTo>
                      <a:pt x="32276" y="20860"/>
                    </a:lnTo>
                    <a:lnTo>
                      <a:pt x="32630" y="20279"/>
                    </a:lnTo>
                    <a:lnTo>
                      <a:pt x="32972" y="19659"/>
                    </a:lnTo>
                    <a:lnTo>
                      <a:pt x="33300" y="19027"/>
                    </a:lnTo>
                    <a:lnTo>
                      <a:pt x="33616" y="18370"/>
                    </a:lnTo>
                    <a:lnTo>
                      <a:pt x="33933" y="17712"/>
                    </a:lnTo>
                    <a:lnTo>
                      <a:pt x="34223" y="17030"/>
                    </a:lnTo>
                    <a:lnTo>
                      <a:pt x="34514" y="16334"/>
                    </a:lnTo>
                    <a:lnTo>
                      <a:pt x="34780" y="15626"/>
                    </a:lnTo>
                    <a:lnTo>
                      <a:pt x="35045" y="14918"/>
                    </a:lnTo>
                    <a:lnTo>
                      <a:pt x="35298" y="14198"/>
                    </a:lnTo>
                    <a:lnTo>
                      <a:pt x="35538" y="13477"/>
                    </a:lnTo>
                    <a:lnTo>
                      <a:pt x="35766" y="12769"/>
                    </a:lnTo>
                    <a:lnTo>
                      <a:pt x="35981" y="12048"/>
                    </a:lnTo>
                    <a:lnTo>
                      <a:pt x="36196" y="11340"/>
                    </a:lnTo>
                    <a:lnTo>
                      <a:pt x="36385" y="10632"/>
                    </a:lnTo>
                    <a:lnTo>
                      <a:pt x="36575" y="9937"/>
                    </a:lnTo>
                    <a:lnTo>
                      <a:pt x="36929" y="8572"/>
                    </a:lnTo>
                    <a:lnTo>
                      <a:pt x="37232" y="7282"/>
                    </a:lnTo>
                    <a:lnTo>
                      <a:pt x="37498" y="6068"/>
                    </a:lnTo>
                    <a:lnTo>
                      <a:pt x="37536" y="5828"/>
                    </a:lnTo>
                    <a:lnTo>
                      <a:pt x="37574" y="5588"/>
                    </a:lnTo>
                    <a:lnTo>
                      <a:pt x="37586" y="5348"/>
                    </a:lnTo>
                    <a:lnTo>
                      <a:pt x="37599" y="5108"/>
                    </a:lnTo>
                    <a:lnTo>
                      <a:pt x="37599" y="4867"/>
                    </a:lnTo>
                    <a:lnTo>
                      <a:pt x="37586" y="4627"/>
                    </a:lnTo>
                    <a:lnTo>
                      <a:pt x="37561" y="4387"/>
                    </a:lnTo>
                    <a:lnTo>
                      <a:pt x="37523" y="4159"/>
                    </a:lnTo>
                    <a:lnTo>
                      <a:pt x="37485" y="3932"/>
                    </a:lnTo>
                    <a:lnTo>
                      <a:pt x="37422" y="3704"/>
                    </a:lnTo>
                    <a:lnTo>
                      <a:pt x="37359" y="3477"/>
                    </a:lnTo>
                    <a:lnTo>
                      <a:pt x="37283" y="3262"/>
                    </a:lnTo>
                    <a:lnTo>
                      <a:pt x="37194" y="3047"/>
                    </a:lnTo>
                    <a:lnTo>
                      <a:pt x="37093" y="2832"/>
                    </a:lnTo>
                    <a:lnTo>
                      <a:pt x="36992" y="2630"/>
                    </a:lnTo>
                    <a:lnTo>
                      <a:pt x="36878" y="2427"/>
                    </a:lnTo>
                    <a:lnTo>
                      <a:pt x="36752" y="2225"/>
                    </a:lnTo>
                    <a:lnTo>
                      <a:pt x="36613" y="2035"/>
                    </a:lnTo>
                    <a:lnTo>
                      <a:pt x="36474" y="1858"/>
                    </a:lnTo>
                    <a:lnTo>
                      <a:pt x="36322" y="1681"/>
                    </a:lnTo>
                    <a:lnTo>
                      <a:pt x="36170" y="1504"/>
                    </a:lnTo>
                    <a:lnTo>
                      <a:pt x="35993" y="1340"/>
                    </a:lnTo>
                    <a:lnTo>
                      <a:pt x="35829" y="1188"/>
                    </a:lnTo>
                    <a:lnTo>
                      <a:pt x="35639" y="1037"/>
                    </a:lnTo>
                    <a:lnTo>
                      <a:pt x="35450" y="898"/>
                    </a:lnTo>
                    <a:lnTo>
                      <a:pt x="35260" y="771"/>
                    </a:lnTo>
                    <a:lnTo>
                      <a:pt x="35045" y="645"/>
                    </a:lnTo>
                    <a:lnTo>
                      <a:pt x="34843" y="531"/>
                    </a:lnTo>
                    <a:lnTo>
                      <a:pt x="34615" y="430"/>
                    </a:lnTo>
                    <a:lnTo>
                      <a:pt x="34400" y="341"/>
                    </a:lnTo>
                    <a:lnTo>
                      <a:pt x="34160" y="253"/>
                    </a:lnTo>
                    <a:lnTo>
                      <a:pt x="33933" y="190"/>
                    </a:lnTo>
                    <a:lnTo>
                      <a:pt x="33680" y="126"/>
                    </a:lnTo>
                    <a:lnTo>
                      <a:pt x="33439" y="76"/>
                    </a:lnTo>
                    <a:lnTo>
                      <a:pt x="33199" y="38"/>
                    </a:lnTo>
                    <a:lnTo>
                      <a:pt x="32959" y="13"/>
                    </a:lnTo>
                    <a:lnTo>
                      <a:pt x="32719" y="0"/>
                    </a:lnTo>
                    <a:close/>
                  </a:path>
                </a:pathLst>
              </a:custGeom>
              <a:solidFill>
                <a:schemeClr val="accent4"/>
              </a:solidFill>
              <a:ln>
                <a:noFill/>
              </a:ln>
            </p:spPr>
            <p:txBody>
              <a:bodyPr spcFirstLastPara="1" wrap="square" lIns="68569" tIns="68569" rIns="68569" bIns="68569" anchor="ctr" anchorCtr="0">
                <a:noAutofit/>
              </a:bodyPr>
              <a:lstStyle/>
              <a:p>
                <a:endParaRPr sz="1050"/>
              </a:p>
            </p:txBody>
          </p:sp>
          <p:sp>
            <p:nvSpPr>
              <p:cNvPr id="47" name="Google Shape;83;p16">
                <a:extLst>
                  <a:ext uri="{FF2B5EF4-FFF2-40B4-BE49-F238E27FC236}">
                    <a16:creationId xmlns:a16="http://schemas.microsoft.com/office/drawing/2014/main" id="{226C6C6D-2C3D-81BA-D739-93D773DCE758}"/>
                  </a:ext>
                </a:extLst>
              </p:cNvPr>
              <p:cNvSpPr/>
              <p:nvPr/>
            </p:nvSpPr>
            <p:spPr>
              <a:xfrm>
                <a:off x="5042450" y="2808650"/>
                <a:ext cx="214000" cy="231075"/>
              </a:xfrm>
              <a:custGeom>
                <a:avLst/>
                <a:gdLst/>
                <a:ahLst/>
                <a:cxnLst/>
                <a:rect l="l" t="t" r="r" b="b"/>
                <a:pathLst>
                  <a:path w="8560" h="9243" extrusionOk="0">
                    <a:moveTo>
                      <a:pt x="3187" y="1"/>
                    </a:moveTo>
                    <a:lnTo>
                      <a:pt x="3035" y="13"/>
                    </a:lnTo>
                    <a:lnTo>
                      <a:pt x="2909" y="26"/>
                    </a:lnTo>
                    <a:lnTo>
                      <a:pt x="2808" y="64"/>
                    </a:lnTo>
                    <a:lnTo>
                      <a:pt x="2732" y="102"/>
                    </a:lnTo>
                    <a:lnTo>
                      <a:pt x="2668" y="165"/>
                    </a:lnTo>
                    <a:lnTo>
                      <a:pt x="2631" y="228"/>
                    </a:lnTo>
                    <a:lnTo>
                      <a:pt x="2605" y="304"/>
                    </a:lnTo>
                    <a:lnTo>
                      <a:pt x="2605" y="393"/>
                    </a:lnTo>
                    <a:lnTo>
                      <a:pt x="2618" y="481"/>
                    </a:lnTo>
                    <a:lnTo>
                      <a:pt x="2656" y="582"/>
                    </a:lnTo>
                    <a:lnTo>
                      <a:pt x="2694" y="683"/>
                    </a:lnTo>
                    <a:lnTo>
                      <a:pt x="2757" y="785"/>
                    </a:lnTo>
                    <a:lnTo>
                      <a:pt x="2833" y="873"/>
                    </a:lnTo>
                    <a:lnTo>
                      <a:pt x="2909" y="974"/>
                    </a:lnTo>
                    <a:lnTo>
                      <a:pt x="3010" y="1050"/>
                    </a:lnTo>
                    <a:lnTo>
                      <a:pt x="3111" y="1139"/>
                    </a:lnTo>
                    <a:lnTo>
                      <a:pt x="3225" y="1202"/>
                    </a:lnTo>
                    <a:lnTo>
                      <a:pt x="3351" y="1265"/>
                    </a:lnTo>
                    <a:lnTo>
                      <a:pt x="3478" y="1316"/>
                    </a:lnTo>
                    <a:lnTo>
                      <a:pt x="3604" y="1341"/>
                    </a:lnTo>
                    <a:lnTo>
                      <a:pt x="3869" y="1391"/>
                    </a:lnTo>
                    <a:lnTo>
                      <a:pt x="4122" y="1467"/>
                    </a:lnTo>
                    <a:lnTo>
                      <a:pt x="4363" y="1543"/>
                    </a:lnTo>
                    <a:lnTo>
                      <a:pt x="4577" y="1632"/>
                    </a:lnTo>
                    <a:lnTo>
                      <a:pt x="4881" y="1758"/>
                    </a:lnTo>
                    <a:lnTo>
                      <a:pt x="5007" y="1821"/>
                    </a:lnTo>
                    <a:lnTo>
                      <a:pt x="4350" y="1657"/>
                    </a:lnTo>
                    <a:lnTo>
                      <a:pt x="3667" y="1493"/>
                    </a:lnTo>
                    <a:lnTo>
                      <a:pt x="2871" y="1328"/>
                    </a:lnTo>
                    <a:lnTo>
                      <a:pt x="2454" y="1240"/>
                    </a:lnTo>
                    <a:lnTo>
                      <a:pt x="2049" y="1176"/>
                    </a:lnTo>
                    <a:lnTo>
                      <a:pt x="1644" y="1113"/>
                    </a:lnTo>
                    <a:lnTo>
                      <a:pt x="1278" y="1075"/>
                    </a:lnTo>
                    <a:lnTo>
                      <a:pt x="949" y="1063"/>
                    </a:lnTo>
                    <a:lnTo>
                      <a:pt x="671" y="1063"/>
                    </a:lnTo>
                    <a:lnTo>
                      <a:pt x="545" y="1075"/>
                    </a:lnTo>
                    <a:lnTo>
                      <a:pt x="443" y="1101"/>
                    </a:lnTo>
                    <a:lnTo>
                      <a:pt x="355" y="1126"/>
                    </a:lnTo>
                    <a:lnTo>
                      <a:pt x="292" y="1164"/>
                    </a:lnTo>
                    <a:lnTo>
                      <a:pt x="191" y="1265"/>
                    </a:lnTo>
                    <a:lnTo>
                      <a:pt x="115" y="1366"/>
                    </a:lnTo>
                    <a:lnTo>
                      <a:pt x="51" y="1480"/>
                    </a:lnTo>
                    <a:lnTo>
                      <a:pt x="14" y="1594"/>
                    </a:lnTo>
                    <a:lnTo>
                      <a:pt x="1" y="1720"/>
                    </a:lnTo>
                    <a:lnTo>
                      <a:pt x="1" y="1847"/>
                    </a:lnTo>
                    <a:lnTo>
                      <a:pt x="26" y="1986"/>
                    </a:lnTo>
                    <a:lnTo>
                      <a:pt x="77" y="2112"/>
                    </a:lnTo>
                    <a:lnTo>
                      <a:pt x="140" y="2238"/>
                    </a:lnTo>
                    <a:lnTo>
                      <a:pt x="216" y="2352"/>
                    </a:lnTo>
                    <a:lnTo>
                      <a:pt x="317" y="2466"/>
                    </a:lnTo>
                    <a:lnTo>
                      <a:pt x="431" y="2580"/>
                    </a:lnTo>
                    <a:lnTo>
                      <a:pt x="557" y="2668"/>
                    </a:lnTo>
                    <a:lnTo>
                      <a:pt x="709" y="2744"/>
                    </a:lnTo>
                    <a:lnTo>
                      <a:pt x="873" y="2807"/>
                    </a:lnTo>
                    <a:lnTo>
                      <a:pt x="1050" y="2858"/>
                    </a:lnTo>
                    <a:lnTo>
                      <a:pt x="1012" y="2871"/>
                    </a:lnTo>
                    <a:lnTo>
                      <a:pt x="886" y="2896"/>
                    </a:lnTo>
                    <a:lnTo>
                      <a:pt x="722" y="2946"/>
                    </a:lnTo>
                    <a:lnTo>
                      <a:pt x="633" y="2984"/>
                    </a:lnTo>
                    <a:lnTo>
                      <a:pt x="532" y="3035"/>
                    </a:lnTo>
                    <a:lnTo>
                      <a:pt x="443" y="3098"/>
                    </a:lnTo>
                    <a:lnTo>
                      <a:pt x="342" y="3161"/>
                    </a:lnTo>
                    <a:lnTo>
                      <a:pt x="254" y="3250"/>
                    </a:lnTo>
                    <a:lnTo>
                      <a:pt x="178" y="3351"/>
                    </a:lnTo>
                    <a:lnTo>
                      <a:pt x="102" y="3465"/>
                    </a:lnTo>
                    <a:lnTo>
                      <a:pt x="51" y="3591"/>
                    </a:lnTo>
                    <a:lnTo>
                      <a:pt x="14" y="3730"/>
                    </a:lnTo>
                    <a:lnTo>
                      <a:pt x="1" y="3895"/>
                    </a:lnTo>
                    <a:lnTo>
                      <a:pt x="14" y="4059"/>
                    </a:lnTo>
                    <a:lnTo>
                      <a:pt x="39" y="4211"/>
                    </a:lnTo>
                    <a:lnTo>
                      <a:pt x="89" y="4350"/>
                    </a:lnTo>
                    <a:lnTo>
                      <a:pt x="165" y="4476"/>
                    </a:lnTo>
                    <a:lnTo>
                      <a:pt x="254" y="4577"/>
                    </a:lnTo>
                    <a:lnTo>
                      <a:pt x="342" y="4678"/>
                    </a:lnTo>
                    <a:lnTo>
                      <a:pt x="443" y="4767"/>
                    </a:lnTo>
                    <a:lnTo>
                      <a:pt x="557" y="4843"/>
                    </a:lnTo>
                    <a:lnTo>
                      <a:pt x="658" y="4906"/>
                    </a:lnTo>
                    <a:lnTo>
                      <a:pt x="759" y="4957"/>
                    </a:lnTo>
                    <a:lnTo>
                      <a:pt x="949" y="5032"/>
                    </a:lnTo>
                    <a:lnTo>
                      <a:pt x="1075" y="5083"/>
                    </a:lnTo>
                    <a:lnTo>
                      <a:pt x="1126" y="5096"/>
                    </a:lnTo>
                    <a:lnTo>
                      <a:pt x="1113" y="5146"/>
                    </a:lnTo>
                    <a:lnTo>
                      <a:pt x="1075" y="5285"/>
                    </a:lnTo>
                    <a:lnTo>
                      <a:pt x="1038" y="5500"/>
                    </a:lnTo>
                    <a:lnTo>
                      <a:pt x="1025" y="5614"/>
                    </a:lnTo>
                    <a:lnTo>
                      <a:pt x="1025" y="5753"/>
                    </a:lnTo>
                    <a:lnTo>
                      <a:pt x="1038" y="5892"/>
                    </a:lnTo>
                    <a:lnTo>
                      <a:pt x="1050" y="6044"/>
                    </a:lnTo>
                    <a:lnTo>
                      <a:pt x="1088" y="6196"/>
                    </a:lnTo>
                    <a:lnTo>
                      <a:pt x="1151" y="6335"/>
                    </a:lnTo>
                    <a:lnTo>
                      <a:pt x="1227" y="6486"/>
                    </a:lnTo>
                    <a:lnTo>
                      <a:pt x="1341" y="6625"/>
                    </a:lnTo>
                    <a:lnTo>
                      <a:pt x="1467" y="6764"/>
                    </a:lnTo>
                    <a:lnTo>
                      <a:pt x="1632" y="6891"/>
                    </a:lnTo>
                    <a:lnTo>
                      <a:pt x="1644" y="6941"/>
                    </a:lnTo>
                    <a:lnTo>
                      <a:pt x="1670" y="7068"/>
                    </a:lnTo>
                    <a:lnTo>
                      <a:pt x="1720" y="7258"/>
                    </a:lnTo>
                    <a:lnTo>
                      <a:pt x="1758" y="7371"/>
                    </a:lnTo>
                    <a:lnTo>
                      <a:pt x="1821" y="7498"/>
                    </a:lnTo>
                    <a:lnTo>
                      <a:pt x="1885" y="7612"/>
                    </a:lnTo>
                    <a:lnTo>
                      <a:pt x="1960" y="7738"/>
                    </a:lnTo>
                    <a:lnTo>
                      <a:pt x="2049" y="7864"/>
                    </a:lnTo>
                    <a:lnTo>
                      <a:pt x="2150" y="7978"/>
                    </a:lnTo>
                    <a:lnTo>
                      <a:pt x="2277" y="8092"/>
                    </a:lnTo>
                    <a:lnTo>
                      <a:pt x="2416" y="8193"/>
                    </a:lnTo>
                    <a:lnTo>
                      <a:pt x="2580" y="8282"/>
                    </a:lnTo>
                    <a:lnTo>
                      <a:pt x="2757" y="8357"/>
                    </a:lnTo>
                    <a:lnTo>
                      <a:pt x="2972" y="8421"/>
                    </a:lnTo>
                    <a:lnTo>
                      <a:pt x="3263" y="8497"/>
                    </a:lnTo>
                    <a:lnTo>
                      <a:pt x="3983" y="8636"/>
                    </a:lnTo>
                    <a:lnTo>
                      <a:pt x="4830" y="8787"/>
                    </a:lnTo>
                    <a:lnTo>
                      <a:pt x="5715" y="8926"/>
                    </a:lnTo>
                    <a:lnTo>
                      <a:pt x="7258" y="9154"/>
                    </a:lnTo>
                    <a:lnTo>
                      <a:pt x="7915" y="9242"/>
                    </a:lnTo>
                    <a:lnTo>
                      <a:pt x="8560" y="2289"/>
                    </a:lnTo>
                    <a:lnTo>
                      <a:pt x="8269" y="2049"/>
                    </a:lnTo>
                    <a:lnTo>
                      <a:pt x="7940" y="1783"/>
                    </a:lnTo>
                    <a:lnTo>
                      <a:pt x="7536" y="1480"/>
                    </a:lnTo>
                    <a:lnTo>
                      <a:pt x="7081" y="1151"/>
                    </a:lnTo>
                    <a:lnTo>
                      <a:pt x="6840" y="999"/>
                    </a:lnTo>
                    <a:lnTo>
                      <a:pt x="6600" y="848"/>
                    </a:lnTo>
                    <a:lnTo>
                      <a:pt x="6360" y="709"/>
                    </a:lnTo>
                    <a:lnTo>
                      <a:pt x="6120" y="595"/>
                    </a:lnTo>
                    <a:lnTo>
                      <a:pt x="5892" y="494"/>
                    </a:lnTo>
                    <a:lnTo>
                      <a:pt x="5677" y="418"/>
                    </a:lnTo>
                    <a:lnTo>
                      <a:pt x="5248" y="304"/>
                    </a:lnTo>
                    <a:lnTo>
                      <a:pt x="4805" y="203"/>
                    </a:lnTo>
                    <a:lnTo>
                      <a:pt x="4350" y="115"/>
                    </a:lnTo>
                    <a:lnTo>
                      <a:pt x="3920" y="39"/>
                    </a:lnTo>
                    <a:lnTo>
                      <a:pt x="3528" y="1"/>
                    </a:lnTo>
                    <a:close/>
                  </a:path>
                </a:pathLst>
              </a:custGeom>
              <a:solidFill>
                <a:srgbClr val="FF9595"/>
              </a:solidFill>
              <a:ln>
                <a:noFill/>
              </a:ln>
            </p:spPr>
            <p:txBody>
              <a:bodyPr spcFirstLastPara="1" wrap="square" lIns="68569" tIns="68569" rIns="68569" bIns="68569" anchor="ctr" anchorCtr="0">
                <a:noAutofit/>
              </a:bodyPr>
              <a:lstStyle/>
              <a:p>
                <a:endParaRPr sz="1050"/>
              </a:p>
            </p:txBody>
          </p:sp>
          <p:sp>
            <p:nvSpPr>
              <p:cNvPr id="48" name="Google Shape;84;p16">
                <a:extLst>
                  <a:ext uri="{FF2B5EF4-FFF2-40B4-BE49-F238E27FC236}">
                    <a16:creationId xmlns:a16="http://schemas.microsoft.com/office/drawing/2014/main" id="{1BF33B34-9D27-C7A3-BDA8-98B7FB130231}"/>
                  </a:ext>
                </a:extLst>
              </p:cNvPr>
              <p:cNvSpPr/>
              <p:nvPr/>
            </p:nvSpPr>
            <p:spPr>
              <a:xfrm>
                <a:off x="4988425" y="2625650"/>
                <a:ext cx="141300" cy="203575"/>
              </a:xfrm>
              <a:custGeom>
                <a:avLst/>
                <a:gdLst/>
                <a:ahLst/>
                <a:cxnLst/>
                <a:rect l="l" t="t" r="r" b="b"/>
                <a:pathLst>
                  <a:path w="5652" h="8143" extrusionOk="0">
                    <a:moveTo>
                      <a:pt x="1075" y="1"/>
                    </a:moveTo>
                    <a:lnTo>
                      <a:pt x="973" y="13"/>
                    </a:lnTo>
                    <a:lnTo>
                      <a:pt x="860" y="26"/>
                    </a:lnTo>
                    <a:lnTo>
                      <a:pt x="759" y="51"/>
                    </a:lnTo>
                    <a:lnTo>
                      <a:pt x="657" y="102"/>
                    </a:lnTo>
                    <a:lnTo>
                      <a:pt x="544" y="152"/>
                    </a:lnTo>
                    <a:lnTo>
                      <a:pt x="455" y="228"/>
                    </a:lnTo>
                    <a:lnTo>
                      <a:pt x="367" y="329"/>
                    </a:lnTo>
                    <a:lnTo>
                      <a:pt x="278" y="443"/>
                    </a:lnTo>
                    <a:lnTo>
                      <a:pt x="215" y="582"/>
                    </a:lnTo>
                    <a:lnTo>
                      <a:pt x="152" y="734"/>
                    </a:lnTo>
                    <a:lnTo>
                      <a:pt x="126" y="886"/>
                    </a:lnTo>
                    <a:lnTo>
                      <a:pt x="101" y="1037"/>
                    </a:lnTo>
                    <a:lnTo>
                      <a:pt x="89" y="1189"/>
                    </a:lnTo>
                    <a:lnTo>
                      <a:pt x="101" y="1328"/>
                    </a:lnTo>
                    <a:lnTo>
                      <a:pt x="114" y="1467"/>
                    </a:lnTo>
                    <a:lnTo>
                      <a:pt x="126" y="1606"/>
                    </a:lnTo>
                    <a:lnTo>
                      <a:pt x="152" y="1720"/>
                    </a:lnTo>
                    <a:lnTo>
                      <a:pt x="215" y="1935"/>
                    </a:lnTo>
                    <a:lnTo>
                      <a:pt x="278" y="2112"/>
                    </a:lnTo>
                    <a:lnTo>
                      <a:pt x="354" y="2251"/>
                    </a:lnTo>
                    <a:lnTo>
                      <a:pt x="329" y="2276"/>
                    </a:lnTo>
                    <a:lnTo>
                      <a:pt x="253" y="2352"/>
                    </a:lnTo>
                    <a:lnTo>
                      <a:pt x="164" y="2479"/>
                    </a:lnTo>
                    <a:lnTo>
                      <a:pt x="114" y="2554"/>
                    </a:lnTo>
                    <a:lnTo>
                      <a:pt x="76" y="2656"/>
                    </a:lnTo>
                    <a:lnTo>
                      <a:pt x="38" y="2757"/>
                    </a:lnTo>
                    <a:lnTo>
                      <a:pt x="13" y="2883"/>
                    </a:lnTo>
                    <a:lnTo>
                      <a:pt x="0" y="3010"/>
                    </a:lnTo>
                    <a:lnTo>
                      <a:pt x="0" y="3149"/>
                    </a:lnTo>
                    <a:lnTo>
                      <a:pt x="25" y="3313"/>
                    </a:lnTo>
                    <a:lnTo>
                      <a:pt x="63" y="3477"/>
                    </a:lnTo>
                    <a:lnTo>
                      <a:pt x="126" y="3667"/>
                    </a:lnTo>
                    <a:lnTo>
                      <a:pt x="215" y="3857"/>
                    </a:lnTo>
                    <a:lnTo>
                      <a:pt x="164" y="3970"/>
                    </a:lnTo>
                    <a:lnTo>
                      <a:pt x="126" y="4097"/>
                    </a:lnTo>
                    <a:lnTo>
                      <a:pt x="101" y="4261"/>
                    </a:lnTo>
                    <a:lnTo>
                      <a:pt x="101" y="4350"/>
                    </a:lnTo>
                    <a:lnTo>
                      <a:pt x="101" y="4438"/>
                    </a:lnTo>
                    <a:lnTo>
                      <a:pt x="114" y="4527"/>
                    </a:lnTo>
                    <a:lnTo>
                      <a:pt x="126" y="4628"/>
                    </a:lnTo>
                    <a:lnTo>
                      <a:pt x="164" y="4716"/>
                    </a:lnTo>
                    <a:lnTo>
                      <a:pt x="215" y="4805"/>
                    </a:lnTo>
                    <a:lnTo>
                      <a:pt x="278" y="4893"/>
                    </a:lnTo>
                    <a:lnTo>
                      <a:pt x="354" y="4982"/>
                    </a:lnTo>
                    <a:lnTo>
                      <a:pt x="329" y="5032"/>
                    </a:lnTo>
                    <a:lnTo>
                      <a:pt x="278" y="5197"/>
                    </a:lnTo>
                    <a:lnTo>
                      <a:pt x="253" y="5298"/>
                    </a:lnTo>
                    <a:lnTo>
                      <a:pt x="240" y="5437"/>
                    </a:lnTo>
                    <a:lnTo>
                      <a:pt x="228" y="5576"/>
                    </a:lnTo>
                    <a:lnTo>
                      <a:pt x="240" y="5740"/>
                    </a:lnTo>
                    <a:lnTo>
                      <a:pt x="266" y="5917"/>
                    </a:lnTo>
                    <a:lnTo>
                      <a:pt x="303" y="6094"/>
                    </a:lnTo>
                    <a:lnTo>
                      <a:pt x="379" y="6284"/>
                    </a:lnTo>
                    <a:lnTo>
                      <a:pt x="480" y="6486"/>
                    </a:lnTo>
                    <a:lnTo>
                      <a:pt x="619" y="6676"/>
                    </a:lnTo>
                    <a:lnTo>
                      <a:pt x="695" y="6777"/>
                    </a:lnTo>
                    <a:lnTo>
                      <a:pt x="796" y="6878"/>
                    </a:lnTo>
                    <a:lnTo>
                      <a:pt x="898" y="6979"/>
                    </a:lnTo>
                    <a:lnTo>
                      <a:pt x="1011" y="7081"/>
                    </a:lnTo>
                    <a:lnTo>
                      <a:pt x="1125" y="7169"/>
                    </a:lnTo>
                    <a:lnTo>
                      <a:pt x="1264" y="7270"/>
                    </a:lnTo>
                    <a:lnTo>
                      <a:pt x="1555" y="7447"/>
                    </a:lnTo>
                    <a:lnTo>
                      <a:pt x="1846" y="7599"/>
                    </a:lnTo>
                    <a:lnTo>
                      <a:pt x="2137" y="7738"/>
                    </a:lnTo>
                    <a:lnTo>
                      <a:pt x="2427" y="7839"/>
                    </a:lnTo>
                    <a:lnTo>
                      <a:pt x="2706" y="7928"/>
                    </a:lnTo>
                    <a:lnTo>
                      <a:pt x="2971" y="7991"/>
                    </a:lnTo>
                    <a:lnTo>
                      <a:pt x="3236" y="8041"/>
                    </a:lnTo>
                    <a:lnTo>
                      <a:pt x="3477" y="8079"/>
                    </a:lnTo>
                    <a:lnTo>
                      <a:pt x="3704" y="8105"/>
                    </a:lnTo>
                    <a:lnTo>
                      <a:pt x="3907" y="8130"/>
                    </a:lnTo>
                    <a:lnTo>
                      <a:pt x="4248" y="8142"/>
                    </a:lnTo>
                    <a:lnTo>
                      <a:pt x="4475" y="8130"/>
                    </a:lnTo>
                    <a:lnTo>
                      <a:pt x="4551" y="8130"/>
                    </a:lnTo>
                    <a:lnTo>
                      <a:pt x="4008" y="6638"/>
                    </a:lnTo>
                    <a:lnTo>
                      <a:pt x="4261" y="6613"/>
                    </a:lnTo>
                    <a:lnTo>
                      <a:pt x="4501" y="6562"/>
                    </a:lnTo>
                    <a:lnTo>
                      <a:pt x="4615" y="6524"/>
                    </a:lnTo>
                    <a:lnTo>
                      <a:pt x="4716" y="6474"/>
                    </a:lnTo>
                    <a:lnTo>
                      <a:pt x="4817" y="6436"/>
                    </a:lnTo>
                    <a:lnTo>
                      <a:pt x="4905" y="6373"/>
                    </a:lnTo>
                    <a:lnTo>
                      <a:pt x="4981" y="6322"/>
                    </a:lnTo>
                    <a:lnTo>
                      <a:pt x="5044" y="6259"/>
                    </a:lnTo>
                    <a:lnTo>
                      <a:pt x="5095" y="6183"/>
                    </a:lnTo>
                    <a:lnTo>
                      <a:pt x="5133" y="6107"/>
                    </a:lnTo>
                    <a:lnTo>
                      <a:pt x="5158" y="6031"/>
                    </a:lnTo>
                    <a:lnTo>
                      <a:pt x="5171" y="5955"/>
                    </a:lnTo>
                    <a:lnTo>
                      <a:pt x="5158" y="5867"/>
                    </a:lnTo>
                    <a:lnTo>
                      <a:pt x="5120" y="5778"/>
                    </a:lnTo>
                    <a:lnTo>
                      <a:pt x="5070" y="5677"/>
                    </a:lnTo>
                    <a:lnTo>
                      <a:pt x="4994" y="5589"/>
                    </a:lnTo>
                    <a:lnTo>
                      <a:pt x="4905" y="5513"/>
                    </a:lnTo>
                    <a:lnTo>
                      <a:pt x="4804" y="5450"/>
                    </a:lnTo>
                    <a:lnTo>
                      <a:pt x="4690" y="5386"/>
                    </a:lnTo>
                    <a:lnTo>
                      <a:pt x="4577" y="5336"/>
                    </a:lnTo>
                    <a:lnTo>
                      <a:pt x="4336" y="5260"/>
                    </a:lnTo>
                    <a:lnTo>
                      <a:pt x="4109" y="5209"/>
                    </a:lnTo>
                    <a:lnTo>
                      <a:pt x="3907" y="5184"/>
                    </a:lnTo>
                    <a:lnTo>
                      <a:pt x="3730" y="5159"/>
                    </a:lnTo>
                    <a:lnTo>
                      <a:pt x="3730" y="5159"/>
                    </a:lnTo>
                    <a:lnTo>
                      <a:pt x="3957" y="5172"/>
                    </a:lnTo>
                    <a:lnTo>
                      <a:pt x="4185" y="5172"/>
                    </a:lnTo>
                    <a:lnTo>
                      <a:pt x="4463" y="5146"/>
                    </a:lnTo>
                    <a:lnTo>
                      <a:pt x="4602" y="5134"/>
                    </a:lnTo>
                    <a:lnTo>
                      <a:pt x="4741" y="5108"/>
                    </a:lnTo>
                    <a:lnTo>
                      <a:pt x="4867" y="5070"/>
                    </a:lnTo>
                    <a:lnTo>
                      <a:pt x="4994" y="5020"/>
                    </a:lnTo>
                    <a:lnTo>
                      <a:pt x="5108" y="4969"/>
                    </a:lnTo>
                    <a:lnTo>
                      <a:pt x="5196" y="4893"/>
                    </a:lnTo>
                    <a:lnTo>
                      <a:pt x="5272" y="4818"/>
                    </a:lnTo>
                    <a:lnTo>
                      <a:pt x="5297" y="4767"/>
                    </a:lnTo>
                    <a:lnTo>
                      <a:pt x="5323" y="4716"/>
                    </a:lnTo>
                    <a:lnTo>
                      <a:pt x="5348" y="4615"/>
                    </a:lnTo>
                    <a:lnTo>
                      <a:pt x="5360" y="4514"/>
                    </a:lnTo>
                    <a:lnTo>
                      <a:pt x="5360" y="4426"/>
                    </a:lnTo>
                    <a:lnTo>
                      <a:pt x="5348" y="4350"/>
                    </a:lnTo>
                    <a:lnTo>
                      <a:pt x="5335" y="4274"/>
                    </a:lnTo>
                    <a:lnTo>
                      <a:pt x="5310" y="4198"/>
                    </a:lnTo>
                    <a:lnTo>
                      <a:pt x="5234" y="4084"/>
                    </a:lnTo>
                    <a:lnTo>
                      <a:pt x="5158" y="3983"/>
                    </a:lnTo>
                    <a:lnTo>
                      <a:pt x="5095" y="3907"/>
                    </a:lnTo>
                    <a:lnTo>
                      <a:pt x="5019" y="3857"/>
                    </a:lnTo>
                    <a:lnTo>
                      <a:pt x="5133" y="3844"/>
                    </a:lnTo>
                    <a:lnTo>
                      <a:pt x="5234" y="3831"/>
                    </a:lnTo>
                    <a:lnTo>
                      <a:pt x="5335" y="3793"/>
                    </a:lnTo>
                    <a:lnTo>
                      <a:pt x="5411" y="3743"/>
                    </a:lnTo>
                    <a:lnTo>
                      <a:pt x="5487" y="3680"/>
                    </a:lnTo>
                    <a:lnTo>
                      <a:pt x="5550" y="3616"/>
                    </a:lnTo>
                    <a:lnTo>
                      <a:pt x="5601" y="3541"/>
                    </a:lnTo>
                    <a:lnTo>
                      <a:pt x="5639" y="3452"/>
                    </a:lnTo>
                    <a:lnTo>
                      <a:pt x="5651" y="3364"/>
                    </a:lnTo>
                    <a:lnTo>
                      <a:pt x="5651" y="3275"/>
                    </a:lnTo>
                    <a:lnTo>
                      <a:pt x="5639" y="3174"/>
                    </a:lnTo>
                    <a:lnTo>
                      <a:pt x="5601" y="3085"/>
                    </a:lnTo>
                    <a:lnTo>
                      <a:pt x="5537" y="2997"/>
                    </a:lnTo>
                    <a:lnTo>
                      <a:pt x="5449" y="2896"/>
                    </a:lnTo>
                    <a:lnTo>
                      <a:pt x="5348" y="2807"/>
                    </a:lnTo>
                    <a:lnTo>
                      <a:pt x="5209" y="2731"/>
                    </a:lnTo>
                    <a:lnTo>
                      <a:pt x="5044" y="2656"/>
                    </a:lnTo>
                    <a:lnTo>
                      <a:pt x="4855" y="2592"/>
                    </a:lnTo>
                    <a:lnTo>
                      <a:pt x="4652" y="2542"/>
                    </a:lnTo>
                    <a:lnTo>
                      <a:pt x="4438" y="2491"/>
                    </a:lnTo>
                    <a:lnTo>
                      <a:pt x="4210" y="2453"/>
                    </a:lnTo>
                    <a:lnTo>
                      <a:pt x="3982" y="2428"/>
                    </a:lnTo>
                    <a:lnTo>
                      <a:pt x="3527" y="2403"/>
                    </a:lnTo>
                    <a:lnTo>
                      <a:pt x="3110" y="2390"/>
                    </a:lnTo>
                    <a:lnTo>
                      <a:pt x="2453" y="2390"/>
                    </a:lnTo>
                    <a:lnTo>
                      <a:pt x="2326" y="2061"/>
                    </a:lnTo>
                    <a:lnTo>
                      <a:pt x="2883" y="2061"/>
                    </a:lnTo>
                    <a:lnTo>
                      <a:pt x="3325" y="2099"/>
                    </a:lnTo>
                    <a:lnTo>
                      <a:pt x="3578" y="2125"/>
                    </a:lnTo>
                    <a:lnTo>
                      <a:pt x="3856" y="2150"/>
                    </a:lnTo>
                    <a:lnTo>
                      <a:pt x="4020" y="2175"/>
                    </a:lnTo>
                    <a:lnTo>
                      <a:pt x="4185" y="2175"/>
                    </a:lnTo>
                    <a:lnTo>
                      <a:pt x="4349" y="2163"/>
                    </a:lnTo>
                    <a:lnTo>
                      <a:pt x="4513" y="2137"/>
                    </a:lnTo>
                    <a:lnTo>
                      <a:pt x="4665" y="2087"/>
                    </a:lnTo>
                    <a:lnTo>
                      <a:pt x="4804" y="2036"/>
                    </a:lnTo>
                    <a:lnTo>
                      <a:pt x="4931" y="1973"/>
                    </a:lnTo>
                    <a:lnTo>
                      <a:pt x="5044" y="1884"/>
                    </a:lnTo>
                    <a:lnTo>
                      <a:pt x="5120" y="1796"/>
                    </a:lnTo>
                    <a:lnTo>
                      <a:pt x="5158" y="1745"/>
                    </a:lnTo>
                    <a:lnTo>
                      <a:pt x="5183" y="1695"/>
                    </a:lnTo>
                    <a:lnTo>
                      <a:pt x="5196" y="1632"/>
                    </a:lnTo>
                    <a:lnTo>
                      <a:pt x="5209" y="1568"/>
                    </a:lnTo>
                    <a:lnTo>
                      <a:pt x="5209" y="1518"/>
                    </a:lnTo>
                    <a:lnTo>
                      <a:pt x="5196" y="1442"/>
                    </a:lnTo>
                    <a:lnTo>
                      <a:pt x="5183" y="1379"/>
                    </a:lnTo>
                    <a:lnTo>
                      <a:pt x="5158" y="1303"/>
                    </a:lnTo>
                    <a:lnTo>
                      <a:pt x="5108" y="1240"/>
                    </a:lnTo>
                    <a:lnTo>
                      <a:pt x="5070" y="1164"/>
                    </a:lnTo>
                    <a:lnTo>
                      <a:pt x="5006" y="1075"/>
                    </a:lnTo>
                    <a:lnTo>
                      <a:pt x="4931" y="999"/>
                    </a:lnTo>
                    <a:lnTo>
                      <a:pt x="4754" y="835"/>
                    </a:lnTo>
                    <a:lnTo>
                      <a:pt x="4640" y="747"/>
                    </a:lnTo>
                    <a:lnTo>
                      <a:pt x="4526" y="671"/>
                    </a:lnTo>
                    <a:lnTo>
                      <a:pt x="4286" y="532"/>
                    </a:lnTo>
                    <a:lnTo>
                      <a:pt x="4033" y="405"/>
                    </a:lnTo>
                    <a:lnTo>
                      <a:pt x="3767" y="317"/>
                    </a:lnTo>
                    <a:lnTo>
                      <a:pt x="3502" y="241"/>
                    </a:lnTo>
                    <a:lnTo>
                      <a:pt x="3224" y="178"/>
                    </a:lnTo>
                    <a:lnTo>
                      <a:pt x="2958" y="127"/>
                    </a:lnTo>
                    <a:lnTo>
                      <a:pt x="2693" y="89"/>
                    </a:lnTo>
                    <a:lnTo>
                      <a:pt x="2453" y="64"/>
                    </a:lnTo>
                    <a:lnTo>
                      <a:pt x="2225" y="51"/>
                    </a:lnTo>
                    <a:lnTo>
                      <a:pt x="1833" y="39"/>
                    </a:lnTo>
                    <a:lnTo>
                      <a:pt x="1580" y="39"/>
                    </a:lnTo>
                    <a:lnTo>
                      <a:pt x="1479" y="51"/>
                    </a:lnTo>
                    <a:lnTo>
                      <a:pt x="1441" y="39"/>
                    </a:lnTo>
                    <a:lnTo>
                      <a:pt x="1327" y="13"/>
                    </a:lnTo>
                    <a:lnTo>
                      <a:pt x="1163" y="1"/>
                    </a:lnTo>
                    <a:close/>
                  </a:path>
                </a:pathLst>
              </a:custGeom>
              <a:solidFill>
                <a:srgbClr val="BF5E5E"/>
              </a:solidFill>
              <a:ln>
                <a:noFill/>
              </a:ln>
            </p:spPr>
            <p:txBody>
              <a:bodyPr spcFirstLastPara="1" wrap="square" lIns="68569" tIns="68569" rIns="68569" bIns="68569" anchor="ctr" anchorCtr="0">
                <a:noAutofit/>
              </a:bodyPr>
              <a:lstStyle/>
              <a:p>
                <a:endParaRPr sz="1050"/>
              </a:p>
            </p:txBody>
          </p:sp>
          <p:sp>
            <p:nvSpPr>
              <p:cNvPr id="49" name="Google Shape;85;p16">
                <a:extLst>
                  <a:ext uri="{FF2B5EF4-FFF2-40B4-BE49-F238E27FC236}">
                    <a16:creationId xmlns:a16="http://schemas.microsoft.com/office/drawing/2014/main" id="{76080CBD-455E-DED6-F2B5-E1821C957DA1}"/>
                  </a:ext>
                </a:extLst>
              </p:cNvPr>
              <p:cNvSpPr/>
              <p:nvPr/>
            </p:nvSpPr>
            <p:spPr>
              <a:xfrm>
                <a:off x="1625200" y="4389300"/>
                <a:ext cx="81250" cy="1087575"/>
              </a:xfrm>
              <a:custGeom>
                <a:avLst/>
                <a:gdLst/>
                <a:ahLst/>
                <a:cxnLst/>
                <a:rect l="l" t="t" r="r" b="b"/>
                <a:pathLst>
                  <a:path w="3250" h="43503" extrusionOk="0">
                    <a:moveTo>
                      <a:pt x="0" y="0"/>
                    </a:moveTo>
                    <a:lnTo>
                      <a:pt x="0" y="43503"/>
                    </a:lnTo>
                    <a:lnTo>
                      <a:pt x="3249" y="43503"/>
                    </a:lnTo>
                    <a:lnTo>
                      <a:pt x="3249" y="0"/>
                    </a:ln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50" name="Google Shape;86;p16">
                <a:extLst>
                  <a:ext uri="{FF2B5EF4-FFF2-40B4-BE49-F238E27FC236}">
                    <a16:creationId xmlns:a16="http://schemas.microsoft.com/office/drawing/2014/main" id="{53B0D7AB-3140-4029-BF74-5633FB5325A0}"/>
                  </a:ext>
                </a:extLst>
              </p:cNvPr>
              <p:cNvSpPr/>
              <p:nvPr/>
            </p:nvSpPr>
            <p:spPr>
              <a:xfrm>
                <a:off x="1224125" y="4187650"/>
                <a:ext cx="869825" cy="262025"/>
              </a:xfrm>
              <a:custGeom>
                <a:avLst/>
                <a:gdLst/>
                <a:ahLst/>
                <a:cxnLst/>
                <a:rect l="l" t="t" r="r" b="b"/>
                <a:pathLst>
                  <a:path w="34793" h="10481" extrusionOk="0">
                    <a:moveTo>
                      <a:pt x="3262" y="0"/>
                    </a:moveTo>
                    <a:lnTo>
                      <a:pt x="3097" y="13"/>
                    </a:lnTo>
                    <a:lnTo>
                      <a:pt x="2933" y="25"/>
                    </a:lnTo>
                    <a:lnTo>
                      <a:pt x="2769" y="38"/>
                    </a:lnTo>
                    <a:lnTo>
                      <a:pt x="2604" y="76"/>
                    </a:lnTo>
                    <a:lnTo>
                      <a:pt x="2453" y="114"/>
                    </a:lnTo>
                    <a:lnTo>
                      <a:pt x="2288" y="152"/>
                    </a:lnTo>
                    <a:lnTo>
                      <a:pt x="2137" y="202"/>
                    </a:lnTo>
                    <a:lnTo>
                      <a:pt x="1998" y="266"/>
                    </a:lnTo>
                    <a:lnTo>
                      <a:pt x="1846" y="329"/>
                    </a:lnTo>
                    <a:lnTo>
                      <a:pt x="1707" y="405"/>
                    </a:lnTo>
                    <a:lnTo>
                      <a:pt x="1568" y="481"/>
                    </a:lnTo>
                    <a:lnTo>
                      <a:pt x="1441" y="556"/>
                    </a:lnTo>
                    <a:lnTo>
                      <a:pt x="1188" y="746"/>
                    </a:lnTo>
                    <a:lnTo>
                      <a:pt x="961" y="961"/>
                    </a:lnTo>
                    <a:lnTo>
                      <a:pt x="746" y="1189"/>
                    </a:lnTo>
                    <a:lnTo>
                      <a:pt x="556" y="1441"/>
                    </a:lnTo>
                    <a:lnTo>
                      <a:pt x="468" y="1580"/>
                    </a:lnTo>
                    <a:lnTo>
                      <a:pt x="392" y="1719"/>
                    </a:lnTo>
                    <a:lnTo>
                      <a:pt x="316" y="1859"/>
                    </a:lnTo>
                    <a:lnTo>
                      <a:pt x="253" y="1998"/>
                    </a:lnTo>
                    <a:lnTo>
                      <a:pt x="202" y="2149"/>
                    </a:lnTo>
                    <a:lnTo>
                      <a:pt x="152" y="2301"/>
                    </a:lnTo>
                    <a:lnTo>
                      <a:pt x="101" y="2453"/>
                    </a:lnTo>
                    <a:lnTo>
                      <a:pt x="63" y="2617"/>
                    </a:lnTo>
                    <a:lnTo>
                      <a:pt x="38" y="2769"/>
                    </a:lnTo>
                    <a:lnTo>
                      <a:pt x="13" y="2933"/>
                    </a:lnTo>
                    <a:lnTo>
                      <a:pt x="0" y="3098"/>
                    </a:lnTo>
                    <a:lnTo>
                      <a:pt x="0" y="3275"/>
                    </a:lnTo>
                    <a:lnTo>
                      <a:pt x="0" y="7219"/>
                    </a:lnTo>
                    <a:lnTo>
                      <a:pt x="0" y="7383"/>
                    </a:lnTo>
                    <a:lnTo>
                      <a:pt x="13" y="7548"/>
                    </a:lnTo>
                    <a:lnTo>
                      <a:pt x="38" y="7712"/>
                    </a:lnTo>
                    <a:lnTo>
                      <a:pt x="63" y="7876"/>
                    </a:lnTo>
                    <a:lnTo>
                      <a:pt x="101" y="8028"/>
                    </a:lnTo>
                    <a:lnTo>
                      <a:pt x="152" y="8180"/>
                    </a:lnTo>
                    <a:lnTo>
                      <a:pt x="202" y="8332"/>
                    </a:lnTo>
                    <a:lnTo>
                      <a:pt x="253" y="8483"/>
                    </a:lnTo>
                    <a:lnTo>
                      <a:pt x="316" y="8635"/>
                    </a:lnTo>
                    <a:lnTo>
                      <a:pt x="392" y="8774"/>
                    </a:lnTo>
                    <a:lnTo>
                      <a:pt x="468" y="8913"/>
                    </a:lnTo>
                    <a:lnTo>
                      <a:pt x="556" y="9040"/>
                    </a:lnTo>
                    <a:lnTo>
                      <a:pt x="746" y="9292"/>
                    </a:lnTo>
                    <a:lnTo>
                      <a:pt x="961" y="9520"/>
                    </a:lnTo>
                    <a:lnTo>
                      <a:pt x="1188" y="9735"/>
                    </a:lnTo>
                    <a:lnTo>
                      <a:pt x="1441" y="9925"/>
                    </a:lnTo>
                    <a:lnTo>
                      <a:pt x="1568" y="10000"/>
                    </a:lnTo>
                    <a:lnTo>
                      <a:pt x="1707" y="10089"/>
                    </a:lnTo>
                    <a:lnTo>
                      <a:pt x="1846" y="10152"/>
                    </a:lnTo>
                    <a:lnTo>
                      <a:pt x="1998" y="10228"/>
                    </a:lnTo>
                    <a:lnTo>
                      <a:pt x="2137" y="10278"/>
                    </a:lnTo>
                    <a:lnTo>
                      <a:pt x="2288" y="10329"/>
                    </a:lnTo>
                    <a:lnTo>
                      <a:pt x="2453" y="10380"/>
                    </a:lnTo>
                    <a:lnTo>
                      <a:pt x="2604" y="10418"/>
                    </a:lnTo>
                    <a:lnTo>
                      <a:pt x="2769" y="10443"/>
                    </a:lnTo>
                    <a:lnTo>
                      <a:pt x="2933" y="10468"/>
                    </a:lnTo>
                    <a:lnTo>
                      <a:pt x="3097" y="10481"/>
                    </a:lnTo>
                    <a:lnTo>
                      <a:pt x="31695" y="10481"/>
                    </a:lnTo>
                    <a:lnTo>
                      <a:pt x="31859" y="10468"/>
                    </a:lnTo>
                    <a:lnTo>
                      <a:pt x="32023" y="10443"/>
                    </a:lnTo>
                    <a:lnTo>
                      <a:pt x="32175" y="10418"/>
                    </a:lnTo>
                    <a:lnTo>
                      <a:pt x="32339" y="10380"/>
                    </a:lnTo>
                    <a:lnTo>
                      <a:pt x="32491" y="10329"/>
                    </a:lnTo>
                    <a:lnTo>
                      <a:pt x="32643" y="10278"/>
                    </a:lnTo>
                    <a:lnTo>
                      <a:pt x="32795" y="10228"/>
                    </a:lnTo>
                    <a:lnTo>
                      <a:pt x="32934" y="10152"/>
                    </a:lnTo>
                    <a:lnTo>
                      <a:pt x="33073" y="10089"/>
                    </a:lnTo>
                    <a:lnTo>
                      <a:pt x="33212" y="10000"/>
                    </a:lnTo>
                    <a:lnTo>
                      <a:pt x="33351" y="9925"/>
                    </a:lnTo>
                    <a:lnTo>
                      <a:pt x="33604" y="9735"/>
                    </a:lnTo>
                    <a:lnTo>
                      <a:pt x="33831" y="9520"/>
                    </a:lnTo>
                    <a:lnTo>
                      <a:pt x="34046" y="9292"/>
                    </a:lnTo>
                    <a:lnTo>
                      <a:pt x="34236" y="9040"/>
                    </a:lnTo>
                    <a:lnTo>
                      <a:pt x="34312" y="8913"/>
                    </a:lnTo>
                    <a:lnTo>
                      <a:pt x="34388" y="8774"/>
                    </a:lnTo>
                    <a:lnTo>
                      <a:pt x="34463" y="8635"/>
                    </a:lnTo>
                    <a:lnTo>
                      <a:pt x="34527" y="8483"/>
                    </a:lnTo>
                    <a:lnTo>
                      <a:pt x="34590" y="8332"/>
                    </a:lnTo>
                    <a:lnTo>
                      <a:pt x="34640" y="8180"/>
                    </a:lnTo>
                    <a:lnTo>
                      <a:pt x="34691" y="8028"/>
                    </a:lnTo>
                    <a:lnTo>
                      <a:pt x="34716" y="7876"/>
                    </a:lnTo>
                    <a:lnTo>
                      <a:pt x="34754" y="7712"/>
                    </a:lnTo>
                    <a:lnTo>
                      <a:pt x="34767" y="7548"/>
                    </a:lnTo>
                    <a:lnTo>
                      <a:pt x="34779" y="7383"/>
                    </a:lnTo>
                    <a:lnTo>
                      <a:pt x="34792" y="7219"/>
                    </a:lnTo>
                    <a:lnTo>
                      <a:pt x="34792" y="3275"/>
                    </a:lnTo>
                    <a:lnTo>
                      <a:pt x="34779" y="3098"/>
                    </a:lnTo>
                    <a:lnTo>
                      <a:pt x="34767" y="2933"/>
                    </a:lnTo>
                    <a:lnTo>
                      <a:pt x="34754" y="2769"/>
                    </a:lnTo>
                    <a:lnTo>
                      <a:pt x="34716" y="2617"/>
                    </a:lnTo>
                    <a:lnTo>
                      <a:pt x="34691" y="2453"/>
                    </a:lnTo>
                    <a:lnTo>
                      <a:pt x="34640" y="2301"/>
                    </a:lnTo>
                    <a:lnTo>
                      <a:pt x="34590" y="2149"/>
                    </a:lnTo>
                    <a:lnTo>
                      <a:pt x="34527" y="1998"/>
                    </a:lnTo>
                    <a:lnTo>
                      <a:pt x="34463" y="1859"/>
                    </a:lnTo>
                    <a:lnTo>
                      <a:pt x="34388" y="1719"/>
                    </a:lnTo>
                    <a:lnTo>
                      <a:pt x="34312" y="1580"/>
                    </a:lnTo>
                    <a:lnTo>
                      <a:pt x="34236" y="1441"/>
                    </a:lnTo>
                    <a:lnTo>
                      <a:pt x="34046" y="1189"/>
                    </a:lnTo>
                    <a:lnTo>
                      <a:pt x="33831" y="961"/>
                    </a:lnTo>
                    <a:lnTo>
                      <a:pt x="33604" y="746"/>
                    </a:lnTo>
                    <a:lnTo>
                      <a:pt x="33351" y="556"/>
                    </a:lnTo>
                    <a:lnTo>
                      <a:pt x="33212" y="481"/>
                    </a:lnTo>
                    <a:lnTo>
                      <a:pt x="33073" y="405"/>
                    </a:lnTo>
                    <a:lnTo>
                      <a:pt x="32934" y="329"/>
                    </a:lnTo>
                    <a:lnTo>
                      <a:pt x="32795" y="266"/>
                    </a:lnTo>
                    <a:lnTo>
                      <a:pt x="32643" y="202"/>
                    </a:lnTo>
                    <a:lnTo>
                      <a:pt x="32491" y="152"/>
                    </a:lnTo>
                    <a:lnTo>
                      <a:pt x="32339" y="114"/>
                    </a:lnTo>
                    <a:lnTo>
                      <a:pt x="32175" y="76"/>
                    </a:lnTo>
                    <a:lnTo>
                      <a:pt x="32023" y="38"/>
                    </a:lnTo>
                    <a:lnTo>
                      <a:pt x="31859" y="25"/>
                    </a:lnTo>
                    <a:lnTo>
                      <a:pt x="31695" y="13"/>
                    </a:lnTo>
                    <a:lnTo>
                      <a:pt x="31518" y="0"/>
                    </a:lnTo>
                    <a:close/>
                  </a:path>
                </a:pathLst>
              </a:custGeom>
              <a:solidFill>
                <a:schemeClr val="accent4"/>
              </a:solidFill>
              <a:ln>
                <a:noFill/>
              </a:ln>
            </p:spPr>
            <p:txBody>
              <a:bodyPr spcFirstLastPara="1" wrap="square" lIns="68569" tIns="68569" rIns="68569" bIns="68569" anchor="ctr" anchorCtr="0">
                <a:noAutofit/>
              </a:bodyPr>
              <a:lstStyle/>
              <a:p>
                <a:endParaRPr sz="1050"/>
              </a:p>
            </p:txBody>
          </p:sp>
          <p:sp>
            <p:nvSpPr>
              <p:cNvPr id="51" name="Google Shape;87;p16">
                <a:extLst>
                  <a:ext uri="{FF2B5EF4-FFF2-40B4-BE49-F238E27FC236}">
                    <a16:creationId xmlns:a16="http://schemas.microsoft.com/office/drawing/2014/main" id="{EA403321-4873-32E7-CABC-784FEA983D29}"/>
                  </a:ext>
                </a:extLst>
              </p:cNvPr>
              <p:cNvSpPr/>
              <p:nvPr/>
            </p:nvSpPr>
            <p:spPr>
              <a:xfrm>
                <a:off x="1673875" y="2937925"/>
                <a:ext cx="690625" cy="940625"/>
              </a:xfrm>
              <a:custGeom>
                <a:avLst/>
                <a:gdLst/>
                <a:ahLst/>
                <a:cxnLst/>
                <a:rect l="l" t="t" r="r" b="b"/>
                <a:pathLst>
                  <a:path w="27625" h="37625" extrusionOk="0">
                    <a:moveTo>
                      <a:pt x="2946" y="1"/>
                    </a:moveTo>
                    <a:lnTo>
                      <a:pt x="2744" y="13"/>
                    </a:lnTo>
                    <a:lnTo>
                      <a:pt x="2541" y="38"/>
                    </a:lnTo>
                    <a:lnTo>
                      <a:pt x="2339" y="64"/>
                    </a:lnTo>
                    <a:lnTo>
                      <a:pt x="2149" y="114"/>
                    </a:lnTo>
                    <a:lnTo>
                      <a:pt x="1947" y="178"/>
                    </a:lnTo>
                    <a:lnTo>
                      <a:pt x="1758" y="253"/>
                    </a:lnTo>
                    <a:lnTo>
                      <a:pt x="1581" y="355"/>
                    </a:lnTo>
                    <a:lnTo>
                      <a:pt x="1391" y="456"/>
                    </a:lnTo>
                    <a:lnTo>
                      <a:pt x="1214" y="569"/>
                    </a:lnTo>
                    <a:lnTo>
                      <a:pt x="1037" y="709"/>
                    </a:lnTo>
                    <a:lnTo>
                      <a:pt x="873" y="848"/>
                    </a:lnTo>
                    <a:lnTo>
                      <a:pt x="708" y="999"/>
                    </a:lnTo>
                    <a:lnTo>
                      <a:pt x="557" y="1176"/>
                    </a:lnTo>
                    <a:lnTo>
                      <a:pt x="405" y="1353"/>
                    </a:lnTo>
                    <a:lnTo>
                      <a:pt x="266" y="1556"/>
                    </a:lnTo>
                    <a:lnTo>
                      <a:pt x="127" y="1758"/>
                    </a:lnTo>
                    <a:lnTo>
                      <a:pt x="0" y="1973"/>
                    </a:lnTo>
                    <a:lnTo>
                      <a:pt x="63" y="6183"/>
                    </a:lnTo>
                    <a:lnTo>
                      <a:pt x="152" y="10519"/>
                    </a:lnTo>
                    <a:lnTo>
                      <a:pt x="253" y="15551"/>
                    </a:lnTo>
                    <a:lnTo>
                      <a:pt x="380" y="20646"/>
                    </a:lnTo>
                    <a:lnTo>
                      <a:pt x="443" y="23023"/>
                    </a:lnTo>
                    <a:lnTo>
                      <a:pt x="506" y="25197"/>
                    </a:lnTo>
                    <a:lnTo>
                      <a:pt x="569" y="27093"/>
                    </a:lnTo>
                    <a:lnTo>
                      <a:pt x="645" y="28623"/>
                    </a:lnTo>
                    <a:lnTo>
                      <a:pt x="708" y="29710"/>
                    </a:lnTo>
                    <a:lnTo>
                      <a:pt x="734" y="30064"/>
                    </a:lnTo>
                    <a:lnTo>
                      <a:pt x="771" y="30279"/>
                    </a:lnTo>
                    <a:lnTo>
                      <a:pt x="809" y="30355"/>
                    </a:lnTo>
                    <a:lnTo>
                      <a:pt x="873" y="30444"/>
                    </a:lnTo>
                    <a:lnTo>
                      <a:pt x="961" y="30520"/>
                    </a:lnTo>
                    <a:lnTo>
                      <a:pt x="1088" y="30621"/>
                    </a:lnTo>
                    <a:lnTo>
                      <a:pt x="1239" y="30722"/>
                    </a:lnTo>
                    <a:lnTo>
                      <a:pt x="1416" y="30823"/>
                    </a:lnTo>
                    <a:lnTo>
                      <a:pt x="1859" y="31038"/>
                    </a:lnTo>
                    <a:lnTo>
                      <a:pt x="2390" y="31278"/>
                    </a:lnTo>
                    <a:lnTo>
                      <a:pt x="3009" y="31531"/>
                    </a:lnTo>
                    <a:lnTo>
                      <a:pt x="3717" y="31797"/>
                    </a:lnTo>
                    <a:lnTo>
                      <a:pt x="4488" y="32087"/>
                    </a:lnTo>
                    <a:lnTo>
                      <a:pt x="5323" y="32378"/>
                    </a:lnTo>
                    <a:lnTo>
                      <a:pt x="6220" y="32669"/>
                    </a:lnTo>
                    <a:lnTo>
                      <a:pt x="7169" y="32972"/>
                    </a:lnTo>
                    <a:lnTo>
                      <a:pt x="8155" y="33288"/>
                    </a:lnTo>
                    <a:lnTo>
                      <a:pt x="10215" y="33908"/>
                    </a:lnTo>
                    <a:lnTo>
                      <a:pt x="12327" y="34540"/>
                    </a:lnTo>
                    <a:lnTo>
                      <a:pt x="14438" y="35134"/>
                    </a:lnTo>
                    <a:lnTo>
                      <a:pt x="16486" y="35703"/>
                    </a:lnTo>
                    <a:lnTo>
                      <a:pt x="18395" y="36234"/>
                    </a:lnTo>
                    <a:lnTo>
                      <a:pt x="20102" y="36689"/>
                    </a:lnTo>
                    <a:lnTo>
                      <a:pt x="22656" y="37372"/>
                    </a:lnTo>
                    <a:lnTo>
                      <a:pt x="23629" y="37625"/>
                    </a:lnTo>
                    <a:lnTo>
                      <a:pt x="27624" y="32467"/>
                    </a:lnTo>
                    <a:lnTo>
                      <a:pt x="8698" y="25450"/>
                    </a:lnTo>
                    <a:lnTo>
                      <a:pt x="8673" y="24527"/>
                    </a:lnTo>
                    <a:lnTo>
                      <a:pt x="8585" y="22100"/>
                    </a:lnTo>
                    <a:lnTo>
                      <a:pt x="8521" y="20456"/>
                    </a:lnTo>
                    <a:lnTo>
                      <a:pt x="8433" y="18610"/>
                    </a:lnTo>
                    <a:lnTo>
                      <a:pt x="8319" y="16613"/>
                    </a:lnTo>
                    <a:lnTo>
                      <a:pt x="8180" y="14527"/>
                    </a:lnTo>
                    <a:lnTo>
                      <a:pt x="8028" y="12415"/>
                    </a:lnTo>
                    <a:lnTo>
                      <a:pt x="7940" y="11366"/>
                    </a:lnTo>
                    <a:lnTo>
                      <a:pt x="7839" y="10329"/>
                    </a:lnTo>
                    <a:lnTo>
                      <a:pt x="7737" y="9318"/>
                    </a:lnTo>
                    <a:lnTo>
                      <a:pt x="7624" y="8345"/>
                    </a:lnTo>
                    <a:lnTo>
                      <a:pt x="7510" y="7396"/>
                    </a:lnTo>
                    <a:lnTo>
                      <a:pt x="7383" y="6499"/>
                    </a:lnTo>
                    <a:lnTo>
                      <a:pt x="7244" y="5639"/>
                    </a:lnTo>
                    <a:lnTo>
                      <a:pt x="7105" y="4855"/>
                    </a:lnTo>
                    <a:lnTo>
                      <a:pt x="6954" y="4122"/>
                    </a:lnTo>
                    <a:lnTo>
                      <a:pt x="6802" y="3465"/>
                    </a:lnTo>
                    <a:lnTo>
                      <a:pt x="6713" y="3174"/>
                    </a:lnTo>
                    <a:lnTo>
                      <a:pt x="6625" y="2896"/>
                    </a:lnTo>
                    <a:lnTo>
                      <a:pt x="6549" y="2643"/>
                    </a:lnTo>
                    <a:lnTo>
                      <a:pt x="6448" y="2415"/>
                    </a:lnTo>
                    <a:lnTo>
                      <a:pt x="6359" y="2200"/>
                    </a:lnTo>
                    <a:lnTo>
                      <a:pt x="6271" y="2023"/>
                    </a:lnTo>
                    <a:lnTo>
                      <a:pt x="6170" y="1859"/>
                    </a:lnTo>
                    <a:lnTo>
                      <a:pt x="6069" y="1733"/>
                    </a:lnTo>
                    <a:lnTo>
                      <a:pt x="5879" y="1505"/>
                    </a:lnTo>
                    <a:lnTo>
                      <a:pt x="5664" y="1290"/>
                    </a:lnTo>
                    <a:lnTo>
                      <a:pt x="5462" y="1100"/>
                    </a:lnTo>
                    <a:lnTo>
                      <a:pt x="5260" y="923"/>
                    </a:lnTo>
                    <a:lnTo>
                      <a:pt x="5045" y="759"/>
                    </a:lnTo>
                    <a:lnTo>
                      <a:pt x="4842" y="620"/>
                    </a:lnTo>
                    <a:lnTo>
                      <a:pt x="4627" y="494"/>
                    </a:lnTo>
                    <a:lnTo>
                      <a:pt x="4412" y="380"/>
                    </a:lnTo>
                    <a:lnTo>
                      <a:pt x="4210" y="279"/>
                    </a:lnTo>
                    <a:lnTo>
                      <a:pt x="3995" y="190"/>
                    </a:lnTo>
                    <a:lnTo>
                      <a:pt x="3780" y="127"/>
                    </a:lnTo>
                    <a:lnTo>
                      <a:pt x="3565" y="76"/>
                    </a:lnTo>
                    <a:lnTo>
                      <a:pt x="3363" y="38"/>
                    </a:lnTo>
                    <a:lnTo>
                      <a:pt x="3148" y="13"/>
                    </a:lnTo>
                    <a:lnTo>
                      <a:pt x="2946" y="1"/>
                    </a:lnTo>
                    <a:close/>
                  </a:path>
                </a:pathLst>
              </a:custGeom>
              <a:solidFill>
                <a:schemeClr val="accent6"/>
              </a:solidFill>
              <a:ln>
                <a:noFill/>
              </a:ln>
            </p:spPr>
            <p:txBody>
              <a:bodyPr spcFirstLastPara="1" wrap="square" lIns="68569" tIns="68569" rIns="68569" bIns="68569" anchor="ctr" anchorCtr="0">
                <a:noAutofit/>
              </a:bodyPr>
              <a:lstStyle/>
              <a:p>
                <a:endParaRPr sz="1050"/>
              </a:p>
            </p:txBody>
          </p:sp>
          <p:sp>
            <p:nvSpPr>
              <p:cNvPr id="52" name="Google Shape;88;p16">
                <a:extLst>
                  <a:ext uri="{FF2B5EF4-FFF2-40B4-BE49-F238E27FC236}">
                    <a16:creationId xmlns:a16="http://schemas.microsoft.com/office/drawing/2014/main" id="{218A698C-DD36-8B86-A456-C993C88CAF7C}"/>
                  </a:ext>
                </a:extLst>
              </p:cNvPr>
              <p:cNvSpPr/>
              <p:nvPr/>
            </p:nvSpPr>
            <p:spPr>
              <a:xfrm>
                <a:off x="2371425" y="5160175"/>
                <a:ext cx="279725" cy="165950"/>
              </a:xfrm>
              <a:custGeom>
                <a:avLst/>
                <a:gdLst/>
                <a:ahLst/>
                <a:cxnLst/>
                <a:rect l="l" t="t" r="r" b="b"/>
                <a:pathLst>
                  <a:path w="11189" h="6638" extrusionOk="0">
                    <a:moveTo>
                      <a:pt x="3464" y="0"/>
                    </a:moveTo>
                    <a:lnTo>
                      <a:pt x="3060" y="25"/>
                    </a:lnTo>
                    <a:lnTo>
                      <a:pt x="2668" y="76"/>
                    </a:lnTo>
                    <a:lnTo>
                      <a:pt x="2289" y="139"/>
                    </a:lnTo>
                    <a:lnTo>
                      <a:pt x="1935" y="215"/>
                    </a:lnTo>
                    <a:lnTo>
                      <a:pt x="1606" y="278"/>
                    </a:lnTo>
                    <a:lnTo>
                      <a:pt x="1328" y="354"/>
                    </a:lnTo>
                    <a:lnTo>
                      <a:pt x="923" y="481"/>
                    </a:lnTo>
                    <a:lnTo>
                      <a:pt x="771" y="519"/>
                    </a:lnTo>
                    <a:lnTo>
                      <a:pt x="0" y="5222"/>
                    </a:lnTo>
                    <a:lnTo>
                      <a:pt x="291" y="5259"/>
                    </a:lnTo>
                    <a:lnTo>
                      <a:pt x="620" y="5310"/>
                    </a:lnTo>
                    <a:lnTo>
                      <a:pt x="1037" y="5373"/>
                    </a:lnTo>
                    <a:lnTo>
                      <a:pt x="1530" y="5487"/>
                    </a:lnTo>
                    <a:lnTo>
                      <a:pt x="2061" y="5613"/>
                    </a:lnTo>
                    <a:lnTo>
                      <a:pt x="2326" y="5689"/>
                    </a:lnTo>
                    <a:lnTo>
                      <a:pt x="2605" y="5778"/>
                    </a:lnTo>
                    <a:lnTo>
                      <a:pt x="2883" y="5879"/>
                    </a:lnTo>
                    <a:lnTo>
                      <a:pt x="3161" y="5993"/>
                    </a:lnTo>
                    <a:lnTo>
                      <a:pt x="3313" y="6043"/>
                    </a:lnTo>
                    <a:lnTo>
                      <a:pt x="3490" y="6094"/>
                    </a:lnTo>
                    <a:lnTo>
                      <a:pt x="3932" y="6208"/>
                    </a:lnTo>
                    <a:lnTo>
                      <a:pt x="4463" y="6309"/>
                    </a:lnTo>
                    <a:lnTo>
                      <a:pt x="5057" y="6397"/>
                    </a:lnTo>
                    <a:lnTo>
                      <a:pt x="5715" y="6473"/>
                    </a:lnTo>
                    <a:lnTo>
                      <a:pt x="6410" y="6536"/>
                    </a:lnTo>
                    <a:lnTo>
                      <a:pt x="7105" y="6600"/>
                    </a:lnTo>
                    <a:lnTo>
                      <a:pt x="7813" y="6625"/>
                    </a:lnTo>
                    <a:lnTo>
                      <a:pt x="8496" y="6638"/>
                    </a:lnTo>
                    <a:lnTo>
                      <a:pt x="9141" y="6638"/>
                    </a:lnTo>
                    <a:lnTo>
                      <a:pt x="9735" y="6600"/>
                    </a:lnTo>
                    <a:lnTo>
                      <a:pt x="10000" y="6574"/>
                    </a:lnTo>
                    <a:lnTo>
                      <a:pt x="10241" y="6536"/>
                    </a:lnTo>
                    <a:lnTo>
                      <a:pt x="10468" y="6498"/>
                    </a:lnTo>
                    <a:lnTo>
                      <a:pt x="10658" y="6448"/>
                    </a:lnTo>
                    <a:lnTo>
                      <a:pt x="10835" y="6397"/>
                    </a:lnTo>
                    <a:lnTo>
                      <a:pt x="10974" y="6334"/>
                    </a:lnTo>
                    <a:lnTo>
                      <a:pt x="11075" y="6258"/>
                    </a:lnTo>
                    <a:lnTo>
                      <a:pt x="11126" y="6220"/>
                    </a:lnTo>
                    <a:lnTo>
                      <a:pt x="11151" y="6182"/>
                    </a:lnTo>
                    <a:lnTo>
                      <a:pt x="11176" y="6132"/>
                    </a:lnTo>
                    <a:lnTo>
                      <a:pt x="11189" y="6081"/>
                    </a:lnTo>
                    <a:lnTo>
                      <a:pt x="11189" y="6043"/>
                    </a:lnTo>
                    <a:lnTo>
                      <a:pt x="11189" y="5993"/>
                    </a:lnTo>
                    <a:lnTo>
                      <a:pt x="11151" y="5879"/>
                    </a:lnTo>
                    <a:lnTo>
                      <a:pt x="11075" y="5740"/>
                    </a:lnTo>
                    <a:lnTo>
                      <a:pt x="10987" y="5601"/>
                    </a:lnTo>
                    <a:lnTo>
                      <a:pt x="10873" y="5436"/>
                    </a:lnTo>
                    <a:lnTo>
                      <a:pt x="10734" y="5259"/>
                    </a:lnTo>
                    <a:lnTo>
                      <a:pt x="10569" y="5070"/>
                    </a:lnTo>
                    <a:lnTo>
                      <a:pt x="10203" y="4665"/>
                    </a:lnTo>
                    <a:lnTo>
                      <a:pt x="9773" y="4223"/>
                    </a:lnTo>
                    <a:lnTo>
                      <a:pt x="9305" y="3768"/>
                    </a:lnTo>
                    <a:lnTo>
                      <a:pt x="8812" y="3300"/>
                    </a:lnTo>
                    <a:lnTo>
                      <a:pt x="8306" y="2845"/>
                    </a:lnTo>
                    <a:lnTo>
                      <a:pt x="7308" y="1960"/>
                    </a:lnTo>
                    <a:lnTo>
                      <a:pt x="6448" y="1227"/>
                    </a:lnTo>
                    <a:lnTo>
                      <a:pt x="5613" y="519"/>
                    </a:lnTo>
                    <a:lnTo>
                      <a:pt x="5474" y="417"/>
                    </a:lnTo>
                    <a:lnTo>
                      <a:pt x="5323" y="329"/>
                    </a:lnTo>
                    <a:lnTo>
                      <a:pt x="5171" y="253"/>
                    </a:lnTo>
                    <a:lnTo>
                      <a:pt x="5007" y="177"/>
                    </a:lnTo>
                    <a:lnTo>
                      <a:pt x="4830" y="127"/>
                    </a:lnTo>
                    <a:lnTo>
                      <a:pt x="4640" y="76"/>
                    </a:lnTo>
                    <a:lnTo>
                      <a:pt x="4450" y="51"/>
                    </a:lnTo>
                    <a:lnTo>
                      <a:pt x="4261" y="25"/>
                    </a:lnTo>
                    <a:lnTo>
                      <a:pt x="4071" y="0"/>
                    </a:lnTo>
                    <a:close/>
                  </a:path>
                </a:pathLst>
              </a:custGeom>
              <a:solidFill>
                <a:srgbClr val="5E3101"/>
              </a:solidFill>
              <a:ln>
                <a:noFill/>
              </a:ln>
            </p:spPr>
            <p:txBody>
              <a:bodyPr spcFirstLastPara="1" wrap="square" lIns="68569" tIns="68569" rIns="68569" bIns="68569" anchor="ctr" anchorCtr="0">
                <a:noAutofit/>
              </a:bodyPr>
              <a:lstStyle/>
              <a:p>
                <a:endParaRPr sz="1050"/>
              </a:p>
            </p:txBody>
          </p:sp>
          <p:sp>
            <p:nvSpPr>
              <p:cNvPr id="53" name="Google Shape;89;p16">
                <a:extLst>
                  <a:ext uri="{FF2B5EF4-FFF2-40B4-BE49-F238E27FC236}">
                    <a16:creationId xmlns:a16="http://schemas.microsoft.com/office/drawing/2014/main" id="{EC680783-B6A8-E701-AB6E-90034A3A4DB4}"/>
                  </a:ext>
                </a:extLst>
              </p:cNvPr>
              <p:cNvSpPr/>
              <p:nvPr/>
            </p:nvSpPr>
            <p:spPr>
              <a:xfrm>
                <a:off x="2362875" y="5220525"/>
                <a:ext cx="470325" cy="230450"/>
              </a:xfrm>
              <a:custGeom>
                <a:avLst/>
                <a:gdLst/>
                <a:ahLst/>
                <a:cxnLst/>
                <a:rect l="l" t="t" r="r" b="b"/>
                <a:pathLst>
                  <a:path w="18813" h="9218" extrusionOk="0">
                    <a:moveTo>
                      <a:pt x="797" y="1"/>
                    </a:moveTo>
                    <a:lnTo>
                      <a:pt x="342" y="899"/>
                    </a:lnTo>
                    <a:lnTo>
                      <a:pt x="317" y="974"/>
                    </a:lnTo>
                    <a:lnTo>
                      <a:pt x="241" y="1177"/>
                    </a:lnTo>
                    <a:lnTo>
                      <a:pt x="191" y="1341"/>
                    </a:lnTo>
                    <a:lnTo>
                      <a:pt x="140" y="1531"/>
                    </a:lnTo>
                    <a:lnTo>
                      <a:pt x="102" y="1758"/>
                    </a:lnTo>
                    <a:lnTo>
                      <a:pt x="51" y="2011"/>
                    </a:lnTo>
                    <a:lnTo>
                      <a:pt x="26" y="2314"/>
                    </a:lnTo>
                    <a:lnTo>
                      <a:pt x="14" y="2643"/>
                    </a:lnTo>
                    <a:lnTo>
                      <a:pt x="1" y="3010"/>
                    </a:lnTo>
                    <a:lnTo>
                      <a:pt x="26" y="3402"/>
                    </a:lnTo>
                    <a:lnTo>
                      <a:pt x="64" y="3844"/>
                    </a:lnTo>
                    <a:lnTo>
                      <a:pt x="127" y="4312"/>
                    </a:lnTo>
                    <a:lnTo>
                      <a:pt x="216" y="4818"/>
                    </a:lnTo>
                    <a:lnTo>
                      <a:pt x="342" y="5361"/>
                    </a:lnTo>
                    <a:lnTo>
                      <a:pt x="494" y="5905"/>
                    </a:lnTo>
                    <a:lnTo>
                      <a:pt x="633" y="6385"/>
                    </a:lnTo>
                    <a:lnTo>
                      <a:pt x="759" y="6828"/>
                    </a:lnTo>
                    <a:lnTo>
                      <a:pt x="898" y="7220"/>
                    </a:lnTo>
                    <a:lnTo>
                      <a:pt x="1025" y="7574"/>
                    </a:lnTo>
                    <a:lnTo>
                      <a:pt x="1139" y="7890"/>
                    </a:lnTo>
                    <a:lnTo>
                      <a:pt x="1354" y="8408"/>
                    </a:lnTo>
                    <a:lnTo>
                      <a:pt x="1543" y="8775"/>
                    </a:lnTo>
                    <a:lnTo>
                      <a:pt x="1682" y="9028"/>
                    </a:lnTo>
                    <a:lnTo>
                      <a:pt x="1771" y="9167"/>
                    </a:lnTo>
                    <a:lnTo>
                      <a:pt x="1796" y="9205"/>
                    </a:lnTo>
                    <a:lnTo>
                      <a:pt x="2972" y="8952"/>
                    </a:lnTo>
                    <a:lnTo>
                      <a:pt x="2972" y="5627"/>
                    </a:lnTo>
                    <a:lnTo>
                      <a:pt x="3326" y="5842"/>
                    </a:lnTo>
                    <a:lnTo>
                      <a:pt x="3718" y="6082"/>
                    </a:lnTo>
                    <a:lnTo>
                      <a:pt x="4186" y="6385"/>
                    </a:lnTo>
                    <a:lnTo>
                      <a:pt x="4679" y="6752"/>
                    </a:lnTo>
                    <a:lnTo>
                      <a:pt x="4931" y="6942"/>
                    </a:lnTo>
                    <a:lnTo>
                      <a:pt x="5172" y="7131"/>
                    </a:lnTo>
                    <a:lnTo>
                      <a:pt x="5399" y="7334"/>
                    </a:lnTo>
                    <a:lnTo>
                      <a:pt x="5602" y="7536"/>
                    </a:lnTo>
                    <a:lnTo>
                      <a:pt x="5791" y="7726"/>
                    </a:lnTo>
                    <a:lnTo>
                      <a:pt x="5943" y="7928"/>
                    </a:lnTo>
                    <a:lnTo>
                      <a:pt x="6019" y="8016"/>
                    </a:lnTo>
                    <a:lnTo>
                      <a:pt x="6107" y="8105"/>
                    </a:lnTo>
                    <a:lnTo>
                      <a:pt x="6208" y="8193"/>
                    </a:lnTo>
                    <a:lnTo>
                      <a:pt x="6322" y="8282"/>
                    </a:lnTo>
                    <a:lnTo>
                      <a:pt x="6461" y="8358"/>
                    </a:lnTo>
                    <a:lnTo>
                      <a:pt x="6600" y="8433"/>
                    </a:lnTo>
                    <a:lnTo>
                      <a:pt x="6752" y="8497"/>
                    </a:lnTo>
                    <a:lnTo>
                      <a:pt x="6916" y="8573"/>
                    </a:lnTo>
                    <a:lnTo>
                      <a:pt x="7283" y="8699"/>
                    </a:lnTo>
                    <a:lnTo>
                      <a:pt x="7675" y="8800"/>
                    </a:lnTo>
                    <a:lnTo>
                      <a:pt x="8092" y="8901"/>
                    </a:lnTo>
                    <a:lnTo>
                      <a:pt x="8535" y="8977"/>
                    </a:lnTo>
                    <a:lnTo>
                      <a:pt x="8990" y="9053"/>
                    </a:lnTo>
                    <a:lnTo>
                      <a:pt x="9457" y="9104"/>
                    </a:lnTo>
                    <a:lnTo>
                      <a:pt x="9925" y="9154"/>
                    </a:lnTo>
                    <a:lnTo>
                      <a:pt x="10393" y="9192"/>
                    </a:lnTo>
                    <a:lnTo>
                      <a:pt x="10848" y="9205"/>
                    </a:lnTo>
                    <a:lnTo>
                      <a:pt x="11303" y="9217"/>
                    </a:lnTo>
                    <a:lnTo>
                      <a:pt x="11720" y="9217"/>
                    </a:lnTo>
                    <a:lnTo>
                      <a:pt x="12125" y="9205"/>
                    </a:lnTo>
                    <a:lnTo>
                      <a:pt x="12934" y="9179"/>
                    </a:lnTo>
                    <a:lnTo>
                      <a:pt x="13819" y="9154"/>
                    </a:lnTo>
                    <a:lnTo>
                      <a:pt x="14742" y="9116"/>
                    </a:lnTo>
                    <a:lnTo>
                      <a:pt x="15197" y="9091"/>
                    </a:lnTo>
                    <a:lnTo>
                      <a:pt x="15652" y="9053"/>
                    </a:lnTo>
                    <a:lnTo>
                      <a:pt x="16107" y="9015"/>
                    </a:lnTo>
                    <a:lnTo>
                      <a:pt x="16537" y="8952"/>
                    </a:lnTo>
                    <a:lnTo>
                      <a:pt x="16954" y="8889"/>
                    </a:lnTo>
                    <a:lnTo>
                      <a:pt x="17346" y="8800"/>
                    </a:lnTo>
                    <a:lnTo>
                      <a:pt x="17713" y="8699"/>
                    </a:lnTo>
                    <a:lnTo>
                      <a:pt x="18042" y="8573"/>
                    </a:lnTo>
                    <a:lnTo>
                      <a:pt x="18206" y="8509"/>
                    </a:lnTo>
                    <a:lnTo>
                      <a:pt x="18345" y="8433"/>
                    </a:lnTo>
                    <a:lnTo>
                      <a:pt x="18484" y="8358"/>
                    </a:lnTo>
                    <a:lnTo>
                      <a:pt x="18611" y="8269"/>
                    </a:lnTo>
                    <a:lnTo>
                      <a:pt x="18661" y="8219"/>
                    </a:lnTo>
                    <a:lnTo>
                      <a:pt x="18712" y="8181"/>
                    </a:lnTo>
                    <a:lnTo>
                      <a:pt x="18750" y="8130"/>
                    </a:lnTo>
                    <a:lnTo>
                      <a:pt x="18775" y="8079"/>
                    </a:lnTo>
                    <a:lnTo>
                      <a:pt x="18800" y="8016"/>
                    </a:lnTo>
                    <a:lnTo>
                      <a:pt x="18813" y="7966"/>
                    </a:lnTo>
                    <a:lnTo>
                      <a:pt x="18813" y="7915"/>
                    </a:lnTo>
                    <a:lnTo>
                      <a:pt x="18813" y="7852"/>
                    </a:lnTo>
                    <a:lnTo>
                      <a:pt x="18788" y="7726"/>
                    </a:lnTo>
                    <a:lnTo>
                      <a:pt x="18737" y="7599"/>
                    </a:lnTo>
                    <a:lnTo>
                      <a:pt x="18661" y="7473"/>
                    </a:lnTo>
                    <a:lnTo>
                      <a:pt x="18547" y="7334"/>
                    </a:lnTo>
                    <a:lnTo>
                      <a:pt x="18421" y="7195"/>
                    </a:lnTo>
                    <a:lnTo>
                      <a:pt x="18269" y="7043"/>
                    </a:lnTo>
                    <a:lnTo>
                      <a:pt x="18105" y="6904"/>
                    </a:lnTo>
                    <a:lnTo>
                      <a:pt x="17915" y="6752"/>
                    </a:lnTo>
                    <a:lnTo>
                      <a:pt x="17726" y="6600"/>
                    </a:lnTo>
                    <a:lnTo>
                      <a:pt x="17511" y="6449"/>
                    </a:lnTo>
                    <a:lnTo>
                      <a:pt x="17043" y="6145"/>
                    </a:lnTo>
                    <a:lnTo>
                      <a:pt x="16537" y="5842"/>
                    </a:lnTo>
                    <a:lnTo>
                      <a:pt x="16019" y="5551"/>
                    </a:lnTo>
                    <a:lnTo>
                      <a:pt x="15501" y="5260"/>
                    </a:lnTo>
                    <a:lnTo>
                      <a:pt x="14970" y="5007"/>
                    </a:lnTo>
                    <a:lnTo>
                      <a:pt x="14477" y="4767"/>
                    </a:lnTo>
                    <a:lnTo>
                      <a:pt x="14009" y="4552"/>
                    </a:lnTo>
                    <a:lnTo>
                      <a:pt x="13592" y="4375"/>
                    </a:lnTo>
                    <a:lnTo>
                      <a:pt x="13238" y="4224"/>
                    </a:lnTo>
                    <a:lnTo>
                      <a:pt x="12934" y="4110"/>
                    </a:lnTo>
                    <a:lnTo>
                      <a:pt x="12656" y="3983"/>
                    </a:lnTo>
                    <a:lnTo>
                      <a:pt x="12416" y="3870"/>
                    </a:lnTo>
                    <a:lnTo>
                      <a:pt x="12188" y="3756"/>
                    </a:lnTo>
                    <a:lnTo>
                      <a:pt x="11999" y="3642"/>
                    </a:lnTo>
                    <a:lnTo>
                      <a:pt x="11834" y="3541"/>
                    </a:lnTo>
                    <a:lnTo>
                      <a:pt x="11569" y="3351"/>
                    </a:lnTo>
                    <a:lnTo>
                      <a:pt x="11379" y="3199"/>
                    </a:lnTo>
                    <a:lnTo>
                      <a:pt x="11265" y="3086"/>
                    </a:lnTo>
                    <a:lnTo>
                      <a:pt x="11202" y="3010"/>
                    </a:lnTo>
                    <a:lnTo>
                      <a:pt x="11177" y="2985"/>
                    </a:lnTo>
                    <a:lnTo>
                      <a:pt x="11050" y="2997"/>
                    </a:lnTo>
                    <a:lnTo>
                      <a:pt x="10658" y="3060"/>
                    </a:lnTo>
                    <a:lnTo>
                      <a:pt x="10064" y="3124"/>
                    </a:lnTo>
                    <a:lnTo>
                      <a:pt x="9698" y="3162"/>
                    </a:lnTo>
                    <a:lnTo>
                      <a:pt x="9280" y="3174"/>
                    </a:lnTo>
                    <a:lnTo>
                      <a:pt x="8838" y="3199"/>
                    </a:lnTo>
                    <a:lnTo>
                      <a:pt x="8345" y="3199"/>
                    </a:lnTo>
                    <a:lnTo>
                      <a:pt x="7839" y="3187"/>
                    </a:lnTo>
                    <a:lnTo>
                      <a:pt x="7296" y="3162"/>
                    </a:lnTo>
                    <a:lnTo>
                      <a:pt x="6727" y="3111"/>
                    </a:lnTo>
                    <a:lnTo>
                      <a:pt x="6158" y="3035"/>
                    </a:lnTo>
                    <a:lnTo>
                      <a:pt x="5564" y="2934"/>
                    </a:lnTo>
                    <a:lnTo>
                      <a:pt x="4957" y="2808"/>
                    </a:lnTo>
                    <a:lnTo>
                      <a:pt x="4653" y="2732"/>
                    </a:lnTo>
                    <a:lnTo>
                      <a:pt x="4375" y="2643"/>
                    </a:lnTo>
                    <a:lnTo>
                      <a:pt x="4097" y="2555"/>
                    </a:lnTo>
                    <a:lnTo>
                      <a:pt x="3844" y="2466"/>
                    </a:lnTo>
                    <a:lnTo>
                      <a:pt x="3604" y="2365"/>
                    </a:lnTo>
                    <a:lnTo>
                      <a:pt x="3364" y="2264"/>
                    </a:lnTo>
                    <a:lnTo>
                      <a:pt x="3149" y="2150"/>
                    </a:lnTo>
                    <a:lnTo>
                      <a:pt x="2934" y="2049"/>
                    </a:lnTo>
                    <a:lnTo>
                      <a:pt x="2744" y="1935"/>
                    </a:lnTo>
                    <a:lnTo>
                      <a:pt x="2555" y="1821"/>
                    </a:lnTo>
                    <a:lnTo>
                      <a:pt x="2213" y="1581"/>
                    </a:lnTo>
                    <a:lnTo>
                      <a:pt x="1923" y="1354"/>
                    </a:lnTo>
                    <a:lnTo>
                      <a:pt x="1657" y="1113"/>
                    </a:lnTo>
                    <a:lnTo>
                      <a:pt x="1442" y="899"/>
                    </a:lnTo>
                    <a:lnTo>
                      <a:pt x="1265" y="684"/>
                    </a:lnTo>
                    <a:lnTo>
                      <a:pt x="1113" y="507"/>
                    </a:lnTo>
                    <a:lnTo>
                      <a:pt x="1000" y="342"/>
                    </a:lnTo>
                    <a:lnTo>
                      <a:pt x="911" y="203"/>
                    </a:lnTo>
                    <a:lnTo>
                      <a:pt x="848" y="89"/>
                    </a:lnTo>
                    <a:lnTo>
                      <a:pt x="797" y="1"/>
                    </a:lnTo>
                    <a:close/>
                  </a:path>
                </a:pathLst>
              </a:custGeom>
              <a:solidFill>
                <a:schemeClr val="accent6"/>
              </a:solidFill>
              <a:ln>
                <a:noFill/>
              </a:ln>
            </p:spPr>
            <p:txBody>
              <a:bodyPr spcFirstLastPara="1" wrap="square" lIns="68569" tIns="68569" rIns="68569" bIns="68569" anchor="ctr" anchorCtr="0">
                <a:noAutofit/>
              </a:bodyPr>
              <a:lstStyle/>
              <a:p>
                <a:endParaRPr sz="1050"/>
              </a:p>
            </p:txBody>
          </p:sp>
          <p:sp>
            <p:nvSpPr>
              <p:cNvPr id="54" name="Google Shape;90;p16">
                <a:extLst>
                  <a:ext uri="{FF2B5EF4-FFF2-40B4-BE49-F238E27FC236}">
                    <a16:creationId xmlns:a16="http://schemas.microsoft.com/office/drawing/2014/main" id="{43B3B527-395D-CFD7-5A02-03F3AA7DD583}"/>
                  </a:ext>
                </a:extLst>
              </p:cNvPr>
              <p:cNvSpPr/>
              <p:nvPr/>
            </p:nvSpPr>
            <p:spPr>
              <a:xfrm>
                <a:off x="1993100" y="3901275"/>
                <a:ext cx="584725" cy="1316450"/>
              </a:xfrm>
              <a:custGeom>
                <a:avLst/>
                <a:gdLst/>
                <a:ahLst/>
                <a:cxnLst/>
                <a:rect l="l" t="t" r="r" b="b"/>
                <a:pathLst>
                  <a:path w="23389" h="52658" extrusionOk="0">
                    <a:moveTo>
                      <a:pt x="1922" y="1"/>
                    </a:moveTo>
                    <a:lnTo>
                      <a:pt x="0" y="11303"/>
                    </a:lnTo>
                    <a:lnTo>
                      <a:pt x="13363" y="15298"/>
                    </a:lnTo>
                    <a:lnTo>
                      <a:pt x="13376" y="15374"/>
                    </a:lnTo>
                    <a:lnTo>
                      <a:pt x="13414" y="15640"/>
                    </a:lnTo>
                    <a:lnTo>
                      <a:pt x="13464" y="16158"/>
                    </a:lnTo>
                    <a:lnTo>
                      <a:pt x="13490" y="16537"/>
                    </a:lnTo>
                    <a:lnTo>
                      <a:pt x="13502" y="16993"/>
                    </a:lnTo>
                    <a:lnTo>
                      <a:pt x="13515" y="17549"/>
                    </a:lnTo>
                    <a:lnTo>
                      <a:pt x="13515" y="18206"/>
                    </a:lnTo>
                    <a:lnTo>
                      <a:pt x="13502" y="18965"/>
                    </a:lnTo>
                    <a:lnTo>
                      <a:pt x="13477" y="19850"/>
                    </a:lnTo>
                    <a:lnTo>
                      <a:pt x="13452" y="20861"/>
                    </a:lnTo>
                    <a:lnTo>
                      <a:pt x="13389" y="21999"/>
                    </a:lnTo>
                    <a:lnTo>
                      <a:pt x="13325" y="23276"/>
                    </a:lnTo>
                    <a:lnTo>
                      <a:pt x="13237" y="24704"/>
                    </a:lnTo>
                    <a:lnTo>
                      <a:pt x="13186" y="25602"/>
                    </a:lnTo>
                    <a:lnTo>
                      <a:pt x="13161" y="26550"/>
                    </a:lnTo>
                    <a:lnTo>
                      <a:pt x="13148" y="27536"/>
                    </a:lnTo>
                    <a:lnTo>
                      <a:pt x="13161" y="28560"/>
                    </a:lnTo>
                    <a:lnTo>
                      <a:pt x="13186" y="29610"/>
                    </a:lnTo>
                    <a:lnTo>
                      <a:pt x="13237" y="30697"/>
                    </a:lnTo>
                    <a:lnTo>
                      <a:pt x="13287" y="31784"/>
                    </a:lnTo>
                    <a:lnTo>
                      <a:pt x="13363" y="32897"/>
                    </a:lnTo>
                    <a:lnTo>
                      <a:pt x="13452" y="34022"/>
                    </a:lnTo>
                    <a:lnTo>
                      <a:pt x="13540" y="35160"/>
                    </a:lnTo>
                    <a:lnTo>
                      <a:pt x="13641" y="36285"/>
                    </a:lnTo>
                    <a:lnTo>
                      <a:pt x="13755" y="37410"/>
                    </a:lnTo>
                    <a:lnTo>
                      <a:pt x="14008" y="39635"/>
                    </a:lnTo>
                    <a:lnTo>
                      <a:pt x="14274" y="41797"/>
                    </a:lnTo>
                    <a:lnTo>
                      <a:pt x="14539" y="43833"/>
                    </a:lnTo>
                    <a:lnTo>
                      <a:pt x="14805" y="45729"/>
                    </a:lnTo>
                    <a:lnTo>
                      <a:pt x="15057" y="47436"/>
                    </a:lnTo>
                    <a:lnTo>
                      <a:pt x="15298" y="48928"/>
                    </a:lnTo>
                    <a:lnTo>
                      <a:pt x="15639" y="51064"/>
                    </a:lnTo>
                    <a:lnTo>
                      <a:pt x="15778" y="51848"/>
                    </a:lnTo>
                    <a:lnTo>
                      <a:pt x="15993" y="51911"/>
                    </a:lnTo>
                    <a:lnTo>
                      <a:pt x="16549" y="52076"/>
                    </a:lnTo>
                    <a:lnTo>
                      <a:pt x="17333" y="52278"/>
                    </a:lnTo>
                    <a:lnTo>
                      <a:pt x="17776" y="52379"/>
                    </a:lnTo>
                    <a:lnTo>
                      <a:pt x="18231" y="52480"/>
                    </a:lnTo>
                    <a:lnTo>
                      <a:pt x="18686" y="52556"/>
                    </a:lnTo>
                    <a:lnTo>
                      <a:pt x="19141" y="52619"/>
                    </a:lnTo>
                    <a:lnTo>
                      <a:pt x="19558" y="52644"/>
                    </a:lnTo>
                    <a:lnTo>
                      <a:pt x="19748" y="52657"/>
                    </a:lnTo>
                    <a:lnTo>
                      <a:pt x="19937" y="52644"/>
                    </a:lnTo>
                    <a:lnTo>
                      <a:pt x="20102" y="52632"/>
                    </a:lnTo>
                    <a:lnTo>
                      <a:pt x="20253" y="52607"/>
                    </a:lnTo>
                    <a:lnTo>
                      <a:pt x="20393" y="52569"/>
                    </a:lnTo>
                    <a:lnTo>
                      <a:pt x="20506" y="52518"/>
                    </a:lnTo>
                    <a:lnTo>
                      <a:pt x="20595" y="52455"/>
                    </a:lnTo>
                    <a:lnTo>
                      <a:pt x="20671" y="52379"/>
                    </a:lnTo>
                    <a:lnTo>
                      <a:pt x="20709" y="52290"/>
                    </a:lnTo>
                    <a:lnTo>
                      <a:pt x="20734" y="52177"/>
                    </a:lnTo>
                    <a:lnTo>
                      <a:pt x="20873" y="49787"/>
                    </a:lnTo>
                    <a:lnTo>
                      <a:pt x="21025" y="47474"/>
                    </a:lnTo>
                    <a:lnTo>
                      <a:pt x="21189" y="45236"/>
                    </a:lnTo>
                    <a:lnTo>
                      <a:pt x="21366" y="43087"/>
                    </a:lnTo>
                    <a:lnTo>
                      <a:pt x="21556" y="41013"/>
                    </a:lnTo>
                    <a:lnTo>
                      <a:pt x="21745" y="39028"/>
                    </a:lnTo>
                    <a:lnTo>
                      <a:pt x="21948" y="37107"/>
                    </a:lnTo>
                    <a:lnTo>
                      <a:pt x="22137" y="35248"/>
                    </a:lnTo>
                    <a:lnTo>
                      <a:pt x="22516" y="31759"/>
                    </a:lnTo>
                    <a:lnTo>
                      <a:pt x="22845" y="28535"/>
                    </a:lnTo>
                    <a:lnTo>
                      <a:pt x="22997" y="27018"/>
                    </a:lnTo>
                    <a:lnTo>
                      <a:pt x="23123" y="25564"/>
                    </a:lnTo>
                    <a:lnTo>
                      <a:pt x="23224" y="24161"/>
                    </a:lnTo>
                    <a:lnTo>
                      <a:pt x="23313" y="22821"/>
                    </a:lnTo>
                    <a:lnTo>
                      <a:pt x="23363" y="21531"/>
                    </a:lnTo>
                    <a:lnTo>
                      <a:pt x="23376" y="20899"/>
                    </a:lnTo>
                    <a:lnTo>
                      <a:pt x="23389" y="20292"/>
                    </a:lnTo>
                    <a:lnTo>
                      <a:pt x="23389" y="19685"/>
                    </a:lnTo>
                    <a:lnTo>
                      <a:pt x="23376" y="19104"/>
                    </a:lnTo>
                    <a:lnTo>
                      <a:pt x="23363" y="18522"/>
                    </a:lnTo>
                    <a:lnTo>
                      <a:pt x="23338" y="17966"/>
                    </a:lnTo>
                    <a:lnTo>
                      <a:pt x="23300" y="17410"/>
                    </a:lnTo>
                    <a:lnTo>
                      <a:pt x="23250" y="16866"/>
                    </a:lnTo>
                    <a:lnTo>
                      <a:pt x="23199" y="16348"/>
                    </a:lnTo>
                    <a:lnTo>
                      <a:pt x="23123" y="15817"/>
                    </a:lnTo>
                    <a:lnTo>
                      <a:pt x="23047" y="15311"/>
                    </a:lnTo>
                    <a:lnTo>
                      <a:pt x="22959" y="14818"/>
                    </a:lnTo>
                    <a:lnTo>
                      <a:pt x="22845" y="14325"/>
                    </a:lnTo>
                    <a:lnTo>
                      <a:pt x="22731" y="13845"/>
                    </a:lnTo>
                    <a:lnTo>
                      <a:pt x="22605" y="13377"/>
                    </a:lnTo>
                    <a:lnTo>
                      <a:pt x="22466" y="12922"/>
                    </a:lnTo>
                    <a:lnTo>
                      <a:pt x="22314" y="12467"/>
                    </a:lnTo>
                    <a:lnTo>
                      <a:pt x="22137" y="12024"/>
                    </a:lnTo>
                    <a:lnTo>
                      <a:pt x="21960" y="11594"/>
                    </a:lnTo>
                    <a:lnTo>
                      <a:pt x="21758" y="11177"/>
                    </a:lnTo>
                    <a:lnTo>
                      <a:pt x="21543" y="10760"/>
                    </a:lnTo>
                    <a:lnTo>
                      <a:pt x="21315" y="10343"/>
                    </a:lnTo>
                    <a:lnTo>
                      <a:pt x="21075" y="9951"/>
                    </a:lnTo>
                    <a:lnTo>
                      <a:pt x="20810" y="9546"/>
                    </a:lnTo>
                    <a:lnTo>
                      <a:pt x="20544" y="9167"/>
                    </a:lnTo>
                    <a:lnTo>
                      <a:pt x="20241" y="8788"/>
                    </a:lnTo>
                    <a:lnTo>
                      <a:pt x="19937" y="8408"/>
                    </a:lnTo>
                    <a:lnTo>
                      <a:pt x="19609" y="8042"/>
                    </a:lnTo>
                    <a:lnTo>
                      <a:pt x="19267" y="7688"/>
                    </a:lnTo>
                    <a:lnTo>
                      <a:pt x="18901" y="7321"/>
                    </a:lnTo>
                    <a:lnTo>
                      <a:pt x="18736" y="7169"/>
                    </a:lnTo>
                    <a:lnTo>
                      <a:pt x="18547" y="7018"/>
                    </a:lnTo>
                    <a:lnTo>
                      <a:pt x="18142" y="6702"/>
                    </a:lnTo>
                    <a:lnTo>
                      <a:pt x="17687" y="6398"/>
                    </a:lnTo>
                    <a:lnTo>
                      <a:pt x="17181" y="6082"/>
                    </a:lnTo>
                    <a:lnTo>
                      <a:pt x="16638" y="5753"/>
                    </a:lnTo>
                    <a:lnTo>
                      <a:pt x="16056" y="5437"/>
                    </a:lnTo>
                    <a:lnTo>
                      <a:pt x="15437" y="5121"/>
                    </a:lnTo>
                    <a:lnTo>
                      <a:pt x="14792" y="4805"/>
                    </a:lnTo>
                    <a:lnTo>
                      <a:pt x="14122" y="4489"/>
                    </a:lnTo>
                    <a:lnTo>
                      <a:pt x="13439" y="4186"/>
                    </a:lnTo>
                    <a:lnTo>
                      <a:pt x="12731" y="3882"/>
                    </a:lnTo>
                    <a:lnTo>
                      <a:pt x="12011" y="3579"/>
                    </a:lnTo>
                    <a:lnTo>
                      <a:pt x="11290" y="3288"/>
                    </a:lnTo>
                    <a:lnTo>
                      <a:pt x="10569" y="2997"/>
                    </a:lnTo>
                    <a:lnTo>
                      <a:pt x="9115" y="2441"/>
                    </a:lnTo>
                    <a:lnTo>
                      <a:pt x="7712" y="1923"/>
                    </a:lnTo>
                    <a:lnTo>
                      <a:pt x="6385" y="1455"/>
                    </a:lnTo>
                    <a:lnTo>
                      <a:pt x="5171" y="1038"/>
                    </a:lnTo>
                    <a:lnTo>
                      <a:pt x="4096" y="684"/>
                    </a:lnTo>
                    <a:lnTo>
                      <a:pt x="2516" y="178"/>
                    </a:lnTo>
                    <a:lnTo>
                      <a:pt x="1922" y="1"/>
                    </a:lnTo>
                    <a:close/>
                  </a:path>
                </a:pathLst>
              </a:custGeom>
              <a:solidFill>
                <a:srgbClr val="5E3101"/>
              </a:solidFill>
              <a:ln>
                <a:noFill/>
              </a:ln>
            </p:spPr>
            <p:txBody>
              <a:bodyPr spcFirstLastPara="1" wrap="square" lIns="68569" tIns="68569" rIns="68569" bIns="68569" anchor="ctr" anchorCtr="0">
                <a:noAutofit/>
              </a:bodyPr>
              <a:lstStyle/>
              <a:p>
                <a:endParaRPr sz="1050"/>
              </a:p>
            </p:txBody>
          </p:sp>
          <p:sp>
            <p:nvSpPr>
              <p:cNvPr id="55" name="Google Shape;91;p16">
                <a:extLst>
                  <a:ext uri="{FF2B5EF4-FFF2-40B4-BE49-F238E27FC236}">
                    <a16:creationId xmlns:a16="http://schemas.microsoft.com/office/drawing/2014/main" id="{0C80384B-8EDF-020A-093C-1364DF2B5020}"/>
                  </a:ext>
                </a:extLst>
              </p:cNvPr>
              <p:cNvSpPr/>
              <p:nvPr/>
            </p:nvSpPr>
            <p:spPr>
              <a:xfrm>
                <a:off x="2532925" y="5186075"/>
                <a:ext cx="279750" cy="165975"/>
              </a:xfrm>
              <a:custGeom>
                <a:avLst/>
                <a:gdLst/>
                <a:ahLst/>
                <a:cxnLst/>
                <a:rect l="l" t="t" r="r" b="b"/>
                <a:pathLst>
                  <a:path w="11190" h="6639" extrusionOk="0">
                    <a:moveTo>
                      <a:pt x="3465" y="1"/>
                    </a:moveTo>
                    <a:lnTo>
                      <a:pt x="3060" y="26"/>
                    </a:lnTo>
                    <a:lnTo>
                      <a:pt x="2668" y="77"/>
                    </a:lnTo>
                    <a:lnTo>
                      <a:pt x="2289" y="140"/>
                    </a:lnTo>
                    <a:lnTo>
                      <a:pt x="1935" y="216"/>
                    </a:lnTo>
                    <a:lnTo>
                      <a:pt x="1606" y="279"/>
                    </a:lnTo>
                    <a:lnTo>
                      <a:pt x="1328" y="355"/>
                    </a:lnTo>
                    <a:lnTo>
                      <a:pt x="923" y="481"/>
                    </a:lnTo>
                    <a:lnTo>
                      <a:pt x="772" y="519"/>
                    </a:lnTo>
                    <a:lnTo>
                      <a:pt x="1" y="5222"/>
                    </a:lnTo>
                    <a:lnTo>
                      <a:pt x="291" y="5260"/>
                    </a:lnTo>
                    <a:lnTo>
                      <a:pt x="620" y="5311"/>
                    </a:lnTo>
                    <a:lnTo>
                      <a:pt x="1037" y="5374"/>
                    </a:lnTo>
                    <a:lnTo>
                      <a:pt x="1530" y="5488"/>
                    </a:lnTo>
                    <a:lnTo>
                      <a:pt x="2061" y="5614"/>
                    </a:lnTo>
                    <a:lnTo>
                      <a:pt x="2327" y="5690"/>
                    </a:lnTo>
                    <a:lnTo>
                      <a:pt x="2605" y="5779"/>
                    </a:lnTo>
                    <a:lnTo>
                      <a:pt x="2883" y="5880"/>
                    </a:lnTo>
                    <a:lnTo>
                      <a:pt x="3161" y="5981"/>
                    </a:lnTo>
                    <a:lnTo>
                      <a:pt x="3313" y="6044"/>
                    </a:lnTo>
                    <a:lnTo>
                      <a:pt x="3490" y="6095"/>
                    </a:lnTo>
                    <a:lnTo>
                      <a:pt x="3932" y="6208"/>
                    </a:lnTo>
                    <a:lnTo>
                      <a:pt x="4463" y="6310"/>
                    </a:lnTo>
                    <a:lnTo>
                      <a:pt x="5070" y="6398"/>
                    </a:lnTo>
                    <a:lnTo>
                      <a:pt x="5715" y="6474"/>
                    </a:lnTo>
                    <a:lnTo>
                      <a:pt x="6410" y="6537"/>
                    </a:lnTo>
                    <a:lnTo>
                      <a:pt x="7106" y="6588"/>
                    </a:lnTo>
                    <a:lnTo>
                      <a:pt x="7814" y="6626"/>
                    </a:lnTo>
                    <a:lnTo>
                      <a:pt x="8496" y="6638"/>
                    </a:lnTo>
                    <a:lnTo>
                      <a:pt x="9141" y="6638"/>
                    </a:lnTo>
                    <a:lnTo>
                      <a:pt x="9735" y="6600"/>
                    </a:lnTo>
                    <a:lnTo>
                      <a:pt x="10001" y="6575"/>
                    </a:lnTo>
                    <a:lnTo>
                      <a:pt x="10241" y="6537"/>
                    </a:lnTo>
                    <a:lnTo>
                      <a:pt x="10469" y="6499"/>
                    </a:lnTo>
                    <a:lnTo>
                      <a:pt x="10671" y="6449"/>
                    </a:lnTo>
                    <a:lnTo>
                      <a:pt x="10835" y="6398"/>
                    </a:lnTo>
                    <a:lnTo>
                      <a:pt x="10974" y="6335"/>
                    </a:lnTo>
                    <a:lnTo>
                      <a:pt x="11075" y="6259"/>
                    </a:lnTo>
                    <a:lnTo>
                      <a:pt x="11126" y="6221"/>
                    </a:lnTo>
                    <a:lnTo>
                      <a:pt x="11151" y="6170"/>
                    </a:lnTo>
                    <a:lnTo>
                      <a:pt x="11176" y="6133"/>
                    </a:lnTo>
                    <a:lnTo>
                      <a:pt x="11189" y="6082"/>
                    </a:lnTo>
                    <a:lnTo>
                      <a:pt x="11189" y="6044"/>
                    </a:lnTo>
                    <a:lnTo>
                      <a:pt x="11189" y="5981"/>
                    </a:lnTo>
                    <a:lnTo>
                      <a:pt x="11151" y="5880"/>
                    </a:lnTo>
                    <a:lnTo>
                      <a:pt x="11075" y="5741"/>
                    </a:lnTo>
                    <a:lnTo>
                      <a:pt x="10987" y="5602"/>
                    </a:lnTo>
                    <a:lnTo>
                      <a:pt x="10873" y="5437"/>
                    </a:lnTo>
                    <a:lnTo>
                      <a:pt x="10734" y="5260"/>
                    </a:lnTo>
                    <a:lnTo>
                      <a:pt x="10582" y="5071"/>
                    </a:lnTo>
                    <a:lnTo>
                      <a:pt x="10203" y="4666"/>
                    </a:lnTo>
                    <a:lnTo>
                      <a:pt x="9786" y="4223"/>
                    </a:lnTo>
                    <a:lnTo>
                      <a:pt x="9305" y="3768"/>
                    </a:lnTo>
                    <a:lnTo>
                      <a:pt x="8812" y="3301"/>
                    </a:lnTo>
                    <a:lnTo>
                      <a:pt x="8307" y="2845"/>
                    </a:lnTo>
                    <a:lnTo>
                      <a:pt x="7308" y="1960"/>
                    </a:lnTo>
                    <a:lnTo>
                      <a:pt x="6448" y="1227"/>
                    </a:lnTo>
                    <a:lnTo>
                      <a:pt x="5614" y="519"/>
                    </a:lnTo>
                    <a:lnTo>
                      <a:pt x="5475" y="418"/>
                    </a:lnTo>
                    <a:lnTo>
                      <a:pt x="5323" y="330"/>
                    </a:lnTo>
                    <a:lnTo>
                      <a:pt x="5171" y="254"/>
                    </a:lnTo>
                    <a:lnTo>
                      <a:pt x="5007" y="178"/>
                    </a:lnTo>
                    <a:lnTo>
                      <a:pt x="4830" y="127"/>
                    </a:lnTo>
                    <a:lnTo>
                      <a:pt x="4640" y="77"/>
                    </a:lnTo>
                    <a:lnTo>
                      <a:pt x="4451" y="51"/>
                    </a:lnTo>
                    <a:lnTo>
                      <a:pt x="4261" y="26"/>
                    </a:lnTo>
                    <a:lnTo>
                      <a:pt x="4071" y="1"/>
                    </a:lnTo>
                    <a:close/>
                  </a:path>
                </a:pathLst>
              </a:custGeom>
              <a:solidFill>
                <a:srgbClr val="783F04"/>
              </a:solidFill>
              <a:ln>
                <a:noFill/>
              </a:ln>
            </p:spPr>
            <p:txBody>
              <a:bodyPr spcFirstLastPara="1" wrap="square" lIns="68569" tIns="68569" rIns="68569" bIns="68569" anchor="ctr" anchorCtr="0">
                <a:noAutofit/>
              </a:bodyPr>
              <a:lstStyle/>
              <a:p>
                <a:endParaRPr sz="1050"/>
              </a:p>
            </p:txBody>
          </p:sp>
          <p:sp>
            <p:nvSpPr>
              <p:cNvPr id="56" name="Google Shape;92;p16">
                <a:extLst>
                  <a:ext uri="{FF2B5EF4-FFF2-40B4-BE49-F238E27FC236}">
                    <a16:creationId xmlns:a16="http://schemas.microsoft.com/office/drawing/2014/main" id="{5BF5CBC3-E6AB-95EF-2448-304EBC3E0E9F}"/>
                  </a:ext>
                </a:extLst>
              </p:cNvPr>
              <p:cNvSpPr/>
              <p:nvPr/>
            </p:nvSpPr>
            <p:spPr>
              <a:xfrm>
                <a:off x="2524400" y="5246450"/>
                <a:ext cx="470625" cy="230425"/>
              </a:xfrm>
              <a:custGeom>
                <a:avLst/>
                <a:gdLst/>
                <a:ahLst/>
                <a:cxnLst/>
                <a:rect l="l" t="t" r="r" b="b"/>
                <a:pathLst>
                  <a:path w="18825" h="9217" extrusionOk="0">
                    <a:moveTo>
                      <a:pt x="809" y="1"/>
                    </a:moveTo>
                    <a:lnTo>
                      <a:pt x="342" y="898"/>
                    </a:lnTo>
                    <a:lnTo>
                      <a:pt x="316" y="974"/>
                    </a:lnTo>
                    <a:lnTo>
                      <a:pt x="240" y="1176"/>
                    </a:lnTo>
                    <a:lnTo>
                      <a:pt x="190" y="1341"/>
                    </a:lnTo>
                    <a:lnTo>
                      <a:pt x="139" y="1530"/>
                    </a:lnTo>
                    <a:lnTo>
                      <a:pt x="101" y="1758"/>
                    </a:lnTo>
                    <a:lnTo>
                      <a:pt x="63" y="2011"/>
                    </a:lnTo>
                    <a:lnTo>
                      <a:pt x="25" y="2314"/>
                    </a:lnTo>
                    <a:lnTo>
                      <a:pt x="13" y="2643"/>
                    </a:lnTo>
                    <a:lnTo>
                      <a:pt x="0" y="3010"/>
                    </a:lnTo>
                    <a:lnTo>
                      <a:pt x="25" y="3401"/>
                    </a:lnTo>
                    <a:lnTo>
                      <a:pt x="63" y="3844"/>
                    </a:lnTo>
                    <a:lnTo>
                      <a:pt x="127" y="4312"/>
                    </a:lnTo>
                    <a:lnTo>
                      <a:pt x="215" y="4817"/>
                    </a:lnTo>
                    <a:lnTo>
                      <a:pt x="342" y="5361"/>
                    </a:lnTo>
                    <a:lnTo>
                      <a:pt x="493" y="5905"/>
                    </a:lnTo>
                    <a:lnTo>
                      <a:pt x="632" y="6385"/>
                    </a:lnTo>
                    <a:lnTo>
                      <a:pt x="759" y="6828"/>
                    </a:lnTo>
                    <a:lnTo>
                      <a:pt x="898" y="7219"/>
                    </a:lnTo>
                    <a:lnTo>
                      <a:pt x="1024" y="7573"/>
                    </a:lnTo>
                    <a:lnTo>
                      <a:pt x="1138" y="7890"/>
                    </a:lnTo>
                    <a:lnTo>
                      <a:pt x="1353" y="8408"/>
                    </a:lnTo>
                    <a:lnTo>
                      <a:pt x="1543" y="8775"/>
                    </a:lnTo>
                    <a:lnTo>
                      <a:pt x="1682" y="9027"/>
                    </a:lnTo>
                    <a:lnTo>
                      <a:pt x="1770" y="9166"/>
                    </a:lnTo>
                    <a:lnTo>
                      <a:pt x="1795" y="9204"/>
                    </a:lnTo>
                    <a:lnTo>
                      <a:pt x="2971" y="8952"/>
                    </a:lnTo>
                    <a:lnTo>
                      <a:pt x="2971" y="5627"/>
                    </a:lnTo>
                    <a:lnTo>
                      <a:pt x="3325" y="5841"/>
                    </a:lnTo>
                    <a:lnTo>
                      <a:pt x="3717" y="6082"/>
                    </a:lnTo>
                    <a:lnTo>
                      <a:pt x="4185" y="6385"/>
                    </a:lnTo>
                    <a:lnTo>
                      <a:pt x="4678" y="6752"/>
                    </a:lnTo>
                    <a:lnTo>
                      <a:pt x="4931" y="6941"/>
                    </a:lnTo>
                    <a:lnTo>
                      <a:pt x="5171" y="7131"/>
                    </a:lnTo>
                    <a:lnTo>
                      <a:pt x="5399" y="7333"/>
                    </a:lnTo>
                    <a:lnTo>
                      <a:pt x="5601" y="7536"/>
                    </a:lnTo>
                    <a:lnTo>
                      <a:pt x="5790" y="7725"/>
                    </a:lnTo>
                    <a:lnTo>
                      <a:pt x="5942" y="7927"/>
                    </a:lnTo>
                    <a:lnTo>
                      <a:pt x="6018" y="8016"/>
                    </a:lnTo>
                    <a:lnTo>
                      <a:pt x="6107" y="8104"/>
                    </a:lnTo>
                    <a:lnTo>
                      <a:pt x="6208" y="8193"/>
                    </a:lnTo>
                    <a:lnTo>
                      <a:pt x="6334" y="8281"/>
                    </a:lnTo>
                    <a:lnTo>
                      <a:pt x="6461" y="8357"/>
                    </a:lnTo>
                    <a:lnTo>
                      <a:pt x="6600" y="8433"/>
                    </a:lnTo>
                    <a:lnTo>
                      <a:pt x="6751" y="8496"/>
                    </a:lnTo>
                    <a:lnTo>
                      <a:pt x="6928" y="8572"/>
                    </a:lnTo>
                    <a:lnTo>
                      <a:pt x="7282" y="8699"/>
                    </a:lnTo>
                    <a:lnTo>
                      <a:pt x="7674" y="8800"/>
                    </a:lnTo>
                    <a:lnTo>
                      <a:pt x="8091" y="8901"/>
                    </a:lnTo>
                    <a:lnTo>
                      <a:pt x="8534" y="8977"/>
                    </a:lnTo>
                    <a:lnTo>
                      <a:pt x="8989" y="9053"/>
                    </a:lnTo>
                    <a:lnTo>
                      <a:pt x="9457" y="9103"/>
                    </a:lnTo>
                    <a:lnTo>
                      <a:pt x="9925" y="9154"/>
                    </a:lnTo>
                    <a:lnTo>
                      <a:pt x="10392" y="9179"/>
                    </a:lnTo>
                    <a:lnTo>
                      <a:pt x="10860" y="9204"/>
                    </a:lnTo>
                    <a:lnTo>
                      <a:pt x="11303" y="9217"/>
                    </a:lnTo>
                    <a:lnTo>
                      <a:pt x="11720" y="9217"/>
                    </a:lnTo>
                    <a:lnTo>
                      <a:pt x="12124" y="9204"/>
                    </a:lnTo>
                    <a:lnTo>
                      <a:pt x="12933" y="9179"/>
                    </a:lnTo>
                    <a:lnTo>
                      <a:pt x="13818" y="9154"/>
                    </a:lnTo>
                    <a:lnTo>
                      <a:pt x="14741" y="9116"/>
                    </a:lnTo>
                    <a:lnTo>
                      <a:pt x="15196" y="9091"/>
                    </a:lnTo>
                    <a:lnTo>
                      <a:pt x="15652" y="9053"/>
                    </a:lnTo>
                    <a:lnTo>
                      <a:pt x="16107" y="9015"/>
                    </a:lnTo>
                    <a:lnTo>
                      <a:pt x="16537" y="8952"/>
                    </a:lnTo>
                    <a:lnTo>
                      <a:pt x="16954" y="8888"/>
                    </a:lnTo>
                    <a:lnTo>
                      <a:pt x="17346" y="8800"/>
                    </a:lnTo>
                    <a:lnTo>
                      <a:pt x="17712" y="8699"/>
                    </a:lnTo>
                    <a:lnTo>
                      <a:pt x="18054" y="8572"/>
                    </a:lnTo>
                    <a:lnTo>
                      <a:pt x="18205" y="8509"/>
                    </a:lnTo>
                    <a:lnTo>
                      <a:pt x="18344" y="8433"/>
                    </a:lnTo>
                    <a:lnTo>
                      <a:pt x="18484" y="8357"/>
                    </a:lnTo>
                    <a:lnTo>
                      <a:pt x="18610" y="8269"/>
                    </a:lnTo>
                    <a:lnTo>
                      <a:pt x="18661" y="8218"/>
                    </a:lnTo>
                    <a:lnTo>
                      <a:pt x="18711" y="8180"/>
                    </a:lnTo>
                    <a:lnTo>
                      <a:pt x="18749" y="8130"/>
                    </a:lnTo>
                    <a:lnTo>
                      <a:pt x="18774" y="8079"/>
                    </a:lnTo>
                    <a:lnTo>
                      <a:pt x="18800" y="8016"/>
                    </a:lnTo>
                    <a:lnTo>
                      <a:pt x="18812" y="7965"/>
                    </a:lnTo>
                    <a:lnTo>
                      <a:pt x="18825" y="7915"/>
                    </a:lnTo>
                    <a:lnTo>
                      <a:pt x="18812" y="7852"/>
                    </a:lnTo>
                    <a:lnTo>
                      <a:pt x="18787" y="7725"/>
                    </a:lnTo>
                    <a:lnTo>
                      <a:pt x="18736" y="7599"/>
                    </a:lnTo>
                    <a:lnTo>
                      <a:pt x="18661" y="7472"/>
                    </a:lnTo>
                    <a:lnTo>
                      <a:pt x="18547" y="7333"/>
                    </a:lnTo>
                    <a:lnTo>
                      <a:pt x="18420" y="7194"/>
                    </a:lnTo>
                    <a:lnTo>
                      <a:pt x="18269" y="7042"/>
                    </a:lnTo>
                    <a:lnTo>
                      <a:pt x="18104" y="6903"/>
                    </a:lnTo>
                    <a:lnTo>
                      <a:pt x="17927" y="6752"/>
                    </a:lnTo>
                    <a:lnTo>
                      <a:pt x="17725" y="6600"/>
                    </a:lnTo>
                    <a:lnTo>
                      <a:pt x="17510" y="6448"/>
                    </a:lnTo>
                    <a:lnTo>
                      <a:pt x="17042" y="6145"/>
                    </a:lnTo>
                    <a:lnTo>
                      <a:pt x="16549" y="5841"/>
                    </a:lnTo>
                    <a:lnTo>
                      <a:pt x="16018" y="5538"/>
                    </a:lnTo>
                    <a:lnTo>
                      <a:pt x="15500" y="5260"/>
                    </a:lnTo>
                    <a:lnTo>
                      <a:pt x="14969" y="5007"/>
                    </a:lnTo>
                    <a:lnTo>
                      <a:pt x="14476" y="4767"/>
                    </a:lnTo>
                    <a:lnTo>
                      <a:pt x="14008" y="4552"/>
                    </a:lnTo>
                    <a:lnTo>
                      <a:pt x="13591" y="4375"/>
                    </a:lnTo>
                    <a:lnTo>
                      <a:pt x="13237" y="4223"/>
                    </a:lnTo>
                    <a:lnTo>
                      <a:pt x="12933" y="4109"/>
                    </a:lnTo>
                    <a:lnTo>
                      <a:pt x="12655" y="3983"/>
                    </a:lnTo>
                    <a:lnTo>
                      <a:pt x="12415" y="3869"/>
                    </a:lnTo>
                    <a:lnTo>
                      <a:pt x="12188" y="3755"/>
                    </a:lnTo>
                    <a:lnTo>
                      <a:pt x="11998" y="3642"/>
                    </a:lnTo>
                    <a:lnTo>
                      <a:pt x="11834" y="3541"/>
                    </a:lnTo>
                    <a:lnTo>
                      <a:pt x="11568" y="3351"/>
                    </a:lnTo>
                    <a:lnTo>
                      <a:pt x="11378" y="3199"/>
                    </a:lnTo>
                    <a:lnTo>
                      <a:pt x="11265" y="3085"/>
                    </a:lnTo>
                    <a:lnTo>
                      <a:pt x="11201" y="3010"/>
                    </a:lnTo>
                    <a:lnTo>
                      <a:pt x="11176" y="2972"/>
                    </a:lnTo>
                    <a:lnTo>
                      <a:pt x="11050" y="2997"/>
                    </a:lnTo>
                    <a:lnTo>
                      <a:pt x="10670" y="3060"/>
                    </a:lnTo>
                    <a:lnTo>
                      <a:pt x="10064" y="3123"/>
                    </a:lnTo>
                    <a:lnTo>
                      <a:pt x="9697" y="3161"/>
                    </a:lnTo>
                    <a:lnTo>
                      <a:pt x="9280" y="3174"/>
                    </a:lnTo>
                    <a:lnTo>
                      <a:pt x="8837" y="3199"/>
                    </a:lnTo>
                    <a:lnTo>
                      <a:pt x="8344" y="3199"/>
                    </a:lnTo>
                    <a:lnTo>
                      <a:pt x="7839" y="3187"/>
                    </a:lnTo>
                    <a:lnTo>
                      <a:pt x="7295" y="3161"/>
                    </a:lnTo>
                    <a:lnTo>
                      <a:pt x="6739" y="3111"/>
                    </a:lnTo>
                    <a:lnTo>
                      <a:pt x="6157" y="3035"/>
                    </a:lnTo>
                    <a:lnTo>
                      <a:pt x="5563" y="2934"/>
                    </a:lnTo>
                    <a:lnTo>
                      <a:pt x="4956" y="2807"/>
                    </a:lnTo>
                    <a:lnTo>
                      <a:pt x="4653" y="2731"/>
                    </a:lnTo>
                    <a:lnTo>
                      <a:pt x="4374" y="2643"/>
                    </a:lnTo>
                    <a:lnTo>
                      <a:pt x="4109" y="2554"/>
                    </a:lnTo>
                    <a:lnTo>
                      <a:pt x="3844" y="2466"/>
                    </a:lnTo>
                    <a:lnTo>
                      <a:pt x="3603" y="2365"/>
                    </a:lnTo>
                    <a:lnTo>
                      <a:pt x="3363" y="2264"/>
                    </a:lnTo>
                    <a:lnTo>
                      <a:pt x="3148" y="2150"/>
                    </a:lnTo>
                    <a:lnTo>
                      <a:pt x="2933" y="2049"/>
                    </a:lnTo>
                    <a:lnTo>
                      <a:pt x="2744" y="1935"/>
                    </a:lnTo>
                    <a:lnTo>
                      <a:pt x="2554" y="1808"/>
                    </a:lnTo>
                    <a:lnTo>
                      <a:pt x="2213" y="1581"/>
                    </a:lnTo>
                    <a:lnTo>
                      <a:pt x="1922" y="1353"/>
                    </a:lnTo>
                    <a:lnTo>
                      <a:pt x="1656" y="1113"/>
                    </a:lnTo>
                    <a:lnTo>
                      <a:pt x="1441" y="898"/>
                    </a:lnTo>
                    <a:lnTo>
                      <a:pt x="1264" y="683"/>
                    </a:lnTo>
                    <a:lnTo>
                      <a:pt x="1113" y="506"/>
                    </a:lnTo>
                    <a:lnTo>
                      <a:pt x="999" y="329"/>
                    </a:lnTo>
                    <a:lnTo>
                      <a:pt x="910" y="203"/>
                    </a:lnTo>
                    <a:lnTo>
                      <a:pt x="847" y="89"/>
                    </a:lnTo>
                    <a:lnTo>
                      <a:pt x="809" y="1"/>
                    </a:lnTo>
                    <a:close/>
                  </a:path>
                </a:pathLst>
              </a:custGeom>
              <a:solidFill>
                <a:schemeClr val="accent5"/>
              </a:solidFill>
              <a:ln>
                <a:noFill/>
              </a:ln>
            </p:spPr>
            <p:txBody>
              <a:bodyPr spcFirstLastPara="1" wrap="square" lIns="68569" tIns="68569" rIns="68569" bIns="68569" anchor="ctr" anchorCtr="0">
                <a:noAutofit/>
              </a:bodyPr>
              <a:lstStyle/>
              <a:p>
                <a:endParaRPr sz="1050"/>
              </a:p>
            </p:txBody>
          </p:sp>
          <p:sp>
            <p:nvSpPr>
              <p:cNvPr id="57" name="Google Shape;93;p16">
                <a:extLst>
                  <a:ext uri="{FF2B5EF4-FFF2-40B4-BE49-F238E27FC236}">
                    <a16:creationId xmlns:a16="http://schemas.microsoft.com/office/drawing/2014/main" id="{E0C8F257-3A64-9683-E9F8-0E444274395A}"/>
                  </a:ext>
                </a:extLst>
              </p:cNvPr>
              <p:cNvSpPr/>
              <p:nvPr/>
            </p:nvSpPr>
            <p:spPr>
              <a:xfrm>
                <a:off x="1978875" y="3998950"/>
                <a:ext cx="694400" cy="1218775"/>
              </a:xfrm>
              <a:custGeom>
                <a:avLst/>
                <a:gdLst/>
                <a:ahLst/>
                <a:cxnLst/>
                <a:rect l="l" t="t" r="r" b="b"/>
                <a:pathLst>
                  <a:path w="27776" h="48751" extrusionOk="0">
                    <a:moveTo>
                      <a:pt x="0" y="1"/>
                    </a:moveTo>
                    <a:lnTo>
                      <a:pt x="114" y="11467"/>
                    </a:lnTo>
                    <a:lnTo>
                      <a:pt x="13970" y="13022"/>
                    </a:lnTo>
                    <a:lnTo>
                      <a:pt x="13995" y="13098"/>
                    </a:lnTo>
                    <a:lnTo>
                      <a:pt x="14084" y="13351"/>
                    </a:lnTo>
                    <a:lnTo>
                      <a:pt x="14223" y="13857"/>
                    </a:lnTo>
                    <a:lnTo>
                      <a:pt x="14312" y="14223"/>
                    </a:lnTo>
                    <a:lnTo>
                      <a:pt x="14413" y="14666"/>
                    </a:lnTo>
                    <a:lnTo>
                      <a:pt x="14514" y="15209"/>
                    </a:lnTo>
                    <a:lnTo>
                      <a:pt x="14640" y="15854"/>
                    </a:lnTo>
                    <a:lnTo>
                      <a:pt x="14767" y="16613"/>
                    </a:lnTo>
                    <a:lnTo>
                      <a:pt x="14893" y="17485"/>
                    </a:lnTo>
                    <a:lnTo>
                      <a:pt x="15045" y="18484"/>
                    </a:lnTo>
                    <a:lnTo>
                      <a:pt x="15197" y="19609"/>
                    </a:lnTo>
                    <a:lnTo>
                      <a:pt x="15348" y="20886"/>
                    </a:lnTo>
                    <a:lnTo>
                      <a:pt x="15513" y="22302"/>
                    </a:lnTo>
                    <a:lnTo>
                      <a:pt x="15626" y="23200"/>
                    </a:lnTo>
                    <a:lnTo>
                      <a:pt x="15765" y="24135"/>
                    </a:lnTo>
                    <a:lnTo>
                      <a:pt x="15942" y="25109"/>
                    </a:lnTo>
                    <a:lnTo>
                      <a:pt x="16132" y="26120"/>
                    </a:lnTo>
                    <a:lnTo>
                      <a:pt x="16347" y="27144"/>
                    </a:lnTo>
                    <a:lnTo>
                      <a:pt x="16575" y="28193"/>
                    </a:lnTo>
                    <a:lnTo>
                      <a:pt x="16827" y="29268"/>
                    </a:lnTo>
                    <a:lnTo>
                      <a:pt x="17106" y="30355"/>
                    </a:lnTo>
                    <a:lnTo>
                      <a:pt x="17384" y="31443"/>
                    </a:lnTo>
                    <a:lnTo>
                      <a:pt x="17674" y="32530"/>
                    </a:lnTo>
                    <a:lnTo>
                      <a:pt x="17978" y="33630"/>
                    </a:lnTo>
                    <a:lnTo>
                      <a:pt x="18294" y="34717"/>
                    </a:lnTo>
                    <a:lnTo>
                      <a:pt x="18926" y="36866"/>
                    </a:lnTo>
                    <a:lnTo>
                      <a:pt x="19571" y="38940"/>
                    </a:lnTo>
                    <a:lnTo>
                      <a:pt x="20203" y="40899"/>
                    </a:lnTo>
                    <a:lnTo>
                      <a:pt x="20797" y="42720"/>
                    </a:lnTo>
                    <a:lnTo>
                      <a:pt x="21353" y="44351"/>
                    </a:lnTo>
                    <a:lnTo>
                      <a:pt x="21846" y="45766"/>
                    </a:lnTo>
                    <a:lnTo>
                      <a:pt x="22567" y="47815"/>
                    </a:lnTo>
                    <a:lnTo>
                      <a:pt x="22845" y="48560"/>
                    </a:lnTo>
                    <a:lnTo>
                      <a:pt x="23060" y="48586"/>
                    </a:lnTo>
                    <a:lnTo>
                      <a:pt x="23642" y="48649"/>
                    </a:lnTo>
                    <a:lnTo>
                      <a:pt x="24451" y="48712"/>
                    </a:lnTo>
                    <a:lnTo>
                      <a:pt x="24906" y="48737"/>
                    </a:lnTo>
                    <a:lnTo>
                      <a:pt x="25374" y="48750"/>
                    </a:lnTo>
                    <a:lnTo>
                      <a:pt x="25842" y="48750"/>
                    </a:lnTo>
                    <a:lnTo>
                      <a:pt x="26284" y="48725"/>
                    </a:lnTo>
                    <a:lnTo>
                      <a:pt x="26701" y="48687"/>
                    </a:lnTo>
                    <a:lnTo>
                      <a:pt x="26891" y="48649"/>
                    </a:lnTo>
                    <a:lnTo>
                      <a:pt x="27068" y="48611"/>
                    </a:lnTo>
                    <a:lnTo>
                      <a:pt x="27232" y="48573"/>
                    </a:lnTo>
                    <a:lnTo>
                      <a:pt x="27384" y="48523"/>
                    </a:lnTo>
                    <a:lnTo>
                      <a:pt x="27510" y="48459"/>
                    </a:lnTo>
                    <a:lnTo>
                      <a:pt x="27611" y="48383"/>
                    </a:lnTo>
                    <a:lnTo>
                      <a:pt x="27687" y="48308"/>
                    </a:lnTo>
                    <a:lnTo>
                      <a:pt x="27751" y="48219"/>
                    </a:lnTo>
                    <a:lnTo>
                      <a:pt x="27776" y="48118"/>
                    </a:lnTo>
                    <a:lnTo>
                      <a:pt x="27776" y="48004"/>
                    </a:lnTo>
                    <a:lnTo>
                      <a:pt x="27485" y="45627"/>
                    </a:lnTo>
                    <a:lnTo>
                      <a:pt x="27232" y="43326"/>
                    </a:lnTo>
                    <a:lnTo>
                      <a:pt x="26992" y="41101"/>
                    </a:lnTo>
                    <a:lnTo>
                      <a:pt x="26790" y="38952"/>
                    </a:lnTo>
                    <a:lnTo>
                      <a:pt x="26613" y="36879"/>
                    </a:lnTo>
                    <a:lnTo>
                      <a:pt x="26448" y="34881"/>
                    </a:lnTo>
                    <a:lnTo>
                      <a:pt x="26297" y="32960"/>
                    </a:lnTo>
                    <a:lnTo>
                      <a:pt x="26158" y="31101"/>
                    </a:lnTo>
                    <a:lnTo>
                      <a:pt x="25905" y="27599"/>
                    </a:lnTo>
                    <a:lnTo>
                      <a:pt x="25665" y="24375"/>
                    </a:lnTo>
                    <a:lnTo>
                      <a:pt x="25538" y="22846"/>
                    </a:lnTo>
                    <a:lnTo>
                      <a:pt x="25399" y="21392"/>
                    </a:lnTo>
                    <a:lnTo>
                      <a:pt x="25260" y="20001"/>
                    </a:lnTo>
                    <a:lnTo>
                      <a:pt x="25096" y="18661"/>
                    </a:lnTo>
                    <a:lnTo>
                      <a:pt x="24919" y="17384"/>
                    </a:lnTo>
                    <a:lnTo>
                      <a:pt x="24830" y="16765"/>
                    </a:lnTo>
                    <a:lnTo>
                      <a:pt x="24729" y="16158"/>
                    </a:lnTo>
                    <a:lnTo>
                      <a:pt x="24615" y="15563"/>
                    </a:lnTo>
                    <a:lnTo>
                      <a:pt x="24501" y="14995"/>
                    </a:lnTo>
                    <a:lnTo>
                      <a:pt x="24388" y="14426"/>
                    </a:lnTo>
                    <a:lnTo>
                      <a:pt x="24261" y="13882"/>
                    </a:lnTo>
                    <a:lnTo>
                      <a:pt x="24122" y="13338"/>
                    </a:lnTo>
                    <a:lnTo>
                      <a:pt x="23983" y="12820"/>
                    </a:lnTo>
                    <a:lnTo>
                      <a:pt x="23831" y="12302"/>
                    </a:lnTo>
                    <a:lnTo>
                      <a:pt x="23667" y="11809"/>
                    </a:lnTo>
                    <a:lnTo>
                      <a:pt x="23503" y="11316"/>
                    </a:lnTo>
                    <a:lnTo>
                      <a:pt x="23326" y="10848"/>
                    </a:lnTo>
                    <a:lnTo>
                      <a:pt x="23136" y="10380"/>
                    </a:lnTo>
                    <a:lnTo>
                      <a:pt x="22934" y="9938"/>
                    </a:lnTo>
                    <a:lnTo>
                      <a:pt x="22731" y="9495"/>
                    </a:lnTo>
                    <a:lnTo>
                      <a:pt x="22504" y="9065"/>
                    </a:lnTo>
                    <a:lnTo>
                      <a:pt x="22276" y="8648"/>
                    </a:lnTo>
                    <a:lnTo>
                      <a:pt x="22036" y="8243"/>
                    </a:lnTo>
                    <a:lnTo>
                      <a:pt x="21771" y="7852"/>
                    </a:lnTo>
                    <a:lnTo>
                      <a:pt x="21505" y="7472"/>
                    </a:lnTo>
                    <a:lnTo>
                      <a:pt x="21214" y="7106"/>
                    </a:lnTo>
                    <a:lnTo>
                      <a:pt x="20924" y="6739"/>
                    </a:lnTo>
                    <a:lnTo>
                      <a:pt x="20608" y="6385"/>
                    </a:lnTo>
                    <a:lnTo>
                      <a:pt x="20291" y="6044"/>
                    </a:lnTo>
                    <a:lnTo>
                      <a:pt x="19950" y="5715"/>
                    </a:lnTo>
                    <a:lnTo>
                      <a:pt x="19596" y="5386"/>
                    </a:lnTo>
                    <a:lnTo>
                      <a:pt x="19217" y="5083"/>
                    </a:lnTo>
                    <a:lnTo>
                      <a:pt x="18825" y="4779"/>
                    </a:lnTo>
                    <a:lnTo>
                      <a:pt x="18420" y="4476"/>
                    </a:lnTo>
                    <a:lnTo>
                      <a:pt x="18003" y="4198"/>
                    </a:lnTo>
                    <a:lnTo>
                      <a:pt x="17814" y="4071"/>
                    </a:lnTo>
                    <a:lnTo>
                      <a:pt x="17599" y="3958"/>
                    </a:lnTo>
                    <a:lnTo>
                      <a:pt x="17143" y="3717"/>
                    </a:lnTo>
                    <a:lnTo>
                      <a:pt x="16638" y="3490"/>
                    </a:lnTo>
                    <a:lnTo>
                      <a:pt x="16094" y="3275"/>
                    </a:lnTo>
                    <a:lnTo>
                      <a:pt x="15500" y="3060"/>
                    </a:lnTo>
                    <a:lnTo>
                      <a:pt x="14868" y="2845"/>
                    </a:lnTo>
                    <a:lnTo>
                      <a:pt x="14210" y="2643"/>
                    </a:lnTo>
                    <a:lnTo>
                      <a:pt x="13515" y="2453"/>
                    </a:lnTo>
                    <a:lnTo>
                      <a:pt x="12807" y="2264"/>
                    </a:lnTo>
                    <a:lnTo>
                      <a:pt x="12074" y="2074"/>
                    </a:lnTo>
                    <a:lnTo>
                      <a:pt x="11328" y="1897"/>
                    </a:lnTo>
                    <a:lnTo>
                      <a:pt x="10569" y="1733"/>
                    </a:lnTo>
                    <a:lnTo>
                      <a:pt x="9798" y="1568"/>
                    </a:lnTo>
                    <a:lnTo>
                      <a:pt x="9027" y="1416"/>
                    </a:lnTo>
                    <a:lnTo>
                      <a:pt x="7510" y="1126"/>
                    </a:lnTo>
                    <a:lnTo>
                      <a:pt x="6043" y="873"/>
                    </a:lnTo>
                    <a:lnTo>
                      <a:pt x="4653" y="645"/>
                    </a:lnTo>
                    <a:lnTo>
                      <a:pt x="3376" y="456"/>
                    </a:lnTo>
                    <a:lnTo>
                      <a:pt x="2251" y="291"/>
                    </a:lnTo>
                    <a:lnTo>
                      <a:pt x="607" y="76"/>
                    </a:lnTo>
                    <a:lnTo>
                      <a:pt x="0" y="1"/>
                    </a:lnTo>
                    <a:close/>
                  </a:path>
                </a:pathLst>
              </a:custGeom>
              <a:solidFill>
                <a:srgbClr val="783F04"/>
              </a:solidFill>
              <a:ln>
                <a:noFill/>
              </a:ln>
            </p:spPr>
            <p:txBody>
              <a:bodyPr spcFirstLastPara="1" wrap="square" lIns="68569" tIns="68569" rIns="68569" bIns="68569" anchor="ctr" anchorCtr="0">
                <a:noAutofit/>
              </a:bodyPr>
              <a:lstStyle/>
              <a:p>
                <a:endParaRPr sz="1050"/>
              </a:p>
            </p:txBody>
          </p:sp>
          <p:sp>
            <p:nvSpPr>
              <p:cNvPr id="58" name="Google Shape;94;p16">
                <a:extLst>
                  <a:ext uri="{FF2B5EF4-FFF2-40B4-BE49-F238E27FC236}">
                    <a16:creationId xmlns:a16="http://schemas.microsoft.com/office/drawing/2014/main" id="{AA8D3364-CAD3-5032-4CBD-EC6D68959BDB}"/>
                  </a:ext>
                </a:extLst>
              </p:cNvPr>
              <p:cNvSpPr/>
              <p:nvPr/>
            </p:nvSpPr>
            <p:spPr>
              <a:xfrm>
                <a:off x="1269000" y="2908525"/>
                <a:ext cx="586625" cy="961500"/>
              </a:xfrm>
              <a:custGeom>
                <a:avLst/>
                <a:gdLst/>
                <a:ahLst/>
                <a:cxnLst/>
                <a:rect l="l" t="t" r="r" b="b"/>
                <a:pathLst>
                  <a:path w="23465" h="38460" extrusionOk="0">
                    <a:moveTo>
                      <a:pt x="9672" y="1"/>
                    </a:moveTo>
                    <a:lnTo>
                      <a:pt x="8863" y="26"/>
                    </a:lnTo>
                    <a:lnTo>
                      <a:pt x="8066" y="64"/>
                    </a:lnTo>
                    <a:lnTo>
                      <a:pt x="7270" y="115"/>
                    </a:lnTo>
                    <a:lnTo>
                      <a:pt x="6498" y="190"/>
                    </a:lnTo>
                    <a:lnTo>
                      <a:pt x="5753" y="279"/>
                    </a:lnTo>
                    <a:lnTo>
                      <a:pt x="5019" y="393"/>
                    </a:lnTo>
                    <a:lnTo>
                      <a:pt x="4324" y="532"/>
                    </a:lnTo>
                    <a:lnTo>
                      <a:pt x="3667" y="683"/>
                    </a:lnTo>
                    <a:lnTo>
                      <a:pt x="3350" y="772"/>
                    </a:lnTo>
                    <a:lnTo>
                      <a:pt x="3047" y="860"/>
                    </a:lnTo>
                    <a:lnTo>
                      <a:pt x="2744" y="962"/>
                    </a:lnTo>
                    <a:lnTo>
                      <a:pt x="2466" y="1063"/>
                    </a:lnTo>
                    <a:lnTo>
                      <a:pt x="2200" y="1164"/>
                    </a:lnTo>
                    <a:lnTo>
                      <a:pt x="1947" y="1290"/>
                    </a:lnTo>
                    <a:lnTo>
                      <a:pt x="1694" y="1404"/>
                    </a:lnTo>
                    <a:lnTo>
                      <a:pt x="1467" y="1531"/>
                    </a:lnTo>
                    <a:lnTo>
                      <a:pt x="1264" y="1670"/>
                    </a:lnTo>
                    <a:lnTo>
                      <a:pt x="1062" y="1809"/>
                    </a:lnTo>
                    <a:lnTo>
                      <a:pt x="873" y="1948"/>
                    </a:lnTo>
                    <a:lnTo>
                      <a:pt x="708" y="2099"/>
                    </a:lnTo>
                    <a:lnTo>
                      <a:pt x="569" y="2264"/>
                    </a:lnTo>
                    <a:lnTo>
                      <a:pt x="430" y="2428"/>
                    </a:lnTo>
                    <a:lnTo>
                      <a:pt x="316" y="2592"/>
                    </a:lnTo>
                    <a:lnTo>
                      <a:pt x="228" y="2769"/>
                    </a:lnTo>
                    <a:lnTo>
                      <a:pt x="152" y="2959"/>
                    </a:lnTo>
                    <a:lnTo>
                      <a:pt x="101" y="3149"/>
                    </a:lnTo>
                    <a:lnTo>
                      <a:pt x="63" y="3351"/>
                    </a:lnTo>
                    <a:lnTo>
                      <a:pt x="38" y="3579"/>
                    </a:lnTo>
                    <a:lnTo>
                      <a:pt x="13" y="3806"/>
                    </a:lnTo>
                    <a:lnTo>
                      <a:pt x="0" y="4046"/>
                    </a:lnTo>
                    <a:lnTo>
                      <a:pt x="0" y="4299"/>
                    </a:lnTo>
                    <a:lnTo>
                      <a:pt x="13" y="4565"/>
                    </a:lnTo>
                    <a:lnTo>
                      <a:pt x="51" y="5134"/>
                    </a:lnTo>
                    <a:lnTo>
                      <a:pt x="114" y="5740"/>
                    </a:lnTo>
                    <a:lnTo>
                      <a:pt x="203" y="6385"/>
                    </a:lnTo>
                    <a:lnTo>
                      <a:pt x="329" y="7055"/>
                    </a:lnTo>
                    <a:lnTo>
                      <a:pt x="468" y="7751"/>
                    </a:lnTo>
                    <a:lnTo>
                      <a:pt x="632" y="8471"/>
                    </a:lnTo>
                    <a:lnTo>
                      <a:pt x="809" y="9217"/>
                    </a:lnTo>
                    <a:lnTo>
                      <a:pt x="1012" y="9963"/>
                    </a:lnTo>
                    <a:lnTo>
                      <a:pt x="1227" y="10722"/>
                    </a:lnTo>
                    <a:lnTo>
                      <a:pt x="1454" y="11493"/>
                    </a:lnTo>
                    <a:lnTo>
                      <a:pt x="1682" y="12264"/>
                    </a:lnTo>
                    <a:lnTo>
                      <a:pt x="2175" y="13781"/>
                    </a:lnTo>
                    <a:lnTo>
                      <a:pt x="2668" y="15260"/>
                    </a:lnTo>
                    <a:lnTo>
                      <a:pt x="3161" y="16651"/>
                    </a:lnTo>
                    <a:lnTo>
                      <a:pt x="3629" y="17915"/>
                    </a:lnTo>
                    <a:lnTo>
                      <a:pt x="4046" y="19040"/>
                    </a:lnTo>
                    <a:lnTo>
                      <a:pt x="4412" y="19963"/>
                    </a:lnTo>
                    <a:lnTo>
                      <a:pt x="4691" y="20671"/>
                    </a:lnTo>
                    <a:lnTo>
                      <a:pt x="4931" y="21278"/>
                    </a:lnTo>
                    <a:lnTo>
                      <a:pt x="6144" y="25539"/>
                    </a:lnTo>
                    <a:lnTo>
                      <a:pt x="5272" y="28409"/>
                    </a:lnTo>
                    <a:lnTo>
                      <a:pt x="5120" y="28623"/>
                    </a:lnTo>
                    <a:lnTo>
                      <a:pt x="4969" y="28851"/>
                    </a:lnTo>
                    <a:lnTo>
                      <a:pt x="4817" y="29104"/>
                    </a:lnTo>
                    <a:lnTo>
                      <a:pt x="4665" y="29357"/>
                    </a:lnTo>
                    <a:lnTo>
                      <a:pt x="4375" y="29926"/>
                    </a:lnTo>
                    <a:lnTo>
                      <a:pt x="4071" y="30520"/>
                    </a:lnTo>
                    <a:lnTo>
                      <a:pt x="3793" y="31139"/>
                    </a:lnTo>
                    <a:lnTo>
                      <a:pt x="3515" y="31771"/>
                    </a:lnTo>
                    <a:lnTo>
                      <a:pt x="3249" y="32404"/>
                    </a:lnTo>
                    <a:lnTo>
                      <a:pt x="3009" y="33023"/>
                    </a:lnTo>
                    <a:lnTo>
                      <a:pt x="2567" y="34174"/>
                    </a:lnTo>
                    <a:lnTo>
                      <a:pt x="2238" y="35122"/>
                    </a:lnTo>
                    <a:lnTo>
                      <a:pt x="2023" y="35767"/>
                    </a:lnTo>
                    <a:lnTo>
                      <a:pt x="1947" y="35994"/>
                    </a:lnTo>
                    <a:lnTo>
                      <a:pt x="2478" y="36120"/>
                    </a:lnTo>
                    <a:lnTo>
                      <a:pt x="3907" y="36437"/>
                    </a:lnTo>
                    <a:lnTo>
                      <a:pt x="4893" y="36651"/>
                    </a:lnTo>
                    <a:lnTo>
                      <a:pt x="6018" y="36879"/>
                    </a:lnTo>
                    <a:lnTo>
                      <a:pt x="7244" y="37132"/>
                    </a:lnTo>
                    <a:lnTo>
                      <a:pt x="8559" y="37385"/>
                    </a:lnTo>
                    <a:lnTo>
                      <a:pt x="9912" y="37625"/>
                    </a:lnTo>
                    <a:lnTo>
                      <a:pt x="11290" y="37853"/>
                    </a:lnTo>
                    <a:lnTo>
                      <a:pt x="12655" y="38055"/>
                    </a:lnTo>
                    <a:lnTo>
                      <a:pt x="13325" y="38143"/>
                    </a:lnTo>
                    <a:lnTo>
                      <a:pt x="13970" y="38232"/>
                    </a:lnTo>
                    <a:lnTo>
                      <a:pt x="14615" y="38308"/>
                    </a:lnTo>
                    <a:lnTo>
                      <a:pt x="15222" y="38358"/>
                    </a:lnTo>
                    <a:lnTo>
                      <a:pt x="15816" y="38409"/>
                    </a:lnTo>
                    <a:lnTo>
                      <a:pt x="16385" y="38447"/>
                    </a:lnTo>
                    <a:lnTo>
                      <a:pt x="16916" y="38459"/>
                    </a:lnTo>
                    <a:lnTo>
                      <a:pt x="17409" y="38459"/>
                    </a:lnTo>
                    <a:lnTo>
                      <a:pt x="17864" y="38447"/>
                    </a:lnTo>
                    <a:lnTo>
                      <a:pt x="18269" y="38409"/>
                    </a:lnTo>
                    <a:lnTo>
                      <a:pt x="18648" y="38371"/>
                    </a:lnTo>
                    <a:lnTo>
                      <a:pt x="19015" y="38308"/>
                    </a:lnTo>
                    <a:lnTo>
                      <a:pt x="19356" y="38244"/>
                    </a:lnTo>
                    <a:lnTo>
                      <a:pt x="19685" y="38181"/>
                    </a:lnTo>
                    <a:lnTo>
                      <a:pt x="19988" y="38105"/>
                    </a:lnTo>
                    <a:lnTo>
                      <a:pt x="20291" y="38017"/>
                    </a:lnTo>
                    <a:lnTo>
                      <a:pt x="20570" y="37928"/>
                    </a:lnTo>
                    <a:lnTo>
                      <a:pt x="20822" y="37840"/>
                    </a:lnTo>
                    <a:lnTo>
                      <a:pt x="21075" y="37751"/>
                    </a:lnTo>
                    <a:lnTo>
                      <a:pt x="21303" y="37650"/>
                    </a:lnTo>
                    <a:lnTo>
                      <a:pt x="21530" y="37549"/>
                    </a:lnTo>
                    <a:lnTo>
                      <a:pt x="21733" y="37448"/>
                    </a:lnTo>
                    <a:lnTo>
                      <a:pt x="22099" y="37246"/>
                    </a:lnTo>
                    <a:lnTo>
                      <a:pt x="22415" y="37031"/>
                    </a:lnTo>
                    <a:lnTo>
                      <a:pt x="22681" y="36828"/>
                    </a:lnTo>
                    <a:lnTo>
                      <a:pt x="22896" y="36639"/>
                    </a:lnTo>
                    <a:lnTo>
                      <a:pt x="23085" y="36462"/>
                    </a:lnTo>
                    <a:lnTo>
                      <a:pt x="23224" y="36310"/>
                    </a:lnTo>
                    <a:lnTo>
                      <a:pt x="23326" y="36184"/>
                    </a:lnTo>
                    <a:lnTo>
                      <a:pt x="23389" y="36083"/>
                    </a:lnTo>
                    <a:lnTo>
                      <a:pt x="23452" y="35994"/>
                    </a:lnTo>
                    <a:lnTo>
                      <a:pt x="21315" y="21392"/>
                    </a:lnTo>
                    <a:lnTo>
                      <a:pt x="21442" y="21139"/>
                    </a:lnTo>
                    <a:lnTo>
                      <a:pt x="21594" y="20836"/>
                    </a:lnTo>
                    <a:lnTo>
                      <a:pt x="21771" y="20431"/>
                    </a:lnTo>
                    <a:lnTo>
                      <a:pt x="21986" y="19938"/>
                    </a:lnTo>
                    <a:lnTo>
                      <a:pt x="22226" y="19369"/>
                    </a:lnTo>
                    <a:lnTo>
                      <a:pt x="22453" y="18724"/>
                    </a:lnTo>
                    <a:lnTo>
                      <a:pt x="22693" y="18016"/>
                    </a:lnTo>
                    <a:lnTo>
                      <a:pt x="22807" y="17637"/>
                    </a:lnTo>
                    <a:lnTo>
                      <a:pt x="22921" y="17258"/>
                    </a:lnTo>
                    <a:lnTo>
                      <a:pt x="23022" y="16866"/>
                    </a:lnTo>
                    <a:lnTo>
                      <a:pt x="23111" y="16461"/>
                    </a:lnTo>
                    <a:lnTo>
                      <a:pt x="23199" y="16057"/>
                    </a:lnTo>
                    <a:lnTo>
                      <a:pt x="23275" y="15640"/>
                    </a:lnTo>
                    <a:lnTo>
                      <a:pt x="23338" y="15222"/>
                    </a:lnTo>
                    <a:lnTo>
                      <a:pt x="23401" y="14793"/>
                    </a:lnTo>
                    <a:lnTo>
                      <a:pt x="23439" y="14375"/>
                    </a:lnTo>
                    <a:lnTo>
                      <a:pt x="23465" y="13945"/>
                    </a:lnTo>
                    <a:lnTo>
                      <a:pt x="23465" y="13516"/>
                    </a:lnTo>
                    <a:lnTo>
                      <a:pt x="23452" y="13098"/>
                    </a:lnTo>
                    <a:lnTo>
                      <a:pt x="23427" y="12669"/>
                    </a:lnTo>
                    <a:lnTo>
                      <a:pt x="23376" y="12264"/>
                    </a:lnTo>
                    <a:lnTo>
                      <a:pt x="23300" y="11847"/>
                    </a:lnTo>
                    <a:lnTo>
                      <a:pt x="23212" y="11442"/>
                    </a:lnTo>
                    <a:lnTo>
                      <a:pt x="22972" y="10633"/>
                    </a:lnTo>
                    <a:lnTo>
                      <a:pt x="22719" y="9786"/>
                    </a:lnTo>
                    <a:lnTo>
                      <a:pt x="22428" y="8926"/>
                    </a:lnTo>
                    <a:lnTo>
                      <a:pt x="22137" y="8054"/>
                    </a:lnTo>
                    <a:lnTo>
                      <a:pt x="21821" y="7194"/>
                    </a:lnTo>
                    <a:lnTo>
                      <a:pt x="21505" y="6347"/>
                    </a:lnTo>
                    <a:lnTo>
                      <a:pt x="20898" y="4742"/>
                    </a:lnTo>
                    <a:lnTo>
                      <a:pt x="20329" y="3351"/>
                    </a:lnTo>
                    <a:lnTo>
                      <a:pt x="19874" y="2239"/>
                    </a:lnTo>
                    <a:lnTo>
                      <a:pt x="19444" y="1240"/>
                    </a:lnTo>
                    <a:lnTo>
                      <a:pt x="19280" y="1164"/>
                    </a:lnTo>
                    <a:lnTo>
                      <a:pt x="19103" y="1088"/>
                    </a:lnTo>
                    <a:lnTo>
                      <a:pt x="18686" y="949"/>
                    </a:lnTo>
                    <a:lnTo>
                      <a:pt x="18218" y="823"/>
                    </a:lnTo>
                    <a:lnTo>
                      <a:pt x="17687" y="696"/>
                    </a:lnTo>
                    <a:lnTo>
                      <a:pt x="17118" y="570"/>
                    </a:lnTo>
                    <a:lnTo>
                      <a:pt x="16499" y="456"/>
                    </a:lnTo>
                    <a:lnTo>
                      <a:pt x="15841" y="367"/>
                    </a:lnTo>
                    <a:lnTo>
                      <a:pt x="15146" y="266"/>
                    </a:lnTo>
                    <a:lnTo>
                      <a:pt x="14413" y="190"/>
                    </a:lnTo>
                    <a:lnTo>
                      <a:pt x="13667" y="127"/>
                    </a:lnTo>
                    <a:lnTo>
                      <a:pt x="12896" y="77"/>
                    </a:lnTo>
                    <a:lnTo>
                      <a:pt x="12099" y="39"/>
                    </a:lnTo>
                    <a:lnTo>
                      <a:pt x="11303" y="13"/>
                    </a:lnTo>
                    <a:lnTo>
                      <a:pt x="10493" y="1"/>
                    </a:lnTo>
                    <a:close/>
                  </a:path>
                </a:pathLst>
              </a:custGeom>
              <a:solidFill>
                <a:schemeClr val="accent5"/>
              </a:solidFill>
              <a:ln>
                <a:noFill/>
              </a:ln>
            </p:spPr>
            <p:txBody>
              <a:bodyPr spcFirstLastPara="1" wrap="square" lIns="68569" tIns="68569" rIns="68569" bIns="68569" anchor="ctr" anchorCtr="0">
                <a:noAutofit/>
              </a:bodyPr>
              <a:lstStyle/>
              <a:p>
                <a:endParaRPr sz="1050"/>
              </a:p>
            </p:txBody>
          </p:sp>
          <p:sp>
            <p:nvSpPr>
              <p:cNvPr id="59" name="Google Shape;95;p16">
                <a:extLst>
                  <a:ext uri="{FF2B5EF4-FFF2-40B4-BE49-F238E27FC236}">
                    <a16:creationId xmlns:a16="http://schemas.microsoft.com/office/drawing/2014/main" id="{72B7D10D-1E5B-8588-D79A-433DCDAA8730}"/>
                  </a:ext>
                </a:extLst>
              </p:cNvPr>
              <p:cNvSpPr/>
              <p:nvPr/>
            </p:nvSpPr>
            <p:spPr>
              <a:xfrm>
                <a:off x="1509525" y="2517550"/>
                <a:ext cx="339775" cy="469700"/>
              </a:xfrm>
              <a:custGeom>
                <a:avLst/>
                <a:gdLst/>
                <a:ahLst/>
                <a:cxnLst/>
                <a:rect l="l" t="t" r="r" b="b"/>
                <a:pathLst>
                  <a:path w="13591" h="18788" extrusionOk="0">
                    <a:moveTo>
                      <a:pt x="1151" y="1"/>
                    </a:moveTo>
                    <a:lnTo>
                      <a:pt x="645" y="11506"/>
                    </a:lnTo>
                    <a:lnTo>
                      <a:pt x="51" y="14540"/>
                    </a:lnTo>
                    <a:lnTo>
                      <a:pt x="13" y="14767"/>
                    </a:lnTo>
                    <a:lnTo>
                      <a:pt x="0" y="15008"/>
                    </a:lnTo>
                    <a:lnTo>
                      <a:pt x="0" y="15235"/>
                    </a:lnTo>
                    <a:lnTo>
                      <a:pt x="38" y="15463"/>
                    </a:lnTo>
                    <a:lnTo>
                      <a:pt x="76" y="15690"/>
                    </a:lnTo>
                    <a:lnTo>
                      <a:pt x="152" y="15905"/>
                    </a:lnTo>
                    <a:lnTo>
                      <a:pt x="240" y="16120"/>
                    </a:lnTo>
                    <a:lnTo>
                      <a:pt x="342" y="16322"/>
                    </a:lnTo>
                    <a:lnTo>
                      <a:pt x="455" y="16512"/>
                    </a:lnTo>
                    <a:lnTo>
                      <a:pt x="594" y="16689"/>
                    </a:lnTo>
                    <a:lnTo>
                      <a:pt x="746" y="16866"/>
                    </a:lnTo>
                    <a:lnTo>
                      <a:pt x="923" y="17018"/>
                    </a:lnTo>
                    <a:lnTo>
                      <a:pt x="1100" y="17157"/>
                    </a:lnTo>
                    <a:lnTo>
                      <a:pt x="1302" y="17283"/>
                    </a:lnTo>
                    <a:lnTo>
                      <a:pt x="1505" y="17397"/>
                    </a:lnTo>
                    <a:lnTo>
                      <a:pt x="1732" y="17486"/>
                    </a:lnTo>
                    <a:lnTo>
                      <a:pt x="5462" y="18788"/>
                    </a:lnTo>
                    <a:lnTo>
                      <a:pt x="6182" y="14679"/>
                    </a:lnTo>
                    <a:lnTo>
                      <a:pt x="6359" y="14692"/>
                    </a:lnTo>
                    <a:lnTo>
                      <a:pt x="6827" y="14704"/>
                    </a:lnTo>
                    <a:lnTo>
                      <a:pt x="7143" y="14692"/>
                    </a:lnTo>
                    <a:lnTo>
                      <a:pt x="7522" y="14679"/>
                    </a:lnTo>
                    <a:lnTo>
                      <a:pt x="7927" y="14641"/>
                    </a:lnTo>
                    <a:lnTo>
                      <a:pt x="8369" y="14578"/>
                    </a:lnTo>
                    <a:lnTo>
                      <a:pt x="8825" y="14502"/>
                    </a:lnTo>
                    <a:lnTo>
                      <a:pt x="9305" y="14388"/>
                    </a:lnTo>
                    <a:lnTo>
                      <a:pt x="9545" y="14325"/>
                    </a:lnTo>
                    <a:lnTo>
                      <a:pt x="9785" y="14249"/>
                    </a:lnTo>
                    <a:lnTo>
                      <a:pt x="10026" y="14173"/>
                    </a:lnTo>
                    <a:lnTo>
                      <a:pt x="10253" y="14072"/>
                    </a:lnTo>
                    <a:lnTo>
                      <a:pt x="10493" y="13971"/>
                    </a:lnTo>
                    <a:lnTo>
                      <a:pt x="10721" y="13857"/>
                    </a:lnTo>
                    <a:lnTo>
                      <a:pt x="10936" y="13743"/>
                    </a:lnTo>
                    <a:lnTo>
                      <a:pt x="11163" y="13604"/>
                    </a:lnTo>
                    <a:lnTo>
                      <a:pt x="11366" y="13453"/>
                    </a:lnTo>
                    <a:lnTo>
                      <a:pt x="11568" y="13301"/>
                    </a:lnTo>
                    <a:lnTo>
                      <a:pt x="11758" y="13124"/>
                    </a:lnTo>
                    <a:lnTo>
                      <a:pt x="11935" y="12934"/>
                    </a:lnTo>
                    <a:lnTo>
                      <a:pt x="12023" y="12833"/>
                    </a:lnTo>
                    <a:lnTo>
                      <a:pt x="12099" y="12719"/>
                    </a:lnTo>
                    <a:lnTo>
                      <a:pt x="12188" y="12606"/>
                    </a:lnTo>
                    <a:lnTo>
                      <a:pt x="12263" y="12466"/>
                    </a:lnTo>
                    <a:lnTo>
                      <a:pt x="12402" y="12176"/>
                    </a:lnTo>
                    <a:lnTo>
                      <a:pt x="12542" y="11847"/>
                    </a:lnTo>
                    <a:lnTo>
                      <a:pt x="12655" y="11480"/>
                    </a:lnTo>
                    <a:lnTo>
                      <a:pt x="12769" y="11101"/>
                    </a:lnTo>
                    <a:lnTo>
                      <a:pt x="12883" y="10684"/>
                    </a:lnTo>
                    <a:lnTo>
                      <a:pt x="12971" y="10241"/>
                    </a:lnTo>
                    <a:lnTo>
                      <a:pt x="13060" y="9786"/>
                    </a:lnTo>
                    <a:lnTo>
                      <a:pt x="13136" y="9319"/>
                    </a:lnTo>
                    <a:lnTo>
                      <a:pt x="13212" y="8825"/>
                    </a:lnTo>
                    <a:lnTo>
                      <a:pt x="13275" y="8332"/>
                    </a:lnTo>
                    <a:lnTo>
                      <a:pt x="13376" y="7321"/>
                    </a:lnTo>
                    <a:lnTo>
                      <a:pt x="13452" y="6322"/>
                    </a:lnTo>
                    <a:lnTo>
                      <a:pt x="13515" y="5336"/>
                    </a:lnTo>
                    <a:lnTo>
                      <a:pt x="13553" y="4401"/>
                    </a:lnTo>
                    <a:lnTo>
                      <a:pt x="13578" y="3541"/>
                    </a:lnTo>
                    <a:lnTo>
                      <a:pt x="13591" y="2770"/>
                    </a:lnTo>
                    <a:lnTo>
                      <a:pt x="13591" y="1657"/>
                    </a:lnTo>
                    <a:lnTo>
                      <a:pt x="13591" y="1240"/>
                    </a:lnTo>
                    <a:lnTo>
                      <a:pt x="1151" y="1"/>
                    </a:lnTo>
                    <a:close/>
                  </a:path>
                </a:pathLst>
              </a:custGeom>
              <a:solidFill>
                <a:srgbClr val="783F04"/>
              </a:solidFill>
              <a:ln>
                <a:noFill/>
              </a:ln>
            </p:spPr>
            <p:txBody>
              <a:bodyPr spcFirstLastPara="1" wrap="square" lIns="68569" tIns="68569" rIns="68569" bIns="68569" anchor="ctr" anchorCtr="0">
                <a:noAutofit/>
              </a:bodyPr>
              <a:lstStyle/>
              <a:p>
                <a:endParaRPr sz="1050"/>
              </a:p>
            </p:txBody>
          </p:sp>
          <p:sp>
            <p:nvSpPr>
              <p:cNvPr id="60" name="Google Shape;96;p16">
                <a:extLst>
                  <a:ext uri="{FF2B5EF4-FFF2-40B4-BE49-F238E27FC236}">
                    <a16:creationId xmlns:a16="http://schemas.microsoft.com/office/drawing/2014/main" id="{CED95535-7D08-B9DB-41AA-D23E547C8ADA}"/>
                  </a:ext>
                </a:extLst>
              </p:cNvPr>
              <p:cNvSpPr/>
              <p:nvPr/>
            </p:nvSpPr>
            <p:spPr>
              <a:xfrm>
                <a:off x="1598025" y="2821300"/>
                <a:ext cx="66075" cy="105900"/>
              </a:xfrm>
              <a:custGeom>
                <a:avLst/>
                <a:gdLst/>
                <a:ahLst/>
                <a:cxnLst/>
                <a:rect l="l" t="t" r="r" b="b"/>
                <a:pathLst>
                  <a:path w="2643" h="4236" extrusionOk="0">
                    <a:moveTo>
                      <a:pt x="25" y="0"/>
                    </a:moveTo>
                    <a:lnTo>
                      <a:pt x="13" y="140"/>
                    </a:lnTo>
                    <a:lnTo>
                      <a:pt x="0" y="304"/>
                    </a:lnTo>
                    <a:lnTo>
                      <a:pt x="0" y="519"/>
                    </a:lnTo>
                    <a:lnTo>
                      <a:pt x="13" y="772"/>
                    </a:lnTo>
                    <a:lnTo>
                      <a:pt x="38" y="1075"/>
                    </a:lnTo>
                    <a:lnTo>
                      <a:pt x="76" y="1391"/>
                    </a:lnTo>
                    <a:lnTo>
                      <a:pt x="152" y="1732"/>
                    </a:lnTo>
                    <a:lnTo>
                      <a:pt x="202" y="1909"/>
                    </a:lnTo>
                    <a:lnTo>
                      <a:pt x="253" y="2086"/>
                    </a:lnTo>
                    <a:lnTo>
                      <a:pt x="329" y="2263"/>
                    </a:lnTo>
                    <a:lnTo>
                      <a:pt x="405" y="2440"/>
                    </a:lnTo>
                    <a:lnTo>
                      <a:pt x="480" y="2617"/>
                    </a:lnTo>
                    <a:lnTo>
                      <a:pt x="582" y="2794"/>
                    </a:lnTo>
                    <a:lnTo>
                      <a:pt x="695" y="2971"/>
                    </a:lnTo>
                    <a:lnTo>
                      <a:pt x="822" y="3136"/>
                    </a:lnTo>
                    <a:lnTo>
                      <a:pt x="961" y="3300"/>
                    </a:lnTo>
                    <a:lnTo>
                      <a:pt x="1113" y="3464"/>
                    </a:lnTo>
                    <a:lnTo>
                      <a:pt x="1277" y="3616"/>
                    </a:lnTo>
                    <a:lnTo>
                      <a:pt x="1454" y="3755"/>
                    </a:lnTo>
                    <a:lnTo>
                      <a:pt x="1656" y="3894"/>
                    </a:lnTo>
                    <a:lnTo>
                      <a:pt x="1871" y="4021"/>
                    </a:lnTo>
                    <a:lnTo>
                      <a:pt x="2099" y="4135"/>
                    </a:lnTo>
                    <a:lnTo>
                      <a:pt x="2352" y="4236"/>
                    </a:lnTo>
                    <a:lnTo>
                      <a:pt x="2642" y="2529"/>
                    </a:lnTo>
                    <a:lnTo>
                      <a:pt x="2541" y="2491"/>
                    </a:lnTo>
                    <a:lnTo>
                      <a:pt x="2250" y="2339"/>
                    </a:lnTo>
                    <a:lnTo>
                      <a:pt x="1833" y="2124"/>
                    </a:lnTo>
                    <a:lnTo>
                      <a:pt x="1606" y="1973"/>
                    </a:lnTo>
                    <a:lnTo>
                      <a:pt x="1365" y="1821"/>
                    </a:lnTo>
                    <a:lnTo>
                      <a:pt x="1125" y="1644"/>
                    </a:lnTo>
                    <a:lnTo>
                      <a:pt x="885" y="1454"/>
                    </a:lnTo>
                    <a:lnTo>
                      <a:pt x="670" y="1239"/>
                    </a:lnTo>
                    <a:lnTo>
                      <a:pt x="468" y="1024"/>
                    </a:lnTo>
                    <a:lnTo>
                      <a:pt x="379" y="898"/>
                    </a:lnTo>
                    <a:lnTo>
                      <a:pt x="291" y="784"/>
                    </a:lnTo>
                    <a:lnTo>
                      <a:pt x="228" y="658"/>
                    </a:lnTo>
                    <a:lnTo>
                      <a:pt x="164" y="531"/>
                    </a:lnTo>
                    <a:lnTo>
                      <a:pt x="114" y="405"/>
                    </a:lnTo>
                    <a:lnTo>
                      <a:pt x="63" y="279"/>
                    </a:lnTo>
                    <a:lnTo>
                      <a:pt x="38" y="140"/>
                    </a:lnTo>
                    <a:lnTo>
                      <a:pt x="25" y="0"/>
                    </a:lnTo>
                    <a:close/>
                  </a:path>
                </a:pathLst>
              </a:custGeom>
              <a:solidFill>
                <a:srgbClr val="5E3101"/>
              </a:solidFill>
              <a:ln>
                <a:noFill/>
              </a:ln>
            </p:spPr>
            <p:txBody>
              <a:bodyPr spcFirstLastPara="1" wrap="square" lIns="68569" tIns="68569" rIns="68569" bIns="68569" anchor="ctr" anchorCtr="0">
                <a:noAutofit/>
              </a:bodyPr>
              <a:lstStyle/>
              <a:p>
                <a:endParaRPr sz="1050"/>
              </a:p>
            </p:txBody>
          </p:sp>
          <p:sp>
            <p:nvSpPr>
              <p:cNvPr id="61" name="Google Shape;97;p16">
                <a:extLst>
                  <a:ext uri="{FF2B5EF4-FFF2-40B4-BE49-F238E27FC236}">
                    <a16:creationId xmlns:a16="http://schemas.microsoft.com/office/drawing/2014/main" id="{C9341717-136B-76B4-196B-3417DB95E62B}"/>
                  </a:ext>
                </a:extLst>
              </p:cNvPr>
              <p:cNvSpPr/>
              <p:nvPr/>
            </p:nvSpPr>
            <p:spPr>
              <a:xfrm>
                <a:off x="1453900" y="2409150"/>
                <a:ext cx="395400" cy="388775"/>
              </a:xfrm>
              <a:custGeom>
                <a:avLst/>
                <a:gdLst/>
                <a:ahLst/>
                <a:cxnLst/>
                <a:rect l="l" t="t" r="r" b="b"/>
                <a:pathLst>
                  <a:path w="15816" h="15551" extrusionOk="0">
                    <a:moveTo>
                      <a:pt x="7093" y="1"/>
                    </a:moveTo>
                    <a:lnTo>
                      <a:pt x="6612" y="13"/>
                    </a:lnTo>
                    <a:lnTo>
                      <a:pt x="6119" y="51"/>
                    </a:lnTo>
                    <a:lnTo>
                      <a:pt x="5601" y="102"/>
                    </a:lnTo>
                    <a:lnTo>
                      <a:pt x="5095" y="190"/>
                    </a:lnTo>
                    <a:lnTo>
                      <a:pt x="4830" y="241"/>
                    </a:lnTo>
                    <a:lnTo>
                      <a:pt x="4577" y="304"/>
                    </a:lnTo>
                    <a:lnTo>
                      <a:pt x="4311" y="367"/>
                    </a:lnTo>
                    <a:lnTo>
                      <a:pt x="4058" y="443"/>
                    </a:lnTo>
                    <a:lnTo>
                      <a:pt x="3805" y="532"/>
                    </a:lnTo>
                    <a:lnTo>
                      <a:pt x="3553" y="633"/>
                    </a:lnTo>
                    <a:lnTo>
                      <a:pt x="3300" y="746"/>
                    </a:lnTo>
                    <a:lnTo>
                      <a:pt x="3047" y="873"/>
                    </a:lnTo>
                    <a:lnTo>
                      <a:pt x="2807" y="1012"/>
                    </a:lnTo>
                    <a:lnTo>
                      <a:pt x="2579" y="1164"/>
                    </a:lnTo>
                    <a:lnTo>
                      <a:pt x="2339" y="1328"/>
                    </a:lnTo>
                    <a:lnTo>
                      <a:pt x="2124" y="1505"/>
                    </a:lnTo>
                    <a:lnTo>
                      <a:pt x="1909" y="1707"/>
                    </a:lnTo>
                    <a:lnTo>
                      <a:pt x="1694" y="1922"/>
                    </a:lnTo>
                    <a:lnTo>
                      <a:pt x="1492" y="2150"/>
                    </a:lnTo>
                    <a:lnTo>
                      <a:pt x="1302" y="2390"/>
                    </a:lnTo>
                    <a:lnTo>
                      <a:pt x="1113" y="2656"/>
                    </a:lnTo>
                    <a:lnTo>
                      <a:pt x="948" y="2934"/>
                    </a:lnTo>
                    <a:lnTo>
                      <a:pt x="784" y="3237"/>
                    </a:lnTo>
                    <a:lnTo>
                      <a:pt x="632" y="3566"/>
                    </a:lnTo>
                    <a:lnTo>
                      <a:pt x="493" y="3907"/>
                    </a:lnTo>
                    <a:lnTo>
                      <a:pt x="367" y="4261"/>
                    </a:lnTo>
                    <a:lnTo>
                      <a:pt x="253" y="4653"/>
                    </a:lnTo>
                    <a:lnTo>
                      <a:pt x="152" y="5058"/>
                    </a:lnTo>
                    <a:lnTo>
                      <a:pt x="76" y="5487"/>
                    </a:lnTo>
                    <a:lnTo>
                      <a:pt x="25" y="5917"/>
                    </a:lnTo>
                    <a:lnTo>
                      <a:pt x="0" y="6347"/>
                    </a:lnTo>
                    <a:lnTo>
                      <a:pt x="0" y="6790"/>
                    </a:lnTo>
                    <a:lnTo>
                      <a:pt x="13" y="7232"/>
                    </a:lnTo>
                    <a:lnTo>
                      <a:pt x="51" y="7687"/>
                    </a:lnTo>
                    <a:lnTo>
                      <a:pt x="101" y="8130"/>
                    </a:lnTo>
                    <a:lnTo>
                      <a:pt x="177" y="8585"/>
                    </a:lnTo>
                    <a:lnTo>
                      <a:pt x="266" y="9027"/>
                    </a:lnTo>
                    <a:lnTo>
                      <a:pt x="354" y="9470"/>
                    </a:lnTo>
                    <a:lnTo>
                      <a:pt x="468" y="9912"/>
                    </a:lnTo>
                    <a:lnTo>
                      <a:pt x="594" y="10342"/>
                    </a:lnTo>
                    <a:lnTo>
                      <a:pt x="721" y="10772"/>
                    </a:lnTo>
                    <a:lnTo>
                      <a:pt x="860" y="11177"/>
                    </a:lnTo>
                    <a:lnTo>
                      <a:pt x="1011" y="11581"/>
                    </a:lnTo>
                    <a:lnTo>
                      <a:pt x="1151" y="11986"/>
                    </a:lnTo>
                    <a:lnTo>
                      <a:pt x="1454" y="12732"/>
                    </a:lnTo>
                    <a:lnTo>
                      <a:pt x="1757" y="13414"/>
                    </a:lnTo>
                    <a:lnTo>
                      <a:pt x="2048" y="14021"/>
                    </a:lnTo>
                    <a:lnTo>
                      <a:pt x="2314" y="14539"/>
                    </a:lnTo>
                    <a:lnTo>
                      <a:pt x="2541" y="14969"/>
                    </a:lnTo>
                    <a:lnTo>
                      <a:pt x="2718" y="15285"/>
                    </a:lnTo>
                    <a:lnTo>
                      <a:pt x="2883" y="15551"/>
                    </a:lnTo>
                    <a:lnTo>
                      <a:pt x="4842" y="13983"/>
                    </a:lnTo>
                    <a:lnTo>
                      <a:pt x="4792" y="13971"/>
                    </a:lnTo>
                    <a:lnTo>
                      <a:pt x="4665" y="13920"/>
                    </a:lnTo>
                    <a:lnTo>
                      <a:pt x="4577" y="13869"/>
                    </a:lnTo>
                    <a:lnTo>
                      <a:pt x="4476" y="13806"/>
                    </a:lnTo>
                    <a:lnTo>
                      <a:pt x="4374" y="13730"/>
                    </a:lnTo>
                    <a:lnTo>
                      <a:pt x="4261" y="13629"/>
                    </a:lnTo>
                    <a:lnTo>
                      <a:pt x="4147" y="13503"/>
                    </a:lnTo>
                    <a:lnTo>
                      <a:pt x="4020" y="13364"/>
                    </a:lnTo>
                    <a:lnTo>
                      <a:pt x="3907" y="13187"/>
                    </a:lnTo>
                    <a:lnTo>
                      <a:pt x="3793" y="12997"/>
                    </a:lnTo>
                    <a:lnTo>
                      <a:pt x="3692" y="12770"/>
                    </a:lnTo>
                    <a:lnTo>
                      <a:pt x="3591" y="12504"/>
                    </a:lnTo>
                    <a:lnTo>
                      <a:pt x="3502" y="12213"/>
                    </a:lnTo>
                    <a:lnTo>
                      <a:pt x="3439" y="11885"/>
                    </a:lnTo>
                    <a:lnTo>
                      <a:pt x="3401" y="11682"/>
                    </a:lnTo>
                    <a:lnTo>
                      <a:pt x="3388" y="11467"/>
                    </a:lnTo>
                    <a:lnTo>
                      <a:pt x="3376" y="11252"/>
                    </a:lnTo>
                    <a:lnTo>
                      <a:pt x="3376" y="11038"/>
                    </a:lnTo>
                    <a:lnTo>
                      <a:pt x="3376" y="10823"/>
                    </a:lnTo>
                    <a:lnTo>
                      <a:pt x="3401" y="10608"/>
                    </a:lnTo>
                    <a:lnTo>
                      <a:pt x="3426" y="10393"/>
                    </a:lnTo>
                    <a:lnTo>
                      <a:pt x="3451" y="10190"/>
                    </a:lnTo>
                    <a:lnTo>
                      <a:pt x="3489" y="9988"/>
                    </a:lnTo>
                    <a:lnTo>
                      <a:pt x="3540" y="9786"/>
                    </a:lnTo>
                    <a:lnTo>
                      <a:pt x="3591" y="9596"/>
                    </a:lnTo>
                    <a:lnTo>
                      <a:pt x="3654" y="9419"/>
                    </a:lnTo>
                    <a:lnTo>
                      <a:pt x="3717" y="9242"/>
                    </a:lnTo>
                    <a:lnTo>
                      <a:pt x="3793" y="9078"/>
                    </a:lnTo>
                    <a:lnTo>
                      <a:pt x="3869" y="8926"/>
                    </a:lnTo>
                    <a:lnTo>
                      <a:pt x="3945" y="8787"/>
                    </a:lnTo>
                    <a:lnTo>
                      <a:pt x="4046" y="8623"/>
                    </a:lnTo>
                    <a:lnTo>
                      <a:pt x="4159" y="8484"/>
                    </a:lnTo>
                    <a:lnTo>
                      <a:pt x="4273" y="8370"/>
                    </a:lnTo>
                    <a:lnTo>
                      <a:pt x="4400" y="8294"/>
                    </a:lnTo>
                    <a:lnTo>
                      <a:pt x="4513" y="8231"/>
                    </a:lnTo>
                    <a:lnTo>
                      <a:pt x="4577" y="8218"/>
                    </a:lnTo>
                    <a:lnTo>
                      <a:pt x="4640" y="8206"/>
                    </a:lnTo>
                    <a:lnTo>
                      <a:pt x="4766" y="8206"/>
                    </a:lnTo>
                    <a:lnTo>
                      <a:pt x="4830" y="8218"/>
                    </a:lnTo>
                    <a:lnTo>
                      <a:pt x="4893" y="8244"/>
                    </a:lnTo>
                    <a:lnTo>
                      <a:pt x="5007" y="8319"/>
                    </a:lnTo>
                    <a:lnTo>
                      <a:pt x="5120" y="8408"/>
                    </a:lnTo>
                    <a:lnTo>
                      <a:pt x="5221" y="8534"/>
                    </a:lnTo>
                    <a:lnTo>
                      <a:pt x="5310" y="8661"/>
                    </a:lnTo>
                    <a:lnTo>
                      <a:pt x="5310" y="8673"/>
                    </a:lnTo>
                    <a:lnTo>
                      <a:pt x="5386" y="8825"/>
                    </a:lnTo>
                    <a:lnTo>
                      <a:pt x="5449" y="8989"/>
                    </a:lnTo>
                    <a:lnTo>
                      <a:pt x="5512" y="9166"/>
                    </a:lnTo>
                    <a:lnTo>
                      <a:pt x="5563" y="9356"/>
                    </a:lnTo>
                    <a:lnTo>
                      <a:pt x="5651" y="9723"/>
                    </a:lnTo>
                    <a:lnTo>
                      <a:pt x="5702" y="10089"/>
                    </a:lnTo>
                    <a:lnTo>
                      <a:pt x="5740" y="10418"/>
                    </a:lnTo>
                    <a:lnTo>
                      <a:pt x="5752" y="10684"/>
                    </a:lnTo>
                    <a:lnTo>
                      <a:pt x="5765" y="10924"/>
                    </a:lnTo>
                    <a:lnTo>
                      <a:pt x="6005" y="10797"/>
                    </a:lnTo>
                    <a:lnTo>
                      <a:pt x="6233" y="10671"/>
                    </a:lnTo>
                    <a:lnTo>
                      <a:pt x="6448" y="10519"/>
                    </a:lnTo>
                    <a:lnTo>
                      <a:pt x="6637" y="10355"/>
                    </a:lnTo>
                    <a:lnTo>
                      <a:pt x="6814" y="10178"/>
                    </a:lnTo>
                    <a:lnTo>
                      <a:pt x="6979" y="9988"/>
                    </a:lnTo>
                    <a:lnTo>
                      <a:pt x="7130" y="9786"/>
                    </a:lnTo>
                    <a:lnTo>
                      <a:pt x="7257" y="9584"/>
                    </a:lnTo>
                    <a:lnTo>
                      <a:pt x="7383" y="9369"/>
                    </a:lnTo>
                    <a:lnTo>
                      <a:pt x="7484" y="9154"/>
                    </a:lnTo>
                    <a:lnTo>
                      <a:pt x="7573" y="8939"/>
                    </a:lnTo>
                    <a:lnTo>
                      <a:pt x="7661" y="8711"/>
                    </a:lnTo>
                    <a:lnTo>
                      <a:pt x="7737" y="8484"/>
                    </a:lnTo>
                    <a:lnTo>
                      <a:pt x="7788" y="8256"/>
                    </a:lnTo>
                    <a:lnTo>
                      <a:pt x="7838" y="8029"/>
                    </a:lnTo>
                    <a:lnTo>
                      <a:pt x="7889" y="7801"/>
                    </a:lnTo>
                    <a:lnTo>
                      <a:pt x="7952" y="7359"/>
                    </a:lnTo>
                    <a:lnTo>
                      <a:pt x="7990" y="6954"/>
                    </a:lnTo>
                    <a:lnTo>
                      <a:pt x="8003" y="6575"/>
                    </a:lnTo>
                    <a:lnTo>
                      <a:pt x="8003" y="6233"/>
                    </a:lnTo>
                    <a:lnTo>
                      <a:pt x="7990" y="5955"/>
                    </a:lnTo>
                    <a:lnTo>
                      <a:pt x="7978" y="5753"/>
                    </a:lnTo>
                    <a:lnTo>
                      <a:pt x="7952" y="5563"/>
                    </a:lnTo>
                    <a:lnTo>
                      <a:pt x="8420" y="5715"/>
                    </a:lnTo>
                    <a:lnTo>
                      <a:pt x="8938" y="5867"/>
                    </a:lnTo>
                    <a:lnTo>
                      <a:pt x="9596" y="6044"/>
                    </a:lnTo>
                    <a:lnTo>
                      <a:pt x="9962" y="6132"/>
                    </a:lnTo>
                    <a:lnTo>
                      <a:pt x="10367" y="6221"/>
                    </a:lnTo>
                    <a:lnTo>
                      <a:pt x="10771" y="6309"/>
                    </a:lnTo>
                    <a:lnTo>
                      <a:pt x="11201" y="6385"/>
                    </a:lnTo>
                    <a:lnTo>
                      <a:pt x="11644" y="6448"/>
                    </a:lnTo>
                    <a:lnTo>
                      <a:pt x="12086" y="6511"/>
                    </a:lnTo>
                    <a:lnTo>
                      <a:pt x="12529" y="6549"/>
                    </a:lnTo>
                    <a:lnTo>
                      <a:pt x="12959" y="6562"/>
                    </a:lnTo>
                    <a:lnTo>
                      <a:pt x="13376" y="6562"/>
                    </a:lnTo>
                    <a:lnTo>
                      <a:pt x="13755" y="6537"/>
                    </a:lnTo>
                    <a:lnTo>
                      <a:pt x="14084" y="6499"/>
                    </a:lnTo>
                    <a:lnTo>
                      <a:pt x="14387" y="6436"/>
                    </a:lnTo>
                    <a:lnTo>
                      <a:pt x="14653" y="6360"/>
                    </a:lnTo>
                    <a:lnTo>
                      <a:pt x="14880" y="6271"/>
                    </a:lnTo>
                    <a:lnTo>
                      <a:pt x="15083" y="6183"/>
                    </a:lnTo>
                    <a:lnTo>
                      <a:pt x="15260" y="6082"/>
                    </a:lnTo>
                    <a:lnTo>
                      <a:pt x="15399" y="5993"/>
                    </a:lnTo>
                    <a:lnTo>
                      <a:pt x="15525" y="5905"/>
                    </a:lnTo>
                    <a:lnTo>
                      <a:pt x="15614" y="5816"/>
                    </a:lnTo>
                    <a:lnTo>
                      <a:pt x="15689" y="5728"/>
                    </a:lnTo>
                    <a:lnTo>
                      <a:pt x="15778" y="5614"/>
                    </a:lnTo>
                    <a:lnTo>
                      <a:pt x="15816" y="5563"/>
                    </a:lnTo>
                    <a:lnTo>
                      <a:pt x="15753" y="5361"/>
                    </a:lnTo>
                    <a:lnTo>
                      <a:pt x="15677" y="5146"/>
                    </a:lnTo>
                    <a:lnTo>
                      <a:pt x="15601" y="4944"/>
                    </a:lnTo>
                    <a:lnTo>
                      <a:pt x="15525" y="4742"/>
                    </a:lnTo>
                    <a:lnTo>
                      <a:pt x="15424" y="4552"/>
                    </a:lnTo>
                    <a:lnTo>
                      <a:pt x="15335" y="4362"/>
                    </a:lnTo>
                    <a:lnTo>
                      <a:pt x="15222" y="4173"/>
                    </a:lnTo>
                    <a:lnTo>
                      <a:pt x="15108" y="3996"/>
                    </a:lnTo>
                    <a:lnTo>
                      <a:pt x="15108" y="3983"/>
                    </a:lnTo>
                    <a:lnTo>
                      <a:pt x="14956" y="3755"/>
                    </a:lnTo>
                    <a:lnTo>
                      <a:pt x="14792" y="3540"/>
                    </a:lnTo>
                    <a:lnTo>
                      <a:pt x="14615" y="3326"/>
                    </a:lnTo>
                    <a:lnTo>
                      <a:pt x="14438" y="3123"/>
                    </a:lnTo>
                    <a:lnTo>
                      <a:pt x="14248" y="2921"/>
                    </a:lnTo>
                    <a:lnTo>
                      <a:pt x="14046" y="2731"/>
                    </a:lnTo>
                    <a:lnTo>
                      <a:pt x="13844" y="2542"/>
                    </a:lnTo>
                    <a:lnTo>
                      <a:pt x="13629" y="2365"/>
                    </a:lnTo>
                    <a:lnTo>
                      <a:pt x="13414" y="2200"/>
                    </a:lnTo>
                    <a:lnTo>
                      <a:pt x="13186" y="2036"/>
                    </a:lnTo>
                    <a:lnTo>
                      <a:pt x="12959" y="1872"/>
                    </a:lnTo>
                    <a:lnTo>
                      <a:pt x="12731" y="1720"/>
                    </a:lnTo>
                    <a:lnTo>
                      <a:pt x="12491" y="1581"/>
                    </a:lnTo>
                    <a:lnTo>
                      <a:pt x="12251" y="1442"/>
                    </a:lnTo>
                    <a:lnTo>
                      <a:pt x="11758" y="1189"/>
                    </a:lnTo>
                    <a:lnTo>
                      <a:pt x="11442" y="1037"/>
                    </a:lnTo>
                    <a:lnTo>
                      <a:pt x="11125" y="898"/>
                    </a:lnTo>
                    <a:lnTo>
                      <a:pt x="10797" y="759"/>
                    </a:lnTo>
                    <a:lnTo>
                      <a:pt x="10481" y="645"/>
                    </a:lnTo>
                    <a:lnTo>
                      <a:pt x="10165" y="532"/>
                    </a:lnTo>
                    <a:lnTo>
                      <a:pt x="9849" y="443"/>
                    </a:lnTo>
                    <a:lnTo>
                      <a:pt x="9545" y="355"/>
                    </a:lnTo>
                    <a:lnTo>
                      <a:pt x="9242" y="266"/>
                    </a:lnTo>
                    <a:lnTo>
                      <a:pt x="8938" y="203"/>
                    </a:lnTo>
                    <a:lnTo>
                      <a:pt x="8648" y="140"/>
                    </a:lnTo>
                    <a:lnTo>
                      <a:pt x="8357" y="102"/>
                    </a:lnTo>
                    <a:lnTo>
                      <a:pt x="8079" y="64"/>
                    </a:lnTo>
                    <a:lnTo>
                      <a:pt x="7813" y="26"/>
                    </a:lnTo>
                    <a:lnTo>
                      <a:pt x="7560" y="13"/>
                    </a:lnTo>
                    <a:lnTo>
                      <a:pt x="7320" y="1"/>
                    </a:ln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62" name="Google Shape;98;p16">
                <a:extLst>
                  <a:ext uri="{FF2B5EF4-FFF2-40B4-BE49-F238E27FC236}">
                    <a16:creationId xmlns:a16="http://schemas.microsoft.com/office/drawing/2014/main" id="{6253AAB9-A86D-CB75-8AA8-7BD74F945970}"/>
                  </a:ext>
                </a:extLst>
              </p:cNvPr>
              <p:cNvSpPr/>
              <p:nvPr/>
            </p:nvSpPr>
            <p:spPr>
              <a:xfrm>
                <a:off x="1301875" y="2353850"/>
                <a:ext cx="226000" cy="285725"/>
              </a:xfrm>
              <a:custGeom>
                <a:avLst/>
                <a:gdLst/>
                <a:ahLst/>
                <a:cxnLst/>
                <a:rect l="l" t="t" r="r" b="b"/>
                <a:pathLst>
                  <a:path w="9040" h="11429" extrusionOk="0">
                    <a:moveTo>
                      <a:pt x="4829" y="0"/>
                    </a:moveTo>
                    <a:lnTo>
                      <a:pt x="4551" y="25"/>
                    </a:lnTo>
                    <a:lnTo>
                      <a:pt x="4273" y="63"/>
                    </a:lnTo>
                    <a:lnTo>
                      <a:pt x="4020" y="114"/>
                    </a:lnTo>
                    <a:lnTo>
                      <a:pt x="3768" y="177"/>
                    </a:lnTo>
                    <a:lnTo>
                      <a:pt x="3540" y="266"/>
                    </a:lnTo>
                    <a:lnTo>
                      <a:pt x="3312" y="367"/>
                    </a:lnTo>
                    <a:lnTo>
                      <a:pt x="3097" y="481"/>
                    </a:lnTo>
                    <a:lnTo>
                      <a:pt x="2895" y="607"/>
                    </a:lnTo>
                    <a:lnTo>
                      <a:pt x="2706" y="759"/>
                    </a:lnTo>
                    <a:lnTo>
                      <a:pt x="2529" y="910"/>
                    </a:lnTo>
                    <a:lnTo>
                      <a:pt x="2364" y="1087"/>
                    </a:lnTo>
                    <a:lnTo>
                      <a:pt x="2212" y="1264"/>
                    </a:lnTo>
                    <a:lnTo>
                      <a:pt x="2061" y="1467"/>
                    </a:lnTo>
                    <a:lnTo>
                      <a:pt x="1934" y="1682"/>
                    </a:lnTo>
                    <a:lnTo>
                      <a:pt x="1808" y="1897"/>
                    </a:lnTo>
                    <a:lnTo>
                      <a:pt x="1694" y="2137"/>
                    </a:lnTo>
                    <a:lnTo>
                      <a:pt x="1593" y="2377"/>
                    </a:lnTo>
                    <a:lnTo>
                      <a:pt x="1505" y="2642"/>
                    </a:lnTo>
                    <a:lnTo>
                      <a:pt x="1416" y="2908"/>
                    </a:lnTo>
                    <a:lnTo>
                      <a:pt x="1353" y="3186"/>
                    </a:lnTo>
                    <a:lnTo>
                      <a:pt x="1290" y="3477"/>
                    </a:lnTo>
                    <a:lnTo>
                      <a:pt x="1239" y="3780"/>
                    </a:lnTo>
                    <a:lnTo>
                      <a:pt x="1201" y="4096"/>
                    </a:lnTo>
                    <a:lnTo>
                      <a:pt x="1163" y="4425"/>
                    </a:lnTo>
                    <a:lnTo>
                      <a:pt x="1138" y="4754"/>
                    </a:lnTo>
                    <a:lnTo>
                      <a:pt x="1125" y="5095"/>
                    </a:lnTo>
                    <a:lnTo>
                      <a:pt x="1125" y="5449"/>
                    </a:lnTo>
                    <a:lnTo>
                      <a:pt x="1138" y="5803"/>
                    </a:lnTo>
                    <a:lnTo>
                      <a:pt x="1151" y="6170"/>
                    </a:lnTo>
                    <a:lnTo>
                      <a:pt x="1176" y="6549"/>
                    </a:lnTo>
                    <a:lnTo>
                      <a:pt x="1201" y="6916"/>
                    </a:lnTo>
                    <a:lnTo>
                      <a:pt x="1214" y="7257"/>
                    </a:lnTo>
                    <a:lnTo>
                      <a:pt x="1226" y="7573"/>
                    </a:lnTo>
                    <a:lnTo>
                      <a:pt x="1226" y="7876"/>
                    </a:lnTo>
                    <a:lnTo>
                      <a:pt x="1214" y="8142"/>
                    </a:lnTo>
                    <a:lnTo>
                      <a:pt x="1188" y="8395"/>
                    </a:lnTo>
                    <a:lnTo>
                      <a:pt x="1163" y="8622"/>
                    </a:lnTo>
                    <a:lnTo>
                      <a:pt x="1125" y="8837"/>
                    </a:lnTo>
                    <a:lnTo>
                      <a:pt x="1087" y="9027"/>
                    </a:lnTo>
                    <a:lnTo>
                      <a:pt x="1049" y="9204"/>
                    </a:lnTo>
                    <a:lnTo>
                      <a:pt x="999" y="9356"/>
                    </a:lnTo>
                    <a:lnTo>
                      <a:pt x="948" y="9495"/>
                    </a:lnTo>
                    <a:lnTo>
                      <a:pt x="885" y="9621"/>
                    </a:lnTo>
                    <a:lnTo>
                      <a:pt x="834" y="9735"/>
                    </a:lnTo>
                    <a:lnTo>
                      <a:pt x="771" y="9823"/>
                    </a:lnTo>
                    <a:lnTo>
                      <a:pt x="708" y="9912"/>
                    </a:lnTo>
                    <a:lnTo>
                      <a:pt x="645" y="9988"/>
                    </a:lnTo>
                    <a:lnTo>
                      <a:pt x="582" y="10038"/>
                    </a:lnTo>
                    <a:lnTo>
                      <a:pt x="455" y="10139"/>
                    </a:lnTo>
                    <a:lnTo>
                      <a:pt x="329" y="10190"/>
                    </a:lnTo>
                    <a:lnTo>
                      <a:pt x="228" y="10228"/>
                    </a:lnTo>
                    <a:lnTo>
                      <a:pt x="126" y="10241"/>
                    </a:lnTo>
                    <a:lnTo>
                      <a:pt x="63" y="10241"/>
                    </a:lnTo>
                    <a:lnTo>
                      <a:pt x="0" y="10228"/>
                    </a:lnTo>
                    <a:lnTo>
                      <a:pt x="38" y="10304"/>
                    </a:lnTo>
                    <a:lnTo>
                      <a:pt x="177" y="10506"/>
                    </a:lnTo>
                    <a:lnTo>
                      <a:pt x="291" y="10632"/>
                    </a:lnTo>
                    <a:lnTo>
                      <a:pt x="417" y="10759"/>
                    </a:lnTo>
                    <a:lnTo>
                      <a:pt x="569" y="10898"/>
                    </a:lnTo>
                    <a:lnTo>
                      <a:pt x="733" y="11037"/>
                    </a:lnTo>
                    <a:lnTo>
                      <a:pt x="923" y="11163"/>
                    </a:lnTo>
                    <a:lnTo>
                      <a:pt x="1138" y="11265"/>
                    </a:lnTo>
                    <a:lnTo>
                      <a:pt x="1252" y="11315"/>
                    </a:lnTo>
                    <a:lnTo>
                      <a:pt x="1378" y="11353"/>
                    </a:lnTo>
                    <a:lnTo>
                      <a:pt x="1505" y="11391"/>
                    </a:lnTo>
                    <a:lnTo>
                      <a:pt x="1631" y="11416"/>
                    </a:lnTo>
                    <a:lnTo>
                      <a:pt x="1770" y="11429"/>
                    </a:lnTo>
                    <a:lnTo>
                      <a:pt x="1909" y="11429"/>
                    </a:lnTo>
                    <a:lnTo>
                      <a:pt x="2048" y="11416"/>
                    </a:lnTo>
                    <a:lnTo>
                      <a:pt x="2200" y="11404"/>
                    </a:lnTo>
                    <a:lnTo>
                      <a:pt x="2352" y="11378"/>
                    </a:lnTo>
                    <a:lnTo>
                      <a:pt x="2516" y="11328"/>
                    </a:lnTo>
                    <a:lnTo>
                      <a:pt x="2680" y="11277"/>
                    </a:lnTo>
                    <a:lnTo>
                      <a:pt x="2845" y="11201"/>
                    </a:lnTo>
                    <a:lnTo>
                      <a:pt x="3022" y="11113"/>
                    </a:lnTo>
                    <a:lnTo>
                      <a:pt x="3186" y="11024"/>
                    </a:lnTo>
                    <a:lnTo>
                      <a:pt x="3363" y="10923"/>
                    </a:lnTo>
                    <a:lnTo>
                      <a:pt x="3527" y="10809"/>
                    </a:lnTo>
                    <a:lnTo>
                      <a:pt x="3692" y="10696"/>
                    </a:lnTo>
                    <a:lnTo>
                      <a:pt x="3843" y="10569"/>
                    </a:lnTo>
                    <a:lnTo>
                      <a:pt x="4008" y="10443"/>
                    </a:lnTo>
                    <a:lnTo>
                      <a:pt x="4159" y="10291"/>
                    </a:lnTo>
                    <a:lnTo>
                      <a:pt x="4311" y="10152"/>
                    </a:lnTo>
                    <a:lnTo>
                      <a:pt x="4450" y="9988"/>
                    </a:lnTo>
                    <a:lnTo>
                      <a:pt x="4589" y="9836"/>
                    </a:lnTo>
                    <a:lnTo>
                      <a:pt x="4716" y="9659"/>
                    </a:lnTo>
                    <a:lnTo>
                      <a:pt x="4829" y="9482"/>
                    </a:lnTo>
                    <a:lnTo>
                      <a:pt x="4943" y="9292"/>
                    </a:lnTo>
                    <a:lnTo>
                      <a:pt x="5057" y="9103"/>
                    </a:lnTo>
                    <a:lnTo>
                      <a:pt x="5146" y="8900"/>
                    </a:lnTo>
                    <a:lnTo>
                      <a:pt x="5234" y="8698"/>
                    </a:lnTo>
                    <a:lnTo>
                      <a:pt x="5310" y="8483"/>
                    </a:lnTo>
                    <a:lnTo>
                      <a:pt x="5373" y="8268"/>
                    </a:lnTo>
                    <a:lnTo>
                      <a:pt x="5424" y="8041"/>
                    </a:lnTo>
                    <a:lnTo>
                      <a:pt x="5462" y="7801"/>
                    </a:lnTo>
                    <a:lnTo>
                      <a:pt x="5500" y="7560"/>
                    </a:lnTo>
                    <a:lnTo>
                      <a:pt x="5512" y="7308"/>
                    </a:lnTo>
                    <a:lnTo>
                      <a:pt x="5512" y="7055"/>
                    </a:lnTo>
                    <a:lnTo>
                      <a:pt x="5500" y="6802"/>
                    </a:lnTo>
                    <a:lnTo>
                      <a:pt x="5462" y="6536"/>
                    </a:lnTo>
                    <a:lnTo>
                      <a:pt x="5424" y="6258"/>
                    </a:lnTo>
                    <a:lnTo>
                      <a:pt x="5360" y="5980"/>
                    </a:lnTo>
                    <a:lnTo>
                      <a:pt x="5285" y="5689"/>
                    </a:lnTo>
                    <a:lnTo>
                      <a:pt x="5196" y="5398"/>
                    </a:lnTo>
                    <a:lnTo>
                      <a:pt x="5082" y="5095"/>
                    </a:lnTo>
                    <a:lnTo>
                      <a:pt x="4943" y="4792"/>
                    </a:lnTo>
                    <a:lnTo>
                      <a:pt x="4817" y="4501"/>
                    </a:lnTo>
                    <a:lnTo>
                      <a:pt x="4728" y="4235"/>
                    </a:lnTo>
                    <a:lnTo>
                      <a:pt x="4665" y="3983"/>
                    </a:lnTo>
                    <a:lnTo>
                      <a:pt x="4640" y="3768"/>
                    </a:lnTo>
                    <a:lnTo>
                      <a:pt x="4640" y="3565"/>
                    </a:lnTo>
                    <a:lnTo>
                      <a:pt x="4665" y="3388"/>
                    </a:lnTo>
                    <a:lnTo>
                      <a:pt x="4703" y="3237"/>
                    </a:lnTo>
                    <a:lnTo>
                      <a:pt x="4779" y="3110"/>
                    </a:lnTo>
                    <a:lnTo>
                      <a:pt x="4867" y="2996"/>
                    </a:lnTo>
                    <a:lnTo>
                      <a:pt x="4969" y="2908"/>
                    </a:lnTo>
                    <a:lnTo>
                      <a:pt x="5095" y="2845"/>
                    </a:lnTo>
                    <a:lnTo>
                      <a:pt x="5234" y="2794"/>
                    </a:lnTo>
                    <a:lnTo>
                      <a:pt x="5386" y="2756"/>
                    </a:lnTo>
                    <a:lnTo>
                      <a:pt x="5550" y="2744"/>
                    </a:lnTo>
                    <a:lnTo>
                      <a:pt x="5727" y="2744"/>
                    </a:lnTo>
                    <a:lnTo>
                      <a:pt x="5904" y="2769"/>
                    </a:lnTo>
                    <a:lnTo>
                      <a:pt x="6081" y="2807"/>
                    </a:lnTo>
                    <a:lnTo>
                      <a:pt x="6271" y="2857"/>
                    </a:lnTo>
                    <a:lnTo>
                      <a:pt x="6460" y="2933"/>
                    </a:lnTo>
                    <a:lnTo>
                      <a:pt x="6650" y="3009"/>
                    </a:lnTo>
                    <a:lnTo>
                      <a:pt x="6840" y="3110"/>
                    </a:lnTo>
                    <a:lnTo>
                      <a:pt x="7017" y="3211"/>
                    </a:lnTo>
                    <a:lnTo>
                      <a:pt x="7194" y="3338"/>
                    </a:lnTo>
                    <a:lnTo>
                      <a:pt x="7371" y="3477"/>
                    </a:lnTo>
                    <a:lnTo>
                      <a:pt x="7522" y="3616"/>
                    </a:lnTo>
                    <a:lnTo>
                      <a:pt x="7674" y="3768"/>
                    </a:lnTo>
                    <a:lnTo>
                      <a:pt x="7813" y="3945"/>
                    </a:lnTo>
                    <a:lnTo>
                      <a:pt x="7927" y="4109"/>
                    </a:lnTo>
                    <a:lnTo>
                      <a:pt x="8041" y="4299"/>
                    </a:lnTo>
                    <a:lnTo>
                      <a:pt x="8117" y="4488"/>
                    </a:lnTo>
                    <a:lnTo>
                      <a:pt x="8180" y="4691"/>
                    </a:lnTo>
                    <a:lnTo>
                      <a:pt x="8230" y="4905"/>
                    </a:lnTo>
                    <a:lnTo>
                      <a:pt x="9039" y="3932"/>
                    </a:lnTo>
                    <a:lnTo>
                      <a:pt x="9014" y="3780"/>
                    </a:lnTo>
                    <a:lnTo>
                      <a:pt x="8989" y="3591"/>
                    </a:lnTo>
                    <a:lnTo>
                      <a:pt x="8938" y="3350"/>
                    </a:lnTo>
                    <a:lnTo>
                      <a:pt x="8875" y="3072"/>
                    </a:lnTo>
                    <a:lnTo>
                      <a:pt x="8774" y="2744"/>
                    </a:lnTo>
                    <a:lnTo>
                      <a:pt x="8648" y="2402"/>
                    </a:lnTo>
                    <a:lnTo>
                      <a:pt x="8572" y="2225"/>
                    </a:lnTo>
                    <a:lnTo>
                      <a:pt x="8483" y="2048"/>
                    </a:lnTo>
                    <a:lnTo>
                      <a:pt x="8382" y="1871"/>
                    </a:lnTo>
                    <a:lnTo>
                      <a:pt x="8281" y="1694"/>
                    </a:lnTo>
                    <a:lnTo>
                      <a:pt x="8167" y="1517"/>
                    </a:lnTo>
                    <a:lnTo>
                      <a:pt x="8041" y="1340"/>
                    </a:lnTo>
                    <a:lnTo>
                      <a:pt x="7902" y="1176"/>
                    </a:lnTo>
                    <a:lnTo>
                      <a:pt x="7750" y="1012"/>
                    </a:lnTo>
                    <a:lnTo>
                      <a:pt x="7573" y="860"/>
                    </a:lnTo>
                    <a:lnTo>
                      <a:pt x="7396" y="708"/>
                    </a:lnTo>
                    <a:lnTo>
                      <a:pt x="7206" y="569"/>
                    </a:lnTo>
                    <a:lnTo>
                      <a:pt x="7004" y="443"/>
                    </a:lnTo>
                    <a:lnTo>
                      <a:pt x="6776" y="341"/>
                    </a:lnTo>
                    <a:lnTo>
                      <a:pt x="6536" y="240"/>
                    </a:lnTo>
                    <a:lnTo>
                      <a:pt x="6283" y="152"/>
                    </a:lnTo>
                    <a:lnTo>
                      <a:pt x="6018" y="89"/>
                    </a:lnTo>
                    <a:lnTo>
                      <a:pt x="5727" y="38"/>
                    </a:lnTo>
                    <a:lnTo>
                      <a:pt x="5424" y="0"/>
                    </a:ln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63" name="Google Shape;99;p16">
                <a:extLst>
                  <a:ext uri="{FF2B5EF4-FFF2-40B4-BE49-F238E27FC236}">
                    <a16:creationId xmlns:a16="http://schemas.microsoft.com/office/drawing/2014/main" id="{10C06CC6-1DAA-6EF6-1B22-F9082E690FEA}"/>
                  </a:ext>
                </a:extLst>
              </p:cNvPr>
              <p:cNvSpPr/>
              <p:nvPr/>
            </p:nvSpPr>
            <p:spPr>
              <a:xfrm>
                <a:off x="1261725" y="3801100"/>
                <a:ext cx="889750" cy="484550"/>
              </a:xfrm>
              <a:custGeom>
                <a:avLst/>
                <a:gdLst/>
                <a:ahLst/>
                <a:cxnLst/>
                <a:rect l="l" t="t" r="r" b="b"/>
                <a:pathLst>
                  <a:path w="35590" h="19382" extrusionOk="0">
                    <a:moveTo>
                      <a:pt x="15702" y="0"/>
                    </a:moveTo>
                    <a:lnTo>
                      <a:pt x="13831" y="13"/>
                    </a:lnTo>
                    <a:lnTo>
                      <a:pt x="11935" y="38"/>
                    </a:lnTo>
                    <a:lnTo>
                      <a:pt x="8294" y="114"/>
                    </a:lnTo>
                    <a:lnTo>
                      <a:pt x="5197" y="203"/>
                    </a:lnTo>
                    <a:lnTo>
                      <a:pt x="2238" y="291"/>
                    </a:lnTo>
                    <a:lnTo>
                      <a:pt x="2099" y="531"/>
                    </a:lnTo>
                    <a:lnTo>
                      <a:pt x="1947" y="809"/>
                    </a:lnTo>
                    <a:lnTo>
                      <a:pt x="1758" y="1201"/>
                    </a:lnTo>
                    <a:lnTo>
                      <a:pt x="1530" y="1682"/>
                    </a:lnTo>
                    <a:lnTo>
                      <a:pt x="1290" y="2251"/>
                    </a:lnTo>
                    <a:lnTo>
                      <a:pt x="1037" y="2908"/>
                    </a:lnTo>
                    <a:lnTo>
                      <a:pt x="911" y="3275"/>
                    </a:lnTo>
                    <a:lnTo>
                      <a:pt x="797" y="3641"/>
                    </a:lnTo>
                    <a:lnTo>
                      <a:pt x="671" y="4033"/>
                    </a:lnTo>
                    <a:lnTo>
                      <a:pt x="569" y="4450"/>
                    </a:lnTo>
                    <a:lnTo>
                      <a:pt x="456" y="4880"/>
                    </a:lnTo>
                    <a:lnTo>
                      <a:pt x="354" y="5323"/>
                    </a:lnTo>
                    <a:lnTo>
                      <a:pt x="266" y="5778"/>
                    </a:lnTo>
                    <a:lnTo>
                      <a:pt x="190" y="6246"/>
                    </a:lnTo>
                    <a:lnTo>
                      <a:pt x="127" y="6739"/>
                    </a:lnTo>
                    <a:lnTo>
                      <a:pt x="64" y="7232"/>
                    </a:lnTo>
                    <a:lnTo>
                      <a:pt x="26" y="7738"/>
                    </a:lnTo>
                    <a:lnTo>
                      <a:pt x="13" y="8269"/>
                    </a:lnTo>
                    <a:lnTo>
                      <a:pt x="0" y="8787"/>
                    </a:lnTo>
                    <a:lnTo>
                      <a:pt x="13" y="9330"/>
                    </a:lnTo>
                    <a:lnTo>
                      <a:pt x="51" y="9874"/>
                    </a:lnTo>
                    <a:lnTo>
                      <a:pt x="114" y="10430"/>
                    </a:lnTo>
                    <a:lnTo>
                      <a:pt x="190" y="10999"/>
                    </a:lnTo>
                    <a:lnTo>
                      <a:pt x="291" y="11568"/>
                    </a:lnTo>
                    <a:lnTo>
                      <a:pt x="354" y="11846"/>
                    </a:lnTo>
                    <a:lnTo>
                      <a:pt x="430" y="12124"/>
                    </a:lnTo>
                    <a:lnTo>
                      <a:pt x="506" y="12390"/>
                    </a:lnTo>
                    <a:lnTo>
                      <a:pt x="595" y="12655"/>
                    </a:lnTo>
                    <a:lnTo>
                      <a:pt x="683" y="12921"/>
                    </a:lnTo>
                    <a:lnTo>
                      <a:pt x="784" y="13161"/>
                    </a:lnTo>
                    <a:lnTo>
                      <a:pt x="898" y="13414"/>
                    </a:lnTo>
                    <a:lnTo>
                      <a:pt x="1012" y="13654"/>
                    </a:lnTo>
                    <a:lnTo>
                      <a:pt x="1138" y="13882"/>
                    </a:lnTo>
                    <a:lnTo>
                      <a:pt x="1265" y="14109"/>
                    </a:lnTo>
                    <a:lnTo>
                      <a:pt x="1404" y="14337"/>
                    </a:lnTo>
                    <a:lnTo>
                      <a:pt x="1555" y="14552"/>
                    </a:lnTo>
                    <a:lnTo>
                      <a:pt x="1695" y="14767"/>
                    </a:lnTo>
                    <a:lnTo>
                      <a:pt x="1859" y="14969"/>
                    </a:lnTo>
                    <a:lnTo>
                      <a:pt x="2023" y="15171"/>
                    </a:lnTo>
                    <a:lnTo>
                      <a:pt x="2188" y="15361"/>
                    </a:lnTo>
                    <a:lnTo>
                      <a:pt x="2365" y="15551"/>
                    </a:lnTo>
                    <a:lnTo>
                      <a:pt x="2542" y="15728"/>
                    </a:lnTo>
                    <a:lnTo>
                      <a:pt x="2731" y="15905"/>
                    </a:lnTo>
                    <a:lnTo>
                      <a:pt x="2921" y="16082"/>
                    </a:lnTo>
                    <a:lnTo>
                      <a:pt x="3325" y="16410"/>
                    </a:lnTo>
                    <a:lnTo>
                      <a:pt x="3743" y="16714"/>
                    </a:lnTo>
                    <a:lnTo>
                      <a:pt x="4185" y="17005"/>
                    </a:lnTo>
                    <a:lnTo>
                      <a:pt x="4640" y="17283"/>
                    </a:lnTo>
                    <a:lnTo>
                      <a:pt x="5108" y="17523"/>
                    </a:lnTo>
                    <a:lnTo>
                      <a:pt x="5601" y="17763"/>
                    </a:lnTo>
                    <a:lnTo>
                      <a:pt x="6107" y="17978"/>
                    </a:lnTo>
                    <a:lnTo>
                      <a:pt x="6612" y="18180"/>
                    </a:lnTo>
                    <a:lnTo>
                      <a:pt x="7143" y="18357"/>
                    </a:lnTo>
                    <a:lnTo>
                      <a:pt x="7687" y="18522"/>
                    </a:lnTo>
                    <a:lnTo>
                      <a:pt x="8231" y="18673"/>
                    </a:lnTo>
                    <a:lnTo>
                      <a:pt x="8787" y="18800"/>
                    </a:lnTo>
                    <a:lnTo>
                      <a:pt x="9343" y="18914"/>
                    </a:lnTo>
                    <a:lnTo>
                      <a:pt x="9912" y="19027"/>
                    </a:lnTo>
                    <a:lnTo>
                      <a:pt x="10494" y="19116"/>
                    </a:lnTo>
                    <a:lnTo>
                      <a:pt x="11063" y="19192"/>
                    </a:lnTo>
                    <a:lnTo>
                      <a:pt x="11644" y="19255"/>
                    </a:lnTo>
                    <a:lnTo>
                      <a:pt x="12226" y="19305"/>
                    </a:lnTo>
                    <a:lnTo>
                      <a:pt x="12807" y="19343"/>
                    </a:lnTo>
                    <a:lnTo>
                      <a:pt x="13389" y="19369"/>
                    </a:lnTo>
                    <a:lnTo>
                      <a:pt x="13970" y="19381"/>
                    </a:lnTo>
                    <a:lnTo>
                      <a:pt x="28800" y="19381"/>
                    </a:lnTo>
                    <a:lnTo>
                      <a:pt x="35589" y="4893"/>
                    </a:lnTo>
                    <a:lnTo>
                      <a:pt x="34312" y="4311"/>
                    </a:lnTo>
                    <a:lnTo>
                      <a:pt x="32909" y="3692"/>
                    </a:lnTo>
                    <a:lnTo>
                      <a:pt x="31189" y="2959"/>
                    </a:lnTo>
                    <a:lnTo>
                      <a:pt x="30254" y="2567"/>
                    </a:lnTo>
                    <a:lnTo>
                      <a:pt x="29280" y="2175"/>
                    </a:lnTo>
                    <a:lnTo>
                      <a:pt x="28294" y="1796"/>
                    </a:lnTo>
                    <a:lnTo>
                      <a:pt x="27308" y="1429"/>
                    </a:lnTo>
                    <a:lnTo>
                      <a:pt x="26347" y="1088"/>
                    </a:lnTo>
                    <a:lnTo>
                      <a:pt x="25424" y="771"/>
                    </a:lnTo>
                    <a:lnTo>
                      <a:pt x="24540" y="506"/>
                    </a:lnTo>
                    <a:lnTo>
                      <a:pt x="24135" y="392"/>
                    </a:lnTo>
                    <a:lnTo>
                      <a:pt x="23743" y="291"/>
                    </a:lnTo>
                    <a:lnTo>
                      <a:pt x="23427" y="241"/>
                    </a:lnTo>
                    <a:lnTo>
                      <a:pt x="23035" y="190"/>
                    </a:lnTo>
                    <a:lnTo>
                      <a:pt x="22555" y="139"/>
                    </a:lnTo>
                    <a:lnTo>
                      <a:pt x="22011" y="101"/>
                    </a:lnTo>
                    <a:lnTo>
                      <a:pt x="21392" y="76"/>
                    </a:lnTo>
                    <a:lnTo>
                      <a:pt x="20709" y="51"/>
                    </a:lnTo>
                    <a:lnTo>
                      <a:pt x="19192" y="13"/>
                    </a:lnTo>
                    <a:lnTo>
                      <a:pt x="17510" y="0"/>
                    </a:ln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1472" name="Google Shape;100;p16">
                <a:extLst>
                  <a:ext uri="{FF2B5EF4-FFF2-40B4-BE49-F238E27FC236}">
                    <a16:creationId xmlns:a16="http://schemas.microsoft.com/office/drawing/2014/main" id="{762741B4-E6E8-D972-EE5B-7F40D44BEFFA}"/>
                  </a:ext>
                </a:extLst>
              </p:cNvPr>
              <p:cNvSpPr/>
              <p:nvPr/>
            </p:nvSpPr>
            <p:spPr>
              <a:xfrm>
                <a:off x="1732975" y="3812150"/>
                <a:ext cx="408050" cy="203250"/>
              </a:xfrm>
              <a:custGeom>
                <a:avLst/>
                <a:gdLst/>
                <a:ahLst/>
                <a:cxnLst/>
                <a:rect l="l" t="t" r="r" b="b"/>
                <a:pathLst>
                  <a:path w="16322" h="8130" extrusionOk="0">
                    <a:moveTo>
                      <a:pt x="16322" y="1"/>
                    </a:moveTo>
                    <a:lnTo>
                      <a:pt x="0" y="3566"/>
                    </a:lnTo>
                    <a:lnTo>
                      <a:pt x="13629" y="8130"/>
                    </a:lnTo>
                    <a:lnTo>
                      <a:pt x="16322" y="1"/>
                    </a:lnTo>
                    <a:close/>
                  </a:path>
                </a:pathLst>
              </a:custGeom>
              <a:solidFill>
                <a:srgbClr val="999999"/>
              </a:solidFill>
              <a:ln>
                <a:noFill/>
              </a:ln>
            </p:spPr>
            <p:txBody>
              <a:bodyPr spcFirstLastPara="1" wrap="square" lIns="68569" tIns="68569" rIns="68569" bIns="68569" anchor="ctr" anchorCtr="0">
                <a:noAutofit/>
              </a:bodyPr>
              <a:lstStyle/>
              <a:p>
                <a:endParaRPr sz="1050"/>
              </a:p>
            </p:txBody>
          </p:sp>
          <p:sp>
            <p:nvSpPr>
              <p:cNvPr id="1473" name="Google Shape;101;p16">
                <a:extLst>
                  <a:ext uri="{FF2B5EF4-FFF2-40B4-BE49-F238E27FC236}">
                    <a16:creationId xmlns:a16="http://schemas.microsoft.com/office/drawing/2014/main" id="{5048EF06-F63D-D5AB-E96A-29786BDF42A2}"/>
                  </a:ext>
                </a:extLst>
              </p:cNvPr>
              <p:cNvSpPr/>
              <p:nvPr/>
            </p:nvSpPr>
            <p:spPr>
              <a:xfrm>
                <a:off x="1247500" y="2938250"/>
                <a:ext cx="653650" cy="940300"/>
              </a:xfrm>
              <a:custGeom>
                <a:avLst/>
                <a:gdLst/>
                <a:ahLst/>
                <a:cxnLst/>
                <a:rect l="l" t="t" r="r" b="b"/>
                <a:pathLst>
                  <a:path w="26146" h="37612" extrusionOk="0">
                    <a:moveTo>
                      <a:pt x="3844" y="0"/>
                    </a:moveTo>
                    <a:lnTo>
                      <a:pt x="3566" y="13"/>
                    </a:lnTo>
                    <a:lnTo>
                      <a:pt x="3275" y="51"/>
                    </a:lnTo>
                    <a:lnTo>
                      <a:pt x="3009" y="114"/>
                    </a:lnTo>
                    <a:lnTo>
                      <a:pt x="2731" y="190"/>
                    </a:lnTo>
                    <a:lnTo>
                      <a:pt x="2466" y="291"/>
                    </a:lnTo>
                    <a:lnTo>
                      <a:pt x="2213" y="405"/>
                    </a:lnTo>
                    <a:lnTo>
                      <a:pt x="1960" y="531"/>
                    </a:lnTo>
                    <a:lnTo>
                      <a:pt x="1720" y="683"/>
                    </a:lnTo>
                    <a:lnTo>
                      <a:pt x="1492" y="847"/>
                    </a:lnTo>
                    <a:lnTo>
                      <a:pt x="1265" y="1037"/>
                    </a:lnTo>
                    <a:lnTo>
                      <a:pt x="1063" y="1226"/>
                    </a:lnTo>
                    <a:lnTo>
                      <a:pt x="873" y="1441"/>
                    </a:lnTo>
                    <a:lnTo>
                      <a:pt x="696" y="1682"/>
                    </a:lnTo>
                    <a:lnTo>
                      <a:pt x="544" y="1922"/>
                    </a:lnTo>
                    <a:lnTo>
                      <a:pt x="392" y="2175"/>
                    </a:lnTo>
                    <a:lnTo>
                      <a:pt x="279" y="2453"/>
                    </a:lnTo>
                    <a:lnTo>
                      <a:pt x="178" y="2731"/>
                    </a:lnTo>
                    <a:lnTo>
                      <a:pt x="102" y="3034"/>
                    </a:lnTo>
                    <a:lnTo>
                      <a:pt x="38" y="3338"/>
                    </a:lnTo>
                    <a:lnTo>
                      <a:pt x="13" y="3654"/>
                    </a:lnTo>
                    <a:lnTo>
                      <a:pt x="1" y="3983"/>
                    </a:lnTo>
                    <a:lnTo>
                      <a:pt x="127" y="10683"/>
                    </a:lnTo>
                    <a:lnTo>
                      <a:pt x="215" y="14754"/>
                    </a:lnTo>
                    <a:lnTo>
                      <a:pt x="304" y="18901"/>
                    </a:lnTo>
                    <a:lnTo>
                      <a:pt x="405" y="22769"/>
                    </a:lnTo>
                    <a:lnTo>
                      <a:pt x="519" y="26069"/>
                    </a:lnTo>
                    <a:lnTo>
                      <a:pt x="569" y="27409"/>
                    </a:lnTo>
                    <a:lnTo>
                      <a:pt x="620" y="28471"/>
                    </a:lnTo>
                    <a:lnTo>
                      <a:pt x="683" y="29242"/>
                    </a:lnTo>
                    <a:lnTo>
                      <a:pt x="709" y="29495"/>
                    </a:lnTo>
                    <a:lnTo>
                      <a:pt x="734" y="29660"/>
                    </a:lnTo>
                    <a:lnTo>
                      <a:pt x="759" y="29735"/>
                    </a:lnTo>
                    <a:lnTo>
                      <a:pt x="822" y="29811"/>
                    </a:lnTo>
                    <a:lnTo>
                      <a:pt x="923" y="29912"/>
                    </a:lnTo>
                    <a:lnTo>
                      <a:pt x="1050" y="30001"/>
                    </a:lnTo>
                    <a:lnTo>
                      <a:pt x="1202" y="30102"/>
                    </a:lnTo>
                    <a:lnTo>
                      <a:pt x="1379" y="30216"/>
                    </a:lnTo>
                    <a:lnTo>
                      <a:pt x="1808" y="30443"/>
                    </a:lnTo>
                    <a:lnTo>
                      <a:pt x="2352" y="30696"/>
                    </a:lnTo>
                    <a:lnTo>
                      <a:pt x="2972" y="30974"/>
                    </a:lnTo>
                    <a:lnTo>
                      <a:pt x="3667" y="31253"/>
                    </a:lnTo>
                    <a:lnTo>
                      <a:pt x="4451" y="31556"/>
                    </a:lnTo>
                    <a:lnTo>
                      <a:pt x="5285" y="31872"/>
                    </a:lnTo>
                    <a:lnTo>
                      <a:pt x="6183" y="32188"/>
                    </a:lnTo>
                    <a:lnTo>
                      <a:pt x="7131" y="32517"/>
                    </a:lnTo>
                    <a:lnTo>
                      <a:pt x="8117" y="32858"/>
                    </a:lnTo>
                    <a:lnTo>
                      <a:pt x="10178" y="33541"/>
                    </a:lnTo>
                    <a:lnTo>
                      <a:pt x="12289" y="34211"/>
                    </a:lnTo>
                    <a:lnTo>
                      <a:pt x="14400" y="34881"/>
                    </a:lnTo>
                    <a:lnTo>
                      <a:pt x="16448" y="35500"/>
                    </a:lnTo>
                    <a:lnTo>
                      <a:pt x="18357" y="36082"/>
                    </a:lnTo>
                    <a:lnTo>
                      <a:pt x="20064" y="36588"/>
                    </a:lnTo>
                    <a:lnTo>
                      <a:pt x="22618" y="37334"/>
                    </a:lnTo>
                    <a:lnTo>
                      <a:pt x="23591" y="37612"/>
                    </a:lnTo>
                    <a:lnTo>
                      <a:pt x="26145" y="32631"/>
                    </a:lnTo>
                    <a:lnTo>
                      <a:pt x="8661" y="24830"/>
                    </a:lnTo>
                    <a:lnTo>
                      <a:pt x="8661" y="23920"/>
                    </a:lnTo>
                    <a:lnTo>
                      <a:pt x="8673" y="21518"/>
                    </a:lnTo>
                    <a:lnTo>
                      <a:pt x="8661" y="19887"/>
                    </a:lnTo>
                    <a:lnTo>
                      <a:pt x="8635" y="18066"/>
                    </a:lnTo>
                    <a:lnTo>
                      <a:pt x="8597" y="16094"/>
                    </a:lnTo>
                    <a:lnTo>
                      <a:pt x="8534" y="14033"/>
                    </a:lnTo>
                    <a:lnTo>
                      <a:pt x="8446" y="11947"/>
                    </a:lnTo>
                    <a:lnTo>
                      <a:pt x="8395" y="10911"/>
                    </a:lnTo>
                    <a:lnTo>
                      <a:pt x="8332" y="9887"/>
                    </a:lnTo>
                    <a:lnTo>
                      <a:pt x="8269" y="8875"/>
                    </a:lnTo>
                    <a:lnTo>
                      <a:pt x="8180" y="7914"/>
                    </a:lnTo>
                    <a:lnTo>
                      <a:pt x="8092" y="6966"/>
                    </a:lnTo>
                    <a:lnTo>
                      <a:pt x="8003" y="6081"/>
                    </a:lnTo>
                    <a:lnTo>
                      <a:pt x="7889" y="5234"/>
                    </a:lnTo>
                    <a:lnTo>
                      <a:pt x="7776" y="4450"/>
                    </a:lnTo>
                    <a:lnTo>
                      <a:pt x="7649" y="3730"/>
                    </a:lnTo>
                    <a:lnTo>
                      <a:pt x="7510" y="3085"/>
                    </a:lnTo>
                    <a:lnTo>
                      <a:pt x="7434" y="2782"/>
                    </a:lnTo>
                    <a:lnTo>
                      <a:pt x="7346" y="2516"/>
                    </a:lnTo>
                    <a:lnTo>
                      <a:pt x="7270" y="2263"/>
                    </a:lnTo>
                    <a:lnTo>
                      <a:pt x="7181" y="2036"/>
                    </a:lnTo>
                    <a:lnTo>
                      <a:pt x="7093" y="1821"/>
                    </a:lnTo>
                    <a:lnTo>
                      <a:pt x="7004" y="1644"/>
                    </a:lnTo>
                    <a:lnTo>
                      <a:pt x="6916" y="1479"/>
                    </a:lnTo>
                    <a:lnTo>
                      <a:pt x="6815" y="1353"/>
                    </a:lnTo>
                    <a:lnTo>
                      <a:pt x="6752" y="1277"/>
                    </a:lnTo>
                    <a:lnTo>
                      <a:pt x="6524" y="1037"/>
                    </a:lnTo>
                    <a:lnTo>
                      <a:pt x="6284" y="835"/>
                    </a:lnTo>
                    <a:lnTo>
                      <a:pt x="6031" y="645"/>
                    </a:lnTo>
                    <a:lnTo>
                      <a:pt x="5778" y="481"/>
                    </a:lnTo>
                    <a:lnTo>
                      <a:pt x="5513" y="342"/>
                    </a:lnTo>
                    <a:lnTo>
                      <a:pt x="5247" y="228"/>
                    </a:lnTo>
                    <a:lnTo>
                      <a:pt x="4969" y="139"/>
                    </a:lnTo>
                    <a:lnTo>
                      <a:pt x="4691" y="63"/>
                    </a:lnTo>
                    <a:lnTo>
                      <a:pt x="4413" y="25"/>
                    </a:lnTo>
                    <a:lnTo>
                      <a:pt x="4122" y="0"/>
                    </a:lnTo>
                    <a:close/>
                  </a:path>
                </a:pathLst>
              </a:custGeom>
              <a:solidFill>
                <a:schemeClr val="accent4"/>
              </a:solidFill>
              <a:ln>
                <a:noFill/>
              </a:ln>
            </p:spPr>
            <p:txBody>
              <a:bodyPr spcFirstLastPara="1" wrap="square" lIns="68569" tIns="68569" rIns="68569" bIns="68569" anchor="ctr" anchorCtr="0">
                <a:noAutofit/>
              </a:bodyPr>
              <a:lstStyle/>
              <a:p>
                <a:endParaRPr sz="1050"/>
              </a:p>
            </p:txBody>
          </p:sp>
          <p:sp>
            <p:nvSpPr>
              <p:cNvPr id="1474" name="Google Shape;102;p16">
                <a:extLst>
                  <a:ext uri="{FF2B5EF4-FFF2-40B4-BE49-F238E27FC236}">
                    <a16:creationId xmlns:a16="http://schemas.microsoft.com/office/drawing/2014/main" id="{A2053429-2444-ADBE-29A3-86348F504984}"/>
                  </a:ext>
                </a:extLst>
              </p:cNvPr>
              <p:cNvSpPr/>
              <p:nvPr/>
            </p:nvSpPr>
            <p:spPr>
              <a:xfrm>
                <a:off x="1837275" y="3737875"/>
                <a:ext cx="341375" cy="213050"/>
              </a:xfrm>
              <a:custGeom>
                <a:avLst/>
                <a:gdLst/>
                <a:ahLst/>
                <a:cxnLst/>
                <a:rect l="l" t="t" r="r" b="b"/>
                <a:pathLst>
                  <a:path w="13655" h="8522" extrusionOk="0">
                    <a:moveTo>
                      <a:pt x="9457" y="1"/>
                    </a:moveTo>
                    <a:lnTo>
                      <a:pt x="2554" y="646"/>
                    </a:lnTo>
                    <a:lnTo>
                      <a:pt x="2352" y="734"/>
                    </a:lnTo>
                    <a:lnTo>
                      <a:pt x="2150" y="835"/>
                    </a:lnTo>
                    <a:lnTo>
                      <a:pt x="1960" y="962"/>
                    </a:lnTo>
                    <a:lnTo>
                      <a:pt x="1783" y="1101"/>
                    </a:lnTo>
                    <a:lnTo>
                      <a:pt x="1619" y="1252"/>
                    </a:lnTo>
                    <a:lnTo>
                      <a:pt x="1467" y="1417"/>
                    </a:lnTo>
                    <a:lnTo>
                      <a:pt x="1315" y="1594"/>
                    </a:lnTo>
                    <a:lnTo>
                      <a:pt x="1189" y="1783"/>
                    </a:lnTo>
                    <a:lnTo>
                      <a:pt x="1062" y="1973"/>
                    </a:lnTo>
                    <a:lnTo>
                      <a:pt x="949" y="2175"/>
                    </a:lnTo>
                    <a:lnTo>
                      <a:pt x="835" y="2390"/>
                    </a:lnTo>
                    <a:lnTo>
                      <a:pt x="734" y="2593"/>
                    </a:lnTo>
                    <a:lnTo>
                      <a:pt x="645" y="2807"/>
                    </a:lnTo>
                    <a:lnTo>
                      <a:pt x="557" y="3022"/>
                    </a:lnTo>
                    <a:lnTo>
                      <a:pt x="418" y="3452"/>
                    </a:lnTo>
                    <a:lnTo>
                      <a:pt x="291" y="3882"/>
                    </a:lnTo>
                    <a:lnTo>
                      <a:pt x="203" y="4274"/>
                    </a:lnTo>
                    <a:lnTo>
                      <a:pt x="127" y="4641"/>
                    </a:lnTo>
                    <a:lnTo>
                      <a:pt x="76" y="4969"/>
                    </a:lnTo>
                    <a:lnTo>
                      <a:pt x="13" y="5450"/>
                    </a:lnTo>
                    <a:lnTo>
                      <a:pt x="0" y="5627"/>
                    </a:lnTo>
                    <a:lnTo>
                      <a:pt x="165" y="5677"/>
                    </a:lnTo>
                    <a:lnTo>
                      <a:pt x="367" y="5728"/>
                    </a:lnTo>
                    <a:lnTo>
                      <a:pt x="620" y="5778"/>
                    </a:lnTo>
                    <a:lnTo>
                      <a:pt x="936" y="5842"/>
                    </a:lnTo>
                    <a:lnTo>
                      <a:pt x="1303" y="5905"/>
                    </a:lnTo>
                    <a:lnTo>
                      <a:pt x="1720" y="5955"/>
                    </a:lnTo>
                    <a:lnTo>
                      <a:pt x="2150" y="5993"/>
                    </a:lnTo>
                    <a:lnTo>
                      <a:pt x="3351" y="6031"/>
                    </a:lnTo>
                    <a:lnTo>
                      <a:pt x="4817" y="6069"/>
                    </a:lnTo>
                    <a:lnTo>
                      <a:pt x="6587" y="6107"/>
                    </a:lnTo>
                    <a:lnTo>
                      <a:pt x="7156" y="7043"/>
                    </a:lnTo>
                    <a:lnTo>
                      <a:pt x="7042" y="8168"/>
                    </a:lnTo>
                    <a:lnTo>
                      <a:pt x="8104" y="8522"/>
                    </a:lnTo>
                    <a:lnTo>
                      <a:pt x="8484" y="7599"/>
                    </a:lnTo>
                    <a:lnTo>
                      <a:pt x="9912" y="8231"/>
                    </a:lnTo>
                    <a:lnTo>
                      <a:pt x="10317" y="7485"/>
                    </a:lnTo>
                    <a:lnTo>
                      <a:pt x="11353" y="7763"/>
                    </a:lnTo>
                    <a:lnTo>
                      <a:pt x="11644" y="5627"/>
                    </a:lnTo>
                    <a:lnTo>
                      <a:pt x="10797" y="3275"/>
                    </a:lnTo>
                    <a:lnTo>
                      <a:pt x="12150" y="4552"/>
                    </a:lnTo>
                    <a:lnTo>
                      <a:pt x="12567" y="6537"/>
                    </a:lnTo>
                    <a:lnTo>
                      <a:pt x="13654" y="6537"/>
                    </a:lnTo>
                    <a:lnTo>
                      <a:pt x="13654" y="2529"/>
                    </a:lnTo>
                    <a:lnTo>
                      <a:pt x="9457" y="1"/>
                    </a:lnTo>
                    <a:close/>
                  </a:path>
                </a:pathLst>
              </a:custGeom>
              <a:solidFill>
                <a:srgbClr val="783F04"/>
              </a:solidFill>
              <a:ln>
                <a:noFill/>
              </a:ln>
            </p:spPr>
            <p:txBody>
              <a:bodyPr spcFirstLastPara="1" wrap="square" lIns="68569" tIns="68569" rIns="68569" bIns="68569" anchor="ctr" anchorCtr="0">
                <a:noAutofit/>
              </a:bodyPr>
              <a:lstStyle/>
              <a:p>
                <a:endParaRPr sz="1050"/>
              </a:p>
            </p:txBody>
          </p:sp>
          <p:sp>
            <p:nvSpPr>
              <p:cNvPr id="1475" name="Google Shape;103;p16">
                <a:extLst>
                  <a:ext uri="{FF2B5EF4-FFF2-40B4-BE49-F238E27FC236}">
                    <a16:creationId xmlns:a16="http://schemas.microsoft.com/office/drawing/2014/main" id="{70EDFA0E-F404-ABFA-211B-07A591FB3F80}"/>
                  </a:ext>
                </a:extLst>
              </p:cNvPr>
              <p:cNvSpPr/>
              <p:nvPr/>
            </p:nvSpPr>
            <p:spPr>
              <a:xfrm>
                <a:off x="2073700" y="3443300"/>
                <a:ext cx="689975" cy="572100"/>
              </a:xfrm>
              <a:custGeom>
                <a:avLst/>
                <a:gdLst/>
                <a:ahLst/>
                <a:cxnLst/>
                <a:rect l="l" t="t" r="r" b="b"/>
                <a:pathLst>
                  <a:path w="27599" h="22884" extrusionOk="0">
                    <a:moveTo>
                      <a:pt x="27599" y="1"/>
                    </a:moveTo>
                    <a:lnTo>
                      <a:pt x="7358" y="696"/>
                    </a:lnTo>
                    <a:lnTo>
                      <a:pt x="0" y="22884"/>
                    </a:lnTo>
                    <a:lnTo>
                      <a:pt x="21050" y="21481"/>
                    </a:lnTo>
                    <a:lnTo>
                      <a:pt x="27599" y="1"/>
                    </a:lnTo>
                    <a:close/>
                  </a:path>
                </a:pathLst>
              </a:custGeom>
              <a:solidFill>
                <a:srgbClr val="B7B7B7"/>
              </a:solidFill>
              <a:ln>
                <a:noFill/>
              </a:ln>
            </p:spPr>
            <p:txBody>
              <a:bodyPr spcFirstLastPara="1" wrap="square" lIns="68569" tIns="68569" rIns="68569" bIns="68569" anchor="ctr" anchorCtr="0">
                <a:noAutofit/>
              </a:bodyPr>
              <a:lstStyle/>
              <a:p>
                <a:endParaRPr sz="1050"/>
              </a:p>
            </p:txBody>
          </p:sp>
          <p:sp>
            <p:nvSpPr>
              <p:cNvPr id="1476" name="Google Shape;104;p16">
                <a:extLst>
                  <a:ext uri="{FF2B5EF4-FFF2-40B4-BE49-F238E27FC236}">
                    <a16:creationId xmlns:a16="http://schemas.microsoft.com/office/drawing/2014/main" id="{5AA65D82-0709-7B20-3F9D-8C890160CC83}"/>
                  </a:ext>
                </a:extLst>
              </p:cNvPr>
              <p:cNvSpPr/>
              <p:nvPr/>
            </p:nvSpPr>
            <p:spPr>
              <a:xfrm>
                <a:off x="2019000" y="3832075"/>
                <a:ext cx="44600" cy="102100"/>
              </a:xfrm>
              <a:custGeom>
                <a:avLst/>
                <a:gdLst/>
                <a:ahLst/>
                <a:cxnLst/>
                <a:rect l="l" t="t" r="r" b="b"/>
                <a:pathLst>
                  <a:path w="1784" h="4084" extrusionOk="0">
                    <a:moveTo>
                      <a:pt x="292" y="0"/>
                    </a:moveTo>
                    <a:lnTo>
                      <a:pt x="1" y="177"/>
                    </a:lnTo>
                    <a:lnTo>
                      <a:pt x="1151" y="1517"/>
                    </a:lnTo>
                    <a:lnTo>
                      <a:pt x="1354" y="3275"/>
                    </a:lnTo>
                    <a:lnTo>
                      <a:pt x="1215" y="3831"/>
                    </a:lnTo>
                    <a:lnTo>
                      <a:pt x="1783" y="4084"/>
                    </a:lnTo>
                    <a:lnTo>
                      <a:pt x="1644" y="1302"/>
                    </a:lnTo>
                    <a:lnTo>
                      <a:pt x="292" y="0"/>
                    </a:lnTo>
                    <a:close/>
                  </a:path>
                </a:pathLst>
              </a:custGeom>
              <a:solidFill>
                <a:srgbClr val="5E3101"/>
              </a:solidFill>
              <a:ln>
                <a:noFill/>
              </a:ln>
            </p:spPr>
            <p:txBody>
              <a:bodyPr spcFirstLastPara="1" wrap="square" lIns="68569" tIns="68569" rIns="68569" bIns="68569" anchor="ctr" anchorCtr="0">
                <a:noAutofit/>
              </a:bodyPr>
              <a:lstStyle/>
              <a:p>
                <a:endParaRPr sz="1050"/>
              </a:p>
            </p:txBody>
          </p:sp>
          <p:sp>
            <p:nvSpPr>
              <p:cNvPr id="1477" name="Google Shape;105;p16">
                <a:extLst>
                  <a:ext uri="{FF2B5EF4-FFF2-40B4-BE49-F238E27FC236}">
                    <a16:creationId xmlns:a16="http://schemas.microsoft.com/office/drawing/2014/main" id="{7BD905DE-C722-0A65-746F-D36EA9CEF585}"/>
                  </a:ext>
                </a:extLst>
              </p:cNvPr>
              <p:cNvSpPr/>
              <p:nvPr/>
            </p:nvSpPr>
            <p:spPr>
              <a:xfrm>
                <a:off x="2055050" y="3812150"/>
                <a:ext cx="48700" cy="112875"/>
              </a:xfrm>
              <a:custGeom>
                <a:avLst/>
                <a:gdLst/>
                <a:ahLst/>
                <a:cxnLst/>
                <a:rect l="l" t="t" r="r" b="b"/>
                <a:pathLst>
                  <a:path w="1948" h="4515" extrusionOk="0">
                    <a:moveTo>
                      <a:pt x="341" y="1"/>
                    </a:moveTo>
                    <a:lnTo>
                      <a:pt x="0" y="203"/>
                    </a:lnTo>
                    <a:lnTo>
                      <a:pt x="1353" y="1948"/>
                    </a:lnTo>
                    <a:lnTo>
                      <a:pt x="1606" y="4514"/>
                    </a:lnTo>
                    <a:lnTo>
                      <a:pt x="1947" y="4514"/>
                    </a:lnTo>
                    <a:lnTo>
                      <a:pt x="1719" y="1745"/>
                    </a:lnTo>
                    <a:lnTo>
                      <a:pt x="341" y="1"/>
                    </a:lnTo>
                    <a:close/>
                  </a:path>
                </a:pathLst>
              </a:custGeom>
              <a:solidFill>
                <a:srgbClr val="5E3101"/>
              </a:solidFill>
              <a:ln>
                <a:noFill/>
              </a:ln>
            </p:spPr>
            <p:txBody>
              <a:bodyPr spcFirstLastPara="1" wrap="square" lIns="68569" tIns="68569" rIns="68569" bIns="68569" anchor="ctr" anchorCtr="0">
                <a:noAutofit/>
              </a:bodyPr>
              <a:lstStyle/>
              <a:p>
                <a:endParaRPr sz="1050"/>
              </a:p>
            </p:txBody>
          </p:sp>
          <p:sp>
            <p:nvSpPr>
              <p:cNvPr id="1478" name="Google Shape;106;p16">
                <a:extLst>
                  <a:ext uri="{FF2B5EF4-FFF2-40B4-BE49-F238E27FC236}">
                    <a16:creationId xmlns:a16="http://schemas.microsoft.com/office/drawing/2014/main" id="{EE589A58-39E8-F796-1A54-1AFBB28A3F53}"/>
                  </a:ext>
                </a:extLst>
              </p:cNvPr>
              <p:cNvSpPr/>
              <p:nvPr/>
            </p:nvSpPr>
            <p:spPr>
              <a:xfrm>
                <a:off x="2093925" y="3786875"/>
                <a:ext cx="40475" cy="57550"/>
              </a:xfrm>
              <a:custGeom>
                <a:avLst/>
                <a:gdLst/>
                <a:ahLst/>
                <a:cxnLst/>
                <a:rect l="l" t="t" r="r" b="b"/>
                <a:pathLst>
                  <a:path w="1619" h="2302" extrusionOk="0">
                    <a:moveTo>
                      <a:pt x="0" y="0"/>
                    </a:moveTo>
                    <a:lnTo>
                      <a:pt x="531" y="1315"/>
                    </a:lnTo>
                    <a:lnTo>
                      <a:pt x="1580" y="2301"/>
                    </a:lnTo>
                    <a:lnTo>
                      <a:pt x="1618" y="1808"/>
                    </a:lnTo>
                    <a:lnTo>
                      <a:pt x="0" y="0"/>
                    </a:lnTo>
                    <a:close/>
                  </a:path>
                </a:pathLst>
              </a:custGeom>
              <a:solidFill>
                <a:srgbClr val="5E3101"/>
              </a:solidFill>
              <a:ln>
                <a:noFill/>
              </a:ln>
            </p:spPr>
            <p:txBody>
              <a:bodyPr spcFirstLastPara="1" wrap="square" lIns="68569" tIns="68569" rIns="68569" bIns="68569" anchor="ctr" anchorCtr="0">
                <a:noAutofit/>
              </a:bodyPr>
              <a:lstStyle/>
              <a:p>
                <a:endParaRPr sz="1050"/>
              </a:p>
            </p:txBody>
          </p:sp>
          <p:sp>
            <p:nvSpPr>
              <p:cNvPr id="1479" name="Google Shape;107;p16">
                <a:extLst>
                  <a:ext uri="{FF2B5EF4-FFF2-40B4-BE49-F238E27FC236}">
                    <a16:creationId xmlns:a16="http://schemas.microsoft.com/office/drawing/2014/main" id="{E7482289-9F3C-1EC1-3003-67949DF6EEE5}"/>
                  </a:ext>
                </a:extLst>
              </p:cNvPr>
              <p:cNvSpPr/>
              <p:nvPr/>
            </p:nvSpPr>
            <p:spPr>
              <a:xfrm>
                <a:off x="1487075" y="5352025"/>
                <a:ext cx="371075" cy="124850"/>
              </a:xfrm>
              <a:custGeom>
                <a:avLst/>
                <a:gdLst/>
                <a:ahLst/>
                <a:cxnLst/>
                <a:rect l="l" t="t" r="r" b="b"/>
                <a:pathLst>
                  <a:path w="14843" h="4994" extrusionOk="0">
                    <a:moveTo>
                      <a:pt x="3224" y="0"/>
                    </a:moveTo>
                    <a:lnTo>
                      <a:pt x="3060" y="13"/>
                    </a:lnTo>
                    <a:lnTo>
                      <a:pt x="2896" y="25"/>
                    </a:lnTo>
                    <a:lnTo>
                      <a:pt x="2744" y="38"/>
                    </a:lnTo>
                    <a:lnTo>
                      <a:pt x="2580" y="63"/>
                    </a:lnTo>
                    <a:lnTo>
                      <a:pt x="2428" y="101"/>
                    </a:lnTo>
                    <a:lnTo>
                      <a:pt x="2276" y="152"/>
                    </a:lnTo>
                    <a:lnTo>
                      <a:pt x="2124" y="202"/>
                    </a:lnTo>
                    <a:lnTo>
                      <a:pt x="1973" y="253"/>
                    </a:lnTo>
                    <a:lnTo>
                      <a:pt x="1834" y="316"/>
                    </a:lnTo>
                    <a:lnTo>
                      <a:pt x="1695" y="392"/>
                    </a:lnTo>
                    <a:lnTo>
                      <a:pt x="1429" y="556"/>
                    </a:lnTo>
                    <a:lnTo>
                      <a:pt x="1176" y="733"/>
                    </a:lnTo>
                    <a:lnTo>
                      <a:pt x="949" y="948"/>
                    </a:lnTo>
                    <a:lnTo>
                      <a:pt x="746" y="1176"/>
                    </a:lnTo>
                    <a:lnTo>
                      <a:pt x="557" y="1429"/>
                    </a:lnTo>
                    <a:lnTo>
                      <a:pt x="392" y="1694"/>
                    </a:lnTo>
                    <a:lnTo>
                      <a:pt x="317" y="1833"/>
                    </a:lnTo>
                    <a:lnTo>
                      <a:pt x="253" y="1972"/>
                    </a:lnTo>
                    <a:lnTo>
                      <a:pt x="203" y="2124"/>
                    </a:lnTo>
                    <a:lnTo>
                      <a:pt x="152" y="2276"/>
                    </a:lnTo>
                    <a:lnTo>
                      <a:pt x="102" y="2428"/>
                    </a:lnTo>
                    <a:lnTo>
                      <a:pt x="64" y="2579"/>
                    </a:lnTo>
                    <a:lnTo>
                      <a:pt x="38" y="2744"/>
                    </a:lnTo>
                    <a:lnTo>
                      <a:pt x="26" y="2895"/>
                    </a:lnTo>
                    <a:lnTo>
                      <a:pt x="13" y="3060"/>
                    </a:lnTo>
                    <a:lnTo>
                      <a:pt x="1" y="3224"/>
                    </a:lnTo>
                    <a:lnTo>
                      <a:pt x="1" y="4994"/>
                    </a:lnTo>
                    <a:lnTo>
                      <a:pt x="14843" y="4994"/>
                    </a:lnTo>
                    <a:lnTo>
                      <a:pt x="14843" y="3224"/>
                    </a:lnTo>
                    <a:lnTo>
                      <a:pt x="14830" y="3060"/>
                    </a:lnTo>
                    <a:lnTo>
                      <a:pt x="14818" y="2895"/>
                    </a:lnTo>
                    <a:lnTo>
                      <a:pt x="14805" y="2744"/>
                    </a:lnTo>
                    <a:lnTo>
                      <a:pt x="14780" y="2579"/>
                    </a:lnTo>
                    <a:lnTo>
                      <a:pt x="14742" y="2428"/>
                    </a:lnTo>
                    <a:lnTo>
                      <a:pt x="14691" y="2276"/>
                    </a:lnTo>
                    <a:lnTo>
                      <a:pt x="14641" y="2124"/>
                    </a:lnTo>
                    <a:lnTo>
                      <a:pt x="14590" y="1972"/>
                    </a:lnTo>
                    <a:lnTo>
                      <a:pt x="14527" y="1833"/>
                    </a:lnTo>
                    <a:lnTo>
                      <a:pt x="14451" y="1694"/>
                    </a:lnTo>
                    <a:lnTo>
                      <a:pt x="14287" y="1429"/>
                    </a:lnTo>
                    <a:lnTo>
                      <a:pt x="14097" y="1176"/>
                    </a:lnTo>
                    <a:lnTo>
                      <a:pt x="13895" y="948"/>
                    </a:lnTo>
                    <a:lnTo>
                      <a:pt x="13667" y="733"/>
                    </a:lnTo>
                    <a:lnTo>
                      <a:pt x="13414" y="556"/>
                    </a:lnTo>
                    <a:lnTo>
                      <a:pt x="13149" y="392"/>
                    </a:lnTo>
                    <a:lnTo>
                      <a:pt x="13010" y="316"/>
                    </a:lnTo>
                    <a:lnTo>
                      <a:pt x="12871" y="253"/>
                    </a:lnTo>
                    <a:lnTo>
                      <a:pt x="12719" y="202"/>
                    </a:lnTo>
                    <a:lnTo>
                      <a:pt x="12567" y="152"/>
                    </a:lnTo>
                    <a:lnTo>
                      <a:pt x="12415" y="101"/>
                    </a:lnTo>
                    <a:lnTo>
                      <a:pt x="12264" y="63"/>
                    </a:lnTo>
                    <a:lnTo>
                      <a:pt x="12099" y="38"/>
                    </a:lnTo>
                    <a:lnTo>
                      <a:pt x="11948" y="25"/>
                    </a:lnTo>
                    <a:lnTo>
                      <a:pt x="11783" y="13"/>
                    </a:lnTo>
                    <a:lnTo>
                      <a:pt x="11619" y="0"/>
                    </a:ln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1480" name="Google Shape;108;p16">
                <a:extLst>
                  <a:ext uri="{FF2B5EF4-FFF2-40B4-BE49-F238E27FC236}">
                    <a16:creationId xmlns:a16="http://schemas.microsoft.com/office/drawing/2014/main" id="{6F86ADC5-EAF8-5812-E78E-170C26387436}"/>
                  </a:ext>
                </a:extLst>
              </p:cNvPr>
              <p:cNvSpPr/>
              <p:nvPr/>
            </p:nvSpPr>
            <p:spPr>
              <a:xfrm>
                <a:off x="1468425" y="2863975"/>
                <a:ext cx="177650" cy="179850"/>
              </a:xfrm>
              <a:custGeom>
                <a:avLst/>
                <a:gdLst/>
                <a:ahLst/>
                <a:cxnLst/>
                <a:rect l="l" t="t" r="r" b="b"/>
                <a:pathLst>
                  <a:path w="7106" h="7194" extrusionOk="0">
                    <a:moveTo>
                      <a:pt x="1821" y="0"/>
                    </a:moveTo>
                    <a:lnTo>
                      <a:pt x="1" y="1783"/>
                    </a:lnTo>
                    <a:lnTo>
                      <a:pt x="76" y="1972"/>
                    </a:lnTo>
                    <a:lnTo>
                      <a:pt x="279" y="2503"/>
                    </a:lnTo>
                    <a:lnTo>
                      <a:pt x="595" y="3262"/>
                    </a:lnTo>
                    <a:lnTo>
                      <a:pt x="784" y="3692"/>
                    </a:lnTo>
                    <a:lnTo>
                      <a:pt x="999" y="4147"/>
                    </a:lnTo>
                    <a:lnTo>
                      <a:pt x="1240" y="4615"/>
                    </a:lnTo>
                    <a:lnTo>
                      <a:pt x="1492" y="5070"/>
                    </a:lnTo>
                    <a:lnTo>
                      <a:pt x="1758" y="5525"/>
                    </a:lnTo>
                    <a:lnTo>
                      <a:pt x="2036" y="5930"/>
                    </a:lnTo>
                    <a:lnTo>
                      <a:pt x="2188" y="6132"/>
                    </a:lnTo>
                    <a:lnTo>
                      <a:pt x="2327" y="6309"/>
                    </a:lnTo>
                    <a:lnTo>
                      <a:pt x="2479" y="6486"/>
                    </a:lnTo>
                    <a:lnTo>
                      <a:pt x="2630" y="6638"/>
                    </a:lnTo>
                    <a:lnTo>
                      <a:pt x="2782" y="6777"/>
                    </a:lnTo>
                    <a:lnTo>
                      <a:pt x="2934" y="6890"/>
                    </a:lnTo>
                    <a:lnTo>
                      <a:pt x="3085" y="6991"/>
                    </a:lnTo>
                    <a:lnTo>
                      <a:pt x="3250" y="7080"/>
                    </a:lnTo>
                    <a:lnTo>
                      <a:pt x="3401" y="7131"/>
                    </a:lnTo>
                    <a:lnTo>
                      <a:pt x="3566" y="7168"/>
                    </a:lnTo>
                    <a:lnTo>
                      <a:pt x="3730" y="7194"/>
                    </a:lnTo>
                    <a:lnTo>
                      <a:pt x="3895" y="7194"/>
                    </a:lnTo>
                    <a:lnTo>
                      <a:pt x="4059" y="7181"/>
                    </a:lnTo>
                    <a:lnTo>
                      <a:pt x="4223" y="7156"/>
                    </a:lnTo>
                    <a:lnTo>
                      <a:pt x="4388" y="7105"/>
                    </a:lnTo>
                    <a:lnTo>
                      <a:pt x="4552" y="7055"/>
                    </a:lnTo>
                    <a:lnTo>
                      <a:pt x="4716" y="6979"/>
                    </a:lnTo>
                    <a:lnTo>
                      <a:pt x="4881" y="6903"/>
                    </a:lnTo>
                    <a:lnTo>
                      <a:pt x="5045" y="6815"/>
                    </a:lnTo>
                    <a:lnTo>
                      <a:pt x="5197" y="6726"/>
                    </a:lnTo>
                    <a:lnTo>
                      <a:pt x="5513" y="6511"/>
                    </a:lnTo>
                    <a:lnTo>
                      <a:pt x="5804" y="6284"/>
                    </a:lnTo>
                    <a:lnTo>
                      <a:pt x="6069" y="6043"/>
                    </a:lnTo>
                    <a:lnTo>
                      <a:pt x="6322" y="5803"/>
                    </a:lnTo>
                    <a:lnTo>
                      <a:pt x="6549" y="5576"/>
                    </a:lnTo>
                    <a:lnTo>
                      <a:pt x="6739" y="5373"/>
                    </a:lnTo>
                    <a:lnTo>
                      <a:pt x="7017" y="5057"/>
                    </a:lnTo>
                    <a:lnTo>
                      <a:pt x="7106" y="4931"/>
                    </a:lnTo>
                    <a:lnTo>
                      <a:pt x="1821" y="0"/>
                    </a:lnTo>
                    <a:close/>
                  </a:path>
                </a:pathLst>
              </a:custGeom>
              <a:solidFill>
                <a:schemeClr val="accent6"/>
              </a:solidFill>
              <a:ln>
                <a:noFill/>
              </a:ln>
            </p:spPr>
            <p:txBody>
              <a:bodyPr spcFirstLastPara="1" wrap="square" lIns="68569" tIns="68569" rIns="68569" bIns="68569" anchor="ctr" anchorCtr="0">
                <a:noAutofit/>
              </a:bodyPr>
              <a:lstStyle/>
              <a:p>
                <a:endParaRPr sz="1050"/>
              </a:p>
            </p:txBody>
          </p:sp>
          <p:sp>
            <p:nvSpPr>
              <p:cNvPr id="1481" name="Google Shape;109;p16">
                <a:extLst>
                  <a:ext uri="{FF2B5EF4-FFF2-40B4-BE49-F238E27FC236}">
                    <a16:creationId xmlns:a16="http://schemas.microsoft.com/office/drawing/2014/main" id="{5A298180-98C2-7075-6BB6-19C856CF3432}"/>
                  </a:ext>
                </a:extLst>
              </p:cNvPr>
              <p:cNvSpPr/>
              <p:nvPr/>
            </p:nvSpPr>
            <p:spPr>
              <a:xfrm>
                <a:off x="1468425" y="2863975"/>
                <a:ext cx="177650" cy="179850"/>
              </a:xfrm>
              <a:custGeom>
                <a:avLst/>
                <a:gdLst/>
                <a:ahLst/>
                <a:cxnLst/>
                <a:rect l="l" t="t" r="r" b="b"/>
                <a:pathLst>
                  <a:path w="7106" h="7194" fill="none" extrusionOk="0">
                    <a:moveTo>
                      <a:pt x="7106" y="4931"/>
                    </a:moveTo>
                    <a:lnTo>
                      <a:pt x="7106" y="4931"/>
                    </a:lnTo>
                    <a:lnTo>
                      <a:pt x="7017" y="5057"/>
                    </a:lnTo>
                    <a:lnTo>
                      <a:pt x="6739" y="5373"/>
                    </a:lnTo>
                    <a:lnTo>
                      <a:pt x="6549" y="5576"/>
                    </a:lnTo>
                    <a:lnTo>
                      <a:pt x="6322" y="5803"/>
                    </a:lnTo>
                    <a:lnTo>
                      <a:pt x="6069" y="6043"/>
                    </a:lnTo>
                    <a:lnTo>
                      <a:pt x="5804" y="6284"/>
                    </a:lnTo>
                    <a:lnTo>
                      <a:pt x="5513" y="6511"/>
                    </a:lnTo>
                    <a:lnTo>
                      <a:pt x="5197" y="6726"/>
                    </a:lnTo>
                    <a:lnTo>
                      <a:pt x="5045" y="6815"/>
                    </a:lnTo>
                    <a:lnTo>
                      <a:pt x="4881" y="6903"/>
                    </a:lnTo>
                    <a:lnTo>
                      <a:pt x="4716" y="6979"/>
                    </a:lnTo>
                    <a:lnTo>
                      <a:pt x="4552" y="7055"/>
                    </a:lnTo>
                    <a:lnTo>
                      <a:pt x="4388" y="7105"/>
                    </a:lnTo>
                    <a:lnTo>
                      <a:pt x="4223" y="7156"/>
                    </a:lnTo>
                    <a:lnTo>
                      <a:pt x="4059" y="7181"/>
                    </a:lnTo>
                    <a:lnTo>
                      <a:pt x="3895" y="7194"/>
                    </a:lnTo>
                    <a:lnTo>
                      <a:pt x="3730" y="7194"/>
                    </a:lnTo>
                    <a:lnTo>
                      <a:pt x="3566" y="7168"/>
                    </a:lnTo>
                    <a:lnTo>
                      <a:pt x="3401" y="7131"/>
                    </a:lnTo>
                    <a:lnTo>
                      <a:pt x="3250" y="7080"/>
                    </a:lnTo>
                    <a:lnTo>
                      <a:pt x="3250" y="7080"/>
                    </a:lnTo>
                    <a:lnTo>
                      <a:pt x="3085" y="6991"/>
                    </a:lnTo>
                    <a:lnTo>
                      <a:pt x="2934" y="6890"/>
                    </a:lnTo>
                    <a:lnTo>
                      <a:pt x="2782" y="6777"/>
                    </a:lnTo>
                    <a:lnTo>
                      <a:pt x="2630" y="6638"/>
                    </a:lnTo>
                    <a:lnTo>
                      <a:pt x="2479" y="6486"/>
                    </a:lnTo>
                    <a:lnTo>
                      <a:pt x="2327" y="6309"/>
                    </a:lnTo>
                    <a:lnTo>
                      <a:pt x="2188" y="6132"/>
                    </a:lnTo>
                    <a:lnTo>
                      <a:pt x="2036" y="5930"/>
                    </a:lnTo>
                    <a:lnTo>
                      <a:pt x="1758" y="5525"/>
                    </a:lnTo>
                    <a:lnTo>
                      <a:pt x="1492" y="5070"/>
                    </a:lnTo>
                    <a:lnTo>
                      <a:pt x="1240" y="4615"/>
                    </a:lnTo>
                    <a:lnTo>
                      <a:pt x="999" y="4147"/>
                    </a:lnTo>
                    <a:lnTo>
                      <a:pt x="784" y="3692"/>
                    </a:lnTo>
                    <a:lnTo>
                      <a:pt x="595" y="3262"/>
                    </a:lnTo>
                    <a:lnTo>
                      <a:pt x="279" y="2503"/>
                    </a:lnTo>
                    <a:lnTo>
                      <a:pt x="76" y="1972"/>
                    </a:lnTo>
                    <a:lnTo>
                      <a:pt x="1" y="1783"/>
                    </a:lnTo>
                    <a:lnTo>
                      <a:pt x="1821" y="0"/>
                    </a:lnTo>
                  </a:path>
                </a:pathLst>
              </a:custGeom>
              <a:noFill/>
              <a:ln>
                <a:noFill/>
              </a:ln>
            </p:spPr>
            <p:txBody>
              <a:bodyPr spcFirstLastPara="1" wrap="square" lIns="68569" tIns="68569" rIns="68569" bIns="68569" anchor="ctr" anchorCtr="0">
                <a:noAutofit/>
              </a:bodyPr>
              <a:lstStyle/>
              <a:p>
                <a:endParaRPr sz="1050"/>
              </a:p>
            </p:txBody>
          </p:sp>
          <p:sp>
            <p:nvSpPr>
              <p:cNvPr id="1482" name="Google Shape;110;p16">
                <a:extLst>
                  <a:ext uri="{FF2B5EF4-FFF2-40B4-BE49-F238E27FC236}">
                    <a16:creationId xmlns:a16="http://schemas.microsoft.com/office/drawing/2014/main" id="{22A48FDF-26DE-0884-0B2D-160B5DEB8AD6}"/>
                  </a:ext>
                </a:extLst>
              </p:cNvPr>
              <p:cNvSpPr/>
              <p:nvPr/>
            </p:nvSpPr>
            <p:spPr>
              <a:xfrm>
                <a:off x="1646050" y="2898100"/>
                <a:ext cx="74625" cy="122650"/>
              </a:xfrm>
              <a:custGeom>
                <a:avLst/>
                <a:gdLst/>
                <a:ahLst/>
                <a:cxnLst/>
                <a:rect l="l" t="t" r="r" b="b"/>
                <a:pathLst>
                  <a:path w="2985" h="4906" extrusionOk="0">
                    <a:moveTo>
                      <a:pt x="633" y="1"/>
                    </a:moveTo>
                    <a:lnTo>
                      <a:pt x="1" y="3566"/>
                    </a:lnTo>
                    <a:lnTo>
                      <a:pt x="216" y="3831"/>
                    </a:lnTo>
                    <a:lnTo>
                      <a:pt x="266" y="3894"/>
                    </a:lnTo>
                    <a:lnTo>
                      <a:pt x="431" y="4046"/>
                    </a:lnTo>
                    <a:lnTo>
                      <a:pt x="671" y="4261"/>
                    </a:lnTo>
                    <a:lnTo>
                      <a:pt x="822" y="4375"/>
                    </a:lnTo>
                    <a:lnTo>
                      <a:pt x="987" y="4489"/>
                    </a:lnTo>
                    <a:lnTo>
                      <a:pt x="1164" y="4602"/>
                    </a:lnTo>
                    <a:lnTo>
                      <a:pt x="1353" y="4704"/>
                    </a:lnTo>
                    <a:lnTo>
                      <a:pt x="1543" y="4792"/>
                    </a:lnTo>
                    <a:lnTo>
                      <a:pt x="1758" y="4855"/>
                    </a:lnTo>
                    <a:lnTo>
                      <a:pt x="1973" y="4893"/>
                    </a:lnTo>
                    <a:lnTo>
                      <a:pt x="2074" y="4906"/>
                    </a:lnTo>
                    <a:lnTo>
                      <a:pt x="2302" y="4906"/>
                    </a:lnTo>
                    <a:lnTo>
                      <a:pt x="2415" y="4881"/>
                    </a:lnTo>
                    <a:lnTo>
                      <a:pt x="2517" y="4855"/>
                    </a:lnTo>
                    <a:lnTo>
                      <a:pt x="2630" y="4817"/>
                    </a:lnTo>
                    <a:lnTo>
                      <a:pt x="2731" y="4779"/>
                    </a:lnTo>
                    <a:lnTo>
                      <a:pt x="2820" y="4704"/>
                    </a:lnTo>
                    <a:lnTo>
                      <a:pt x="2883" y="4628"/>
                    </a:lnTo>
                    <a:lnTo>
                      <a:pt x="2934" y="4539"/>
                    </a:lnTo>
                    <a:lnTo>
                      <a:pt x="2959" y="4438"/>
                    </a:lnTo>
                    <a:lnTo>
                      <a:pt x="2984" y="4312"/>
                    </a:lnTo>
                    <a:lnTo>
                      <a:pt x="2984" y="4185"/>
                    </a:lnTo>
                    <a:lnTo>
                      <a:pt x="2972" y="4046"/>
                    </a:lnTo>
                    <a:lnTo>
                      <a:pt x="2946" y="3907"/>
                    </a:lnTo>
                    <a:lnTo>
                      <a:pt x="2921" y="3755"/>
                    </a:lnTo>
                    <a:lnTo>
                      <a:pt x="2871" y="3591"/>
                    </a:lnTo>
                    <a:lnTo>
                      <a:pt x="2807" y="3414"/>
                    </a:lnTo>
                    <a:lnTo>
                      <a:pt x="2668" y="3060"/>
                    </a:lnTo>
                    <a:lnTo>
                      <a:pt x="2491" y="2693"/>
                    </a:lnTo>
                    <a:lnTo>
                      <a:pt x="2289" y="2314"/>
                    </a:lnTo>
                    <a:lnTo>
                      <a:pt x="2061" y="1935"/>
                    </a:lnTo>
                    <a:lnTo>
                      <a:pt x="1834" y="1556"/>
                    </a:lnTo>
                    <a:lnTo>
                      <a:pt x="1581" y="1202"/>
                    </a:lnTo>
                    <a:lnTo>
                      <a:pt x="1328" y="848"/>
                    </a:lnTo>
                    <a:lnTo>
                      <a:pt x="1088" y="532"/>
                    </a:lnTo>
                    <a:lnTo>
                      <a:pt x="848" y="241"/>
                    </a:lnTo>
                    <a:lnTo>
                      <a:pt x="633" y="1"/>
                    </a:lnTo>
                    <a:close/>
                  </a:path>
                </a:pathLst>
              </a:custGeom>
              <a:solidFill>
                <a:schemeClr val="accent6"/>
              </a:solidFill>
              <a:ln>
                <a:noFill/>
              </a:ln>
            </p:spPr>
            <p:txBody>
              <a:bodyPr spcFirstLastPara="1" wrap="square" lIns="68569" tIns="68569" rIns="68569" bIns="68569" anchor="ctr" anchorCtr="0">
                <a:noAutofit/>
              </a:bodyPr>
              <a:lstStyle/>
              <a:p>
                <a:endParaRPr sz="1050"/>
              </a:p>
            </p:txBody>
          </p:sp>
        </p:grpSp>
        <p:sp>
          <p:nvSpPr>
            <p:cNvPr id="7" name="Google Shape;111;p16">
              <a:extLst>
                <a:ext uri="{FF2B5EF4-FFF2-40B4-BE49-F238E27FC236}">
                  <a16:creationId xmlns:a16="http://schemas.microsoft.com/office/drawing/2014/main" id="{298953D5-BA2E-4184-72B2-7C6A96908188}"/>
                </a:ext>
              </a:extLst>
            </p:cNvPr>
            <p:cNvSpPr/>
            <p:nvPr/>
          </p:nvSpPr>
          <p:spPr>
            <a:xfrm>
              <a:off x="2043704" y="1505695"/>
              <a:ext cx="588635" cy="588786"/>
            </a:xfrm>
            <a:custGeom>
              <a:avLst/>
              <a:gdLst/>
              <a:ahLst/>
              <a:cxnLst/>
              <a:rect l="l" t="t" r="r" b="b"/>
              <a:pathLst>
                <a:path w="50887" h="50900" extrusionOk="0">
                  <a:moveTo>
                    <a:pt x="25450" y="0"/>
                  </a:moveTo>
                  <a:lnTo>
                    <a:pt x="24830" y="13"/>
                  </a:lnTo>
                  <a:lnTo>
                    <a:pt x="24198" y="38"/>
                  </a:lnTo>
                  <a:lnTo>
                    <a:pt x="23579" y="76"/>
                  </a:lnTo>
                  <a:lnTo>
                    <a:pt x="22959" y="127"/>
                  </a:lnTo>
                  <a:lnTo>
                    <a:pt x="22327" y="202"/>
                  </a:lnTo>
                  <a:lnTo>
                    <a:pt x="21707" y="278"/>
                  </a:lnTo>
                  <a:lnTo>
                    <a:pt x="21075" y="379"/>
                  </a:lnTo>
                  <a:lnTo>
                    <a:pt x="20456" y="506"/>
                  </a:lnTo>
                  <a:lnTo>
                    <a:pt x="19836" y="632"/>
                  </a:lnTo>
                  <a:lnTo>
                    <a:pt x="19217" y="784"/>
                  </a:lnTo>
                  <a:lnTo>
                    <a:pt x="18585" y="948"/>
                  </a:lnTo>
                  <a:lnTo>
                    <a:pt x="17965" y="1138"/>
                  </a:lnTo>
                  <a:lnTo>
                    <a:pt x="17346" y="1340"/>
                  </a:lnTo>
                  <a:lnTo>
                    <a:pt x="16739" y="1555"/>
                  </a:lnTo>
                  <a:lnTo>
                    <a:pt x="16119" y="1783"/>
                  </a:lnTo>
                  <a:lnTo>
                    <a:pt x="15513" y="2036"/>
                  </a:lnTo>
                  <a:lnTo>
                    <a:pt x="14918" y="2288"/>
                  </a:lnTo>
                  <a:lnTo>
                    <a:pt x="14324" y="2567"/>
                  </a:lnTo>
                  <a:lnTo>
                    <a:pt x="13755" y="2857"/>
                  </a:lnTo>
                  <a:lnTo>
                    <a:pt x="13186" y="3161"/>
                  </a:lnTo>
                  <a:lnTo>
                    <a:pt x="12630" y="3477"/>
                  </a:lnTo>
                  <a:lnTo>
                    <a:pt x="12074" y="3806"/>
                  </a:lnTo>
                  <a:lnTo>
                    <a:pt x="11543" y="4147"/>
                  </a:lnTo>
                  <a:lnTo>
                    <a:pt x="11012" y="4501"/>
                  </a:lnTo>
                  <a:lnTo>
                    <a:pt x="10506" y="4855"/>
                  </a:lnTo>
                  <a:lnTo>
                    <a:pt x="10001" y="5234"/>
                  </a:lnTo>
                  <a:lnTo>
                    <a:pt x="9507" y="5626"/>
                  </a:lnTo>
                  <a:lnTo>
                    <a:pt x="9014" y="6018"/>
                  </a:lnTo>
                  <a:lnTo>
                    <a:pt x="8547" y="6423"/>
                  </a:lnTo>
                  <a:lnTo>
                    <a:pt x="8091" y="6840"/>
                  </a:lnTo>
                  <a:lnTo>
                    <a:pt x="7636" y="7270"/>
                  </a:lnTo>
                  <a:lnTo>
                    <a:pt x="7207" y="7712"/>
                  </a:lnTo>
                  <a:lnTo>
                    <a:pt x="6777" y="8155"/>
                  </a:lnTo>
                  <a:lnTo>
                    <a:pt x="6372" y="8622"/>
                  </a:lnTo>
                  <a:lnTo>
                    <a:pt x="5968" y="9090"/>
                  </a:lnTo>
                  <a:lnTo>
                    <a:pt x="5576" y="9558"/>
                  </a:lnTo>
                  <a:lnTo>
                    <a:pt x="5196" y="10038"/>
                  </a:lnTo>
                  <a:lnTo>
                    <a:pt x="4830" y="10531"/>
                  </a:lnTo>
                  <a:lnTo>
                    <a:pt x="4476" y="11037"/>
                  </a:lnTo>
                  <a:lnTo>
                    <a:pt x="4134" y="11543"/>
                  </a:lnTo>
                  <a:lnTo>
                    <a:pt x="3818" y="12061"/>
                  </a:lnTo>
                  <a:lnTo>
                    <a:pt x="3502" y="12592"/>
                  </a:lnTo>
                  <a:lnTo>
                    <a:pt x="3199" y="13123"/>
                  </a:lnTo>
                  <a:lnTo>
                    <a:pt x="2908" y="13654"/>
                  </a:lnTo>
                  <a:lnTo>
                    <a:pt x="2630" y="14198"/>
                  </a:lnTo>
                  <a:lnTo>
                    <a:pt x="2364" y="14754"/>
                  </a:lnTo>
                  <a:lnTo>
                    <a:pt x="2112" y="15310"/>
                  </a:lnTo>
                  <a:lnTo>
                    <a:pt x="1884" y="15867"/>
                  </a:lnTo>
                  <a:lnTo>
                    <a:pt x="1656" y="16435"/>
                  </a:lnTo>
                  <a:lnTo>
                    <a:pt x="1442" y="17017"/>
                  </a:lnTo>
                  <a:lnTo>
                    <a:pt x="1252" y="17586"/>
                  </a:lnTo>
                  <a:lnTo>
                    <a:pt x="1075" y="18180"/>
                  </a:lnTo>
                  <a:lnTo>
                    <a:pt x="898" y="18762"/>
                  </a:lnTo>
                  <a:lnTo>
                    <a:pt x="746" y="19356"/>
                  </a:lnTo>
                  <a:lnTo>
                    <a:pt x="607" y="19950"/>
                  </a:lnTo>
                  <a:lnTo>
                    <a:pt x="481" y="20544"/>
                  </a:lnTo>
                  <a:lnTo>
                    <a:pt x="367" y="21151"/>
                  </a:lnTo>
                  <a:lnTo>
                    <a:pt x="266" y="21758"/>
                  </a:lnTo>
                  <a:lnTo>
                    <a:pt x="190" y="22365"/>
                  </a:lnTo>
                  <a:lnTo>
                    <a:pt x="127" y="22984"/>
                  </a:lnTo>
                  <a:lnTo>
                    <a:pt x="64" y="23591"/>
                  </a:lnTo>
                  <a:lnTo>
                    <a:pt x="26" y="24211"/>
                  </a:lnTo>
                  <a:lnTo>
                    <a:pt x="13" y="24830"/>
                  </a:lnTo>
                  <a:lnTo>
                    <a:pt x="0" y="25450"/>
                  </a:lnTo>
                  <a:lnTo>
                    <a:pt x="13" y="26069"/>
                  </a:lnTo>
                  <a:lnTo>
                    <a:pt x="26" y="26689"/>
                  </a:lnTo>
                  <a:lnTo>
                    <a:pt x="64" y="27321"/>
                  </a:lnTo>
                  <a:lnTo>
                    <a:pt x="127" y="27940"/>
                  </a:lnTo>
                  <a:lnTo>
                    <a:pt x="190" y="28572"/>
                  </a:lnTo>
                  <a:lnTo>
                    <a:pt x="278" y="29192"/>
                  </a:lnTo>
                  <a:lnTo>
                    <a:pt x="380" y="29811"/>
                  </a:lnTo>
                  <a:lnTo>
                    <a:pt x="493" y="30443"/>
                  </a:lnTo>
                  <a:lnTo>
                    <a:pt x="632" y="31063"/>
                  </a:lnTo>
                  <a:lnTo>
                    <a:pt x="784" y="31682"/>
                  </a:lnTo>
                  <a:lnTo>
                    <a:pt x="948" y="32302"/>
                  </a:lnTo>
                  <a:lnTo>
                    <a:pt x="1125" y="32921"/>
                  </a:lnTo>
                  <a:lnTo>
                    <a:pt x="1328" y="33541"/>
                  </a:lnTo>
                  <a:lnTo>
                    <a:pt x="1543" y="34160"/>
                  </a:lnTo>
                  <a:lnTo>
                    <a:pt x="1783" y="34780"/>
                  </a:lnTo>
                  <a:lnTo>
                    <a:pt x="2023" y="35387"/>
                  </a:lnTo>
                  <a:lnTo>
                    <a:pt x="2289" y="35981"/>
                  </a:lnTo>
                  <a:lnTo>
                    <a:pt x="2567" y="36575"/>
                  </a:lnTo>
                  <a:lnTo>
                    <a:pt x="2857" y="37144"/>
                  </a:lnTo>
                  <a:lnTo>
                    <a:pt x="3161" y="37713"/>
                  </a:lnTo>
                  <a:lnTo>
                    <a:pt x="3464" y="38269"/>
                  </a:lnTo>
                  <a:lnTo>
                    <a:pt x="3793" y="38825"/>
                  </a:lnTo>
                  <a:lnTo>
                    <a:pt x="4134" y="39356"/>
                  </a:lnTo>
                  <a:lnTo>
                    <a:pt x="4488" y="39887"/>
                  </a:lnTo>
                  <a:lnTo>
                    <a:pt x="4855" y="40393"/>
                  </a:lnTo>
                  <a:lnTo>
                    <a:pt x="5222" y="40899"/>
                  </a:lnTo>
                  <a:lnTo>
                    <a:pt x="5614" y="41392"/>
                  </a:lnTo>
                  <a:lnTo>
                    <a:pt x="6005" y="41872"/>
                  </a:lnTo>
                  <a:lnTo>
                    <a:pt x="6423" y="42353"/>
                  </a:lnTo>
                  <a:lnTo>
                    <a:pt x="6840" y="42808"/>
                  </a:lnTo>
                  <a:lnTo>
                    <a:pt x="7270" y="43250"/>
                  </a:lnTo>
                  <a:lnTo>
                    <a:pt x="7700" y="43693"/>
                  </a:lnTo>
                  <a:lnTo>
                    <a:pt x="8155" y="44123"/>
                  </a:lnTo>
                  <a:lnTo>
                    <a:pt x="8610" y="44527"/>
                  </a:lnTo>
                  <a:lnTo>
                    <a:pt x="9078" y="44932"/>
                  </a:lnTo>
                  <a:lnTo>
                    <a:pt x="9558" y="45324"/>
                  </a:lnTo>
                  <a:lnTo>
                    <a:pt x="10038" y="45703"/>
                  </a:lnTo>
                  <a:lnTo>
                    <a:pt x="10531" y="46070"/>
                  </a:lnTo>
                  <a:lnTo>
                    <a:pt x="11037" y="46411"/>
                  </a:lnTo>
                  <a:lnTo>
                    <a:pt x="11543" y="46752"/>
                  </a:lnTo>
                  <a:lnTo>
                    <a:pt x="12061" y="47081"/>
                  </a:lnTo>
                  <a:lnTo>
                    <a:pt x="12580" y="47397"/>
                  </a:lnTo>
                  <a:lnTo>
                    <a:pt x="13111" y="47700"/>
                  </a:lnTo>
                  <a:lnTo>
                    <a:pt x="13654" y="47991"/>
                  </a:lnTo>
                  <a:lnTo>
                    <a:pt x="14198" y="48269"/>
                  </a:lnTo>
                  <a:lnTo>
                    <a:pt x="14741" y="48535"/>
                  </a:lnTo>
                  <a:lnTo>
                    <a:pt x="15298" y="48775"/>
                  </a:lnTo>
                  <a:lnTo>
                    <a:pt x="15867" y="49015"/>
                  </a:lnTo>
                  <a:lnTo>
                    <a:pt x="16436" y="49243"/>
                  </a:lnTo>
                  <a:lnTo>
                    <a:pt x="17004" y="49445"/>
                  </a:lnTo>
                  <a:lnTo>
                    <a:pt x="17586" y="49647"/>
                  </a:lnTo>
                  <a:lnTo>
                    <a:pt x="18168" y="49824"/>
                  </a:lnTo>
                  <a:lnTo>
                    <a:pt x="18762" y="50001"/>
                  </a:lnTo>
                  <a:lnTo>
                    <a:pt x="19343" y="50153"/>
                  </a:lnTo>
                  <a:lnTo>
                    <a:pt x="19937" y="50292"/>
                  </a:lnTo>
                  <a:lnTo>
                    <a:pt x="20544" y="50419"/>
                  </a:lnTo>
                  <a:lnTo>
                    <a:pt x="21151" y="50532"/>
                  </a:lnTo>
                  <a:lnTo>
                    <a:pt x="21758" y="50621"/>
                  </a:lnTo>
                  <a:lnTo>
                    <a:pt x="22365" y="50709"/>
                  </a:lnTo>
                  <a:lnTo>
                    <a:pt x="22972" y="50773"/>
                  </a:lnTo>
                  <a:lnTo>
                    <a:pt x="23591" y="50823"/>
                  </a:lnTo>
                  <a:lnTo>
                    <a:pt x="24211" y="50861"/>
                  </a:lnTo>
                  <a:lnTo>
                    <a:pt x="24817" y="50886"/>
                  </a:lnTo>
                  <a:lnTo>
                    <a:pt x="25450" y="50899"/>
                  </a:lnTo>
                  <a:lnTo>
                    <a:pt x="26069" y="50886"/>
                  </a:lnTo>
                  <a:lnTo>
                    <a:pt x="26689" y="50861"/>
                  </a:lnTo>
                  <a:lnTo>
                    <a:pt x="27308" y="50823"/>
                  </a:lnTo>
                  <a:lnTo>
                    <a:pt x="27940" y="50773"/>
                  </a:lnTo>
                  <a:lnTo>
                    <a:pt x="28560" y="50709"/>
                  </a:lnTo>
                  <a:lnTo>
                    <a:pt x="29179" y="50621"/>
                  </a:lnTo>
                  <a:lnTo>
                    <a:pt x="29811" y="50520"/>
                  </a:lnTo>
                  <a:lnTo>
                    <a:pt x="30431" y="50406"/>
                  </a:lnTo>
                  <a:lnTo>
                    <a:pt x="31063" y="50267"/>
                  </a:lnTo>
                  <a:lnTo>
                    <a:pt x="31682" y="50115"/>
                  </a:lnTo>
                  <a:lnTo>
                    <a:pt x="32302" y="49951"/>
                  </a:lnTo>
                  <a:lnTo>
                    <a:pt x="32921" y="49774"/>
                  </a:lnTo>
                  <a:lnTo>
                    <a:pt x="33541" y="49572"/>
                  </a:lnTo>
                  <a:lnTo>
                    <a:pt x="34160" y="49357"/>
                  </a:lnTo>
                  <a:lnTo>
                    <a:pt x="34767" y="49116"/>
                  </a:lnTo>
                  <a:lnTo>
                    <a:pt x="35374" y="48876"/>
                  </a:lnTo>
                  <a:lnTo>
                    <a:pt x="35981" y="48611"/>
                  </a:lnTo>
                  <a:lnTo>
                    <a:pt x="36562" y="48333"/>
                  </a:lnTo>
                  <a:lnTo>
                    <a:pt x="37144" y="48042"/>
                  </a:lnTo>
                  <a:lnTo>
                    <a:pt x="37713" y="47738"/>
                  </a:lnTo>
                  <a:lnTo>
                    <a:pt x="38269" y="47422"/>
                  </a:lnTo>
                  <a:lnTo>
                    <a:pt x="38813" y="47094"/>
                  </a:lnTo>
                  <a:lnTo>
                    <a:pt x="39344" y="46765"/>
                  </a:lnTo>
                  <a:lnTo>
                    <a:pt x="39875" y="46411"/>
                  </a:lnTo>
                  <a:lnTo>
                    <a:pt x="40393" y="46044"/>
                  </a:lnTo>
                  <a:lnTo>
                    <a:pt x="40899" y="45665"/>
                  </a:lnTo>
                  <a:lnTo>
                    <a:pt x="41392" y="45286"/>
                  </a:lnTo>
                  <a:lnTo>
                    <a:pt x="41872" y="44881"/>
                  </a:lnTo>
                  <a:lnTo>
                    <a:pt x="42340" y="44477"/>
                  </a:lnTo>
                  <a:lnTo>
                    <a:pt x="42795" y="44059"/>
                  </a:lnTo>
                  <a:lnTo>
                    <a:pt x="43250" y="43630"/>
                  </a:lnTo>
                  <a:lnTo>
                    <a:pt x="43680" y="43187"/>
                  </a:lnTo>
                  <a:lnTo>
                    <a:pt x="44110" y="42745"/>
                  </a:lnTo>
                  <a:lnTo>
                    <a:pt x="44527" y="42289"/>
                  </a:lnTo>
                  <a:lnTo>
                    <a:pt x="44919" y="41822"/>
                  </a:lnTo>
                  <a:lnTo>
                    <a:pt x="45311" y="41341"/>
                  </a:lnTo>
                  <a:lnTo>
                    <a:pt x="45690" y="40861"/>
                  </a:lnTo>
                  <a:lnTo>
                    <a:pt x="46057" y="40368"/>
                  </a:lnTo>
                  <a:lnTo>
                    <a:pt x="46411" y="39862"/>
                  </a:lnTo>
                  <a:lnTo>
                    <a:pt x="46752" y="39356"/>
                  </a:lnTo>
                  <a:lnTo>
                    <a:pt x="47081" y="38838"/>
                  </a:lnTo>
                  <a:lnTo>
                    <a:pt x="47397" y="38320"/>
                  </a:lnTo>
                  <a:lnTo>
                    <a:pt x="47700" y="37789"/>
                  </a:lnTo>
                  <a:lnTo>
                    <a:pt x="47979" y="37245"/>
                  </a:lnTo>
                  <a:lnTo>
                    <a:pt x="48257" y="36701"/>
                  </a:lnTo>
                  <a:lnTo>
                    <a:pt x="48522" y="36145"/>
                  </a:lnTo>
                  <a:lnTo>
                    <a:pt x="48775" y="35589"/>
                  </a:lnTo>
                  <a:lnTo>
                    <a:pt x="49015" y="35033"/>
                  </a:lnTo>
                  <a:lnTo>
                    <a:pt x="49230" y="34464"/>
                  </a:lnTo>
                  <a:lnTo>
                    <a:pt x="49445" y="33895"/>
                  </a:lnTo>
                  <a:lnTo>
                    <a:pt x="49635" y="33313"/>
                  </a:lnTo>
                  <a:lnTo>
                    <a:pt x="49824" y="32732"/>
                  </a:lnTo>
                  <a:lnTo>
                    <a:pt x="49989" y="32137"/>
                  </a:lnTo>
                  <a:lnTo>
                    <a:pt x="50140" y="31543"/>
                  </a:lnTo>
                  <a:lnTo>
                    <a:pt x="50279" y="30949"/>
                  </a:lnTo>
                  <a:lnTo>
                    <a:pt x="50406" y="30355"/>
                  </a:lnTo>
                  <a:lnTo>
                    <a:pt x="50520" y="29748"/>
                  </a:lnTo>
                  <a:lnTo>
                    <a:pt x="50621" y="29141"/>
                  </a:lnTo>
                  <a:lnTo>
                    <a:pt x="50697" y="28534"/>
                  </a:lnTo>
                  <a:lnTo>
                    <a:pt x="50773" y="27928"/>
                  </a:lnTo>
                  <a:lnTo>
                    <a:pt x="50823" y="27308"/>
                  </a:lnTo>
                  <a:lnTo>
                    <a:pt x="50861" y="26689"/>
                  </a:lnTo>
                  <a:lnTo>
                    <a:pt x="50886" y="26069"/>
                  </a:lnTo>
                  <a:lnTo>
                    <a:pt x="50886" y="25450"/>
                  </a:lnTo>
                  <a:lnTo>
                    <a:pt x="50886" y="24830"/>
                  </a:lnTo>
                  <a:lnTo>
                    <a:pt x="50861" y="24211"/>
                  </a:lnTo>
                  <a:lnTo>
                    <a:pt x="50823" y="23591"/>
                  </a:lnTo>
                  <a:lnTo>
                    <a:pt x="50773" y="22959"/>
                  </a:lnTo>
                  <a:lnTo>
                    <a:pt x="50697" y="22340"/>
                  </a:lnTo>
                  <a:lnTo>
                    <a:pt x="50608" y="21707"/>
                  </a:lnTo>
                  <a:lnTo>
                    <a:pt x="50507" y="21088"/>
                  </a:lnTo>
                  <a:lnTo>
                    <a:pt x="50393" y="20468"/>
                  </a:lnTo>
                  <a:lnTo>
                    <a:pt x="50267" y="19836"/>
                  </a:lnTo>
                  <a:lnTo>
                    <a:pt x="50115" y="19217"/>
                  </a:lnTo>
                  <a:lnTo>
                    <a:pt x="49951" y="18597"/>
                  </a:lnTo>
                  <a:lnTo>
                    <a:pt x="49761" y="17978"/>
                  </a:lnTo>
                  <a:lnTo>
                    <a:pt x="49559" y="17358"/>
                  </a:lnTo>
                  <a:lnTo>
                    <a:pt x="49344" y="16739"/>
                  </a:lnTo>
                  <a:lnTo>
                    <a:pt x="49116" y="16132"/>
                  </a:lnTo>
                  <a:lnTo>
                    <a:pt x="48864" y="15525"/>
                  </a:lnTo>
                  <a:lnTo>
                    <a:pt x="48598" y="14918"/>
                  </a:lnTo>
                  <a:lnTo>
                    <a:pt x="48333" y="14337"/>
                  </a:lnTo>
                  <a:lnTo>
                    <a:pt x="48042" y="13755"/>
                  </a:lnTo>
                  <a:lnTo>
                    <a:pt x="47738" y="13186"/>
                  </a:lnTo>
                  <a:lnTo>
                    <a:pt x="47422" y="12630"/>
                  </a:lnTo>
                  <a:lnTo>
                    <a:pt x="47094" y="12086"/>
                  </a:lnTo>
                  <a:lnTo>
                    <a:pt x="46752" y="11543"/>
                  </a:lnTo>
                  <a:lnTo>
                    <a:pt x="46398" y="11024"/>
                  </a:lnTo>
                  <a:lnTo>
                    <a:pt x="46044" y="10506"/>
                  </a:lnTo>
                  <a:lnTo>
                    <a:pt x="45665" y="10000"/>
                  </a:lnTo>
                  <a:lnTo>
                    <a:pt x="45273" y="9507"/>
                  </a:lnTo>
                  <a:lnTo>
                    <a:pt x="44881" y="9027"/>
                  </a:lnTo>
                  <a:lnTo>
                    <a:pt x="44477" y="8559"/>
                  </a:lnTo>
                  <a:lnTo>
                    <a:pt x="44047" y="8091"/>
                  </a:lnTo>
                  <a:lnTo>
                    <a:pt x="43630" y="7649"/>
                  </a:lnTo>
                  <a:lnTo>
                    <a:pt x="43187" y="7206"/>
                  </a:lnTo>
                  <a:lnTo>
                    <a:pt x="42732" y="6789"/>
                  </a:lnTo>
                  <a:lnTo>
                    <a:pt x="42277" y="6372"/>
                  </a:lnTo>
                  <a:lnTo>
                    <a:pt x="41809" y="5967"/>
                  </a:lnTo>
                  <a:lnTo>
                    <a:pt x="41341" y="5588"/>
                  </a:lnTo>
                  <a:lnTo>
                    <a:pt x="40848" y="5209"/>
                  </a:lnTo>
                  <a:lnTo>
                    <a:pt x="40355" y="4842"/>
                  </a:lnTo>
                  <a:lnTo>
                    <a:pt x="39862" y="4488"/>
                  </a:lnTo>
                  <a:lnTo>
                    <a:pt x="39344" y="4147"/>
                  </a:lnTo>
                  <a:lnTo>
                    <a:pt x="38838" y="3818"/>
                  </a:lnTo>
                  <a:lnTo>
                    <a:pt x="38307" y="3502"/>
                  </a:lnTo>
                  <a:lnTo>
                    <a:pt x="37776" y="3199"/>
                  </a:lnTo>
                  <a:lnTo>
                    <a:pt x="37245" y="2908"/>
                  </a:lnTo>
                  <a:lnTo>
                    <a:pt x="36701" y="2630"/>
                  </a:lnTo>
                  <a:lnTo>
                    <a:pt x="36145" y="2377"/>
                  </a:lnTo>
                  <a:lnTo>
                    <a:pt x="35589" y="2124"/>
                  </a:lnTo>
                  <a:lnTo>
                    <a:pt x="35020" y="1884"/>
                  </a:lnTo>
                  <a:lnTo>
                    <a:pt x="34464" y="1669"/>
                  </a:lnTo>
                  <a:lnTo>
                    <a:pt x="33882" y="1454"/>
                  </a:lnTo>
                  <a:lnTo>
                    <a:pt x="33301" y="1252"/>
                  </a:lnTo>
                  <a:lnTo>
                    <a:pt x="32719" y="1075"/>
                  </a:lnTo>
                  <a:lnTo>
                    <a:pt x="32137" y="910"/>
                  </a:lnTo>
                  <a:lnTo>
                    <a:pt x="31543" y="759"/>
                  </a:lnTo>
                  <a:lnTo>
                    <a:pt x="30949" y="607"/>
                  </a:lnTo>
                  <a:lnTo>
                    <a:pt x="30342" y="481"/>
                  </a:lnTo>
                  <a:lnTo>
                    <a:pt x="29748" y="379"/>
                  </a:lnTo>
                  <a:lnTo>
                    <a:pt x="29141" y="278"/>
                  </a:lnTo>
                  <a:lnTo>
                    <a:pt x="28534" y="190"/>
                  </a:lnTo>
                  <a:lnTo>
                    <a:pt x="27915" y="127"/>
                  </a:lnTo>
                  <a:lnTo>
                    <a:pt x="27308" y="76"/>
                  </a:lnTo>
                  <a:lnTo>
                    <a:pt x="26689" y="38"/>
                  </a:lnTo>
                  <a:lnTo>
                    <a:pt x="26069" y="13"/>
                  </a:lnTo>
                  <a:lnTo>
                    <a:pt x="25450" y="0"/>
                  </a:lnTo>
                  <a:close/>
                </a:path>
              </a:pathLst>
            </a:custGeom>
            <a:solidFill>
              <a:srgbClr val="D4E2F1">
                <a:alpha val="51959"/>
              </a:srgbClr>
            </a:solidFill>
            <a:ln>
              <a:noFill/>
            </a:ln>
          </p:spPr>
          <p:txBody>
            <a:bodyPr spcFirstLastPara="1" wrap="square" lIns="68569" tIns="68569" rIns="68569" bIns="68569" anchor="ctr" anchorCtr="0">
              <a:noAutofit/>
            </a:bodyPr>
            <a:lstStyle/>
            <a:p>
              <a:endParaRPr sz="1050"/>
            </a:p>
          </p:txBody>
        </p:sp>
      </p:grpSp>
      <p:sp>
        <p:nvSpPr>
          <p:cNvPr id="1483" name="TextBox 1482">
            <a:extLst>
              <a:ext uri="{FF2B5EF4-FFF2-40B4-BE49-F238E27FC236}">
                <a16:creationId xmlns:a16="http://schemas.microsoft.com/office/drawing/2014/main" id="{D5A75074-5478-5B1A-6996-B5F964C38673}"/>
              </a:ext>
            </a:extLst>
          </p:cNvPr>
          <p:cNvSpPr txBox="1"/>
          <p:nvPr/>
        </p:nvSpPr>
        <p:spPr>
          <a:xfrm>
            <a:off x="857555" y="2084722"/>
            <a:ext cx="4140305" cy="2031325"/>
          </a:xfrm>
          <a:prstGeom prst="rect">
            <a:avLst/>
          </a:prstGeom>
          <a:noFill/>
        </p:spPr>
        <p:txBody>
          <a:bodyPr wrap="square">
            <a:spAutoFit/>
          </a:bodyPr>
          <a:lstStyle/>
          <a:p>
            <a:pPr marL="600075" lvl="1" indent="-257175">
              <a:buFont typeface="Wingdings" panose="05000000000000000000" pitchFamily="2" charset="2"/>
              <a:buChar char="v"/>
            </a:pPr>
            <a:r>
              <a:rPr lang="en-US" sz="1800" dirty="0">
                <a:solidFill>
                  <a:schemeClr val="tx1">
                    <a:lumMod val="75000"/>
                    <a:lumOff val="25000"/>
                  </a:schemeClr>
                </a:solidFill>
                <a:latin typeface="Fira Sans Extra Condensed" panose="020B0503050000020004" pitchFamily="34" charset="0"/>
                <a:cs typeface="Calibri"/>
              </a:rPr>
              <a:t>Optimize future strategies</a:t>
            </a:r>
          </a:p>
          <a:p>
            <a:pPr marL="600075" lvl="1" indent="-257175">
              <a:buFont typeface="Wingdings" panose="05000000000000000000" pitchFamily="2" charset="2"/>
              <a:buChar char="v"/>
            </a:pPr>
            <a:r>
              <a:rPr lang="en-US" sz="1800" dirty="0">
                <a:solidFill>
                  <a:schemeClr val="tx1">
                    <a:lumMod val="75000"/>
                    <a:lumOff val="25000"/>
                  </a:schemeClr>
                </a:solidFill>
                <a:latin typeface="Fira Sans Extra Condensed" panose="020B0503050000020004" pitchFamily="34" charset="0"/>
                <a:cs typeface="Calibri"/>
              </a:rPr>
              <a:t>Customer segmentation</a:t>
            </a:r>
          </a:p>
          <a:p>
            <a:pPr marL="600075" lvl="1" indent="-257175">
              <a:buFont typeface="Wingdings" panose="05000000000000000000" pitchFamily="2" charset="2"/>
              <a:buChar char="v"/>
            </a:pPr>
            <a:r>
              <a:rPr lang="en-US" sz="1800" dirty="0">
                <a:solidFill>
                  <a:schemeClr val="tx1">
                    <a:lumMod val="75000"/>
                    <a:lumOff val="25000"/>
                  </a:schemeClr>
                </a:solidFill>
                <a:latin typeface="Fira Sans Extra Condensed" panose="020B0503050000020004" pitchFamily="34" charset="0"/>
                <a:cs typeface="Calibri"/>
              </a:rPr>
              <a:t>CRM – Premium &amp; Dormant customer</a:t>
            </a:r>
          </a:p>
          <a:p>
            <a:pPr marL="600075" lvl="1" indent="-257175">
              <a:buFont typeface="Wingdings" panose="05000000000000000000" pitchFamily="2" charset="2"/>
              <a:buChar char="v"/>
            </a:pPr>
            <a:r>
              <a:rPr lang="en-US" sz="1800" dirty="0">
                <a:solidFill>
                  <a:schemeClr val="tx1">
                    <a:lumMod val="75000"/>
                    <a:lumOff val="25000"/>
                  </a:schemeClr>
                </a:solidFill>
                <a:latin typeface="Fira Sans Extra Condensed" panose="020B0503050000020004" pitchFamily="34" charset="0"/>
                <a:cs typeface="Calibri"/>
              </a:rPr>
              <a:t>Overall ROI</a:t>
            </a:r>
          </a:p>
          <a:p>
            <a:pPr marL="600075" lvl="1" indent="-257175">
              <a:buFont typeface="Wingdings" panose="05000000000000000000" pitchFamily="2" charset="2"/>
              <a:buChar char="v"/>
            </a:pPr>
            <a:r>
              <a:rPr lang="en-US" sz="1800" dirty="0">
                <a:solidFill>
                  <a:schemeClr val="tx1">
                    <a:lumMod val="75000"/>
                    <a:lumOff val="25000"/>
                  </a:schemeClr>
                </a:solidFill>
                <a:latin typeface="Fira Sans Extra Condensed" panose="020B0503050000020004" pitchFamily="34" charset="0"/>
                <a:cs typeface="Calibri"/>
              </a:rPr>
              <a:t>Predictive model</a:t>
            </a:r>
          </a:p>
          <a:p>
            <a:pPr marL="257175" indent="-257175">
              <a:buFont typeface="Wingdings" panose="05000000000000000000" pitchFamily="2" charset="2"/>
              <a:buChar char="v"/>
            </a:pPr>
            <a:endParaRPr lang="en-US" sz="1800" dirty="0">
              <a:solidFill>
                <a:schemeClr val="tx1">
                  <a:lumMod val="75000"/>
                  <a:lumOff val="25000"/>
                </a:schemeClr>
              </a:solidFill>
              <a:latin typeface="Fira Sans Extra Condensed" panose="020B0503050000020004" pitchFamily="34" charset="0"/>
              <a:cs typeface="Calibri"/>
            </a:endParaRPr>
          </a:p>
          <a:p>
            <a:pPr marL="257175" indent="-257175">
              <a:buFont typeface="Wingdings" panose="05000000000000000000" pitchFamily="2" charset="2"/>
              <a:buChar char="v"/>
            </a:pPr>
            <a:endParaRPr lang="en-US" sz="1800" dirty="0">
              <a:solidFill>
                <a:schemeClr val="tx1">
                  <a:lumMod val="75000"/>
                  <a:lumOff val="25000"/>
                </a:schemeClr>
              </a:solidFill>
              <a:latin typeface="Fira Sans Extra Condensed" panose="020B0503050000020004" pitchFamily="34" charset="0"/>
              <a:cs typeface="Calibri"/>
            </a:endParaRPr>
          </a:p>
        </p:txBody>
      </p:sp>
    </p:spTree>
    <p:extLst>
      <p:ext uri="{BB962C8B-B14F-4D97-AF65-F5344CB8AC3E}">
        <p14:creationId xmlns:p14="http://schemas.microsoft.com/office/powerpoint/2010/main" val="21222289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7EA4F86-F5F6-3D4A-CEDC-118CF500E87C}"/>
              </a:ext>
            </a:extLst>
          </p:cNvPr>
          <p:cNvSpPr/>
          <p:nvPr/>
        </p:nvSpPr>
        <p:spPr>
          <a:xfrm>
            <a:off x="0" y="0"/>
            <a:ext cx="9144000" cy="971550"/>
          </a:xfrm>
          <a:prstGeom prst="rect">
            <a:avLst/>
          </a:prstGeom>
          <a:solidFill>
            <a:srgbClr val="9B75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 name="TextBox 8">
            <a:extLst>
              <a:ext uri="{FF2B5EF4-FFF2-40B4-BE49-F238E27FC236}">
                <a16:creationId xmlns:a16="http://schemas.microsoft.com/office/drawing/2014/main" id="{376BB6AE-79F5-77A2-ACD8-DE8C3EFB4175}"/>
              </a:ext>
            </a:extLst>
          </p:cNvPr>
          <p:cNvSpPr txBox="1"/>
          <p:nvPr/>
        </p:nvSpPr>
        <p:spPr>
          <a:xfrm>
            <a:off x="1872000" y="224996"/>
            <a:ext cx="5508000" cy="410690"/>
          </a:xfrm>
          <a:prstGeom prst="rect">
            <a:avLst/>
          </a:prstGeom>
          <a:noFill/>
        </p:spPr>
        <p:txBody>
          <a:bodyPr wrap="square" lIns="0" tIns="0" rIns="0" bIns="0" rtlCol="0" anchor="ctr">
            <a:spAutoFit/>
          </a:bodyPr>
          <a:lstStyle/>
          <a:p>
            <a:pPr algn="ctr">
              <a:lnSpc>
                <a:spcPct val="140000"/>
              </a:lnSpc>
            </a:pPr>
            <a:r>
              <a:rPr lang="en-US" altLang="zh-CN" sz="2100" b="1" dirty="0">
                <a:solidFill>
                  <a:schemeClr val="bg1"/>
                </a:solidFill>
                <a:latin typeface="Fira Sans Extra Condensed" panose="020B0503050000020004" pitchFamily="34" charset="0"/>
                <a:cs typeface="Calibri"/>
                <a:sym typeface="+mn-lt"/>
              </a:rPr>
              <a:t>Ethical Implications and Christian Faith</a:t>
            </a:r>
            <a:endParaRPr lang="zh-CN" altLang="en-US" sz="2100" b="1" dirty="0">
              <a:solidFill>
                <a:schemeClr val="bg1"/>
              </a:solidFill>
              <a:latin typeface="Fira Sans Extra Condensed" panose="020B0503050000020004" pitchFamily="34" charset="0"/>
              <a:cs typeface="Calibri" panose="020F0502020204030204" pitchFamily="34" charset="0"/>
              <a:sym typeface="+mn-lt"/>
            </a:endParaRPr>
          </a:p>
        </p:txBody>
      </p:sp>
      <p:sp>
        <p:nvSpPr>
          <p:cNvPr id="4" name="TextBox 8">
            <a:extLst>
              <a:ext uri="{FF2B5EF4-FFF2-40B4-BE49-F238E27FC236}">
                <a16:creationId xmlns:a16="http://schemas.microsoft.com/office/drawing/2014/main" id="{E33EEC22-2E55-27BE-2C5C-328C6E05FDD3}"/>
              </a:ext>
            </a:extLst>
          </p:cNvPr>
          <p:cNvSpPr txBox="1"/>
          <p:nvPr/>
        </p:nvSpPr>
        <p:spPr>
          <a:xfrm>
            <a:off x="3892154" y="1564475"/>
            <a:ext cx="5055113" cy="2616101"/>
          </a:xfrm>
          <a:prstGeom prst="rect">
            <a:avLst/>
          </a:prstGeom>
          <a:noFill/>
        </p:spPr>
        <p:txBody>
          <a:bodyPr wrap="square" lIns="0" tIns="0" rIns="0" bIns="0" rtlCol="0" anchor="ctr">
            <a:spAutoFit/>
          </a:bodyPr>
          <a:lstStyle/>
          <a:p>
            <a:pPr marL="257175" indent="-257175">
              <a:buFont typeface="Wingdings" panose="05000000000000000000" pitchFamily="2" charset="2"/>
              <a:buChar char="v"/>
            </a:pPr>
            <a:r>
              <a:rPr lang="en-US" altLang="zh-CN" sz="1600" dirty="0">
                <a:solidFill>
                  <a:schemeClr val="tx1">
                    <a:lumMod val="85000"/>
                    <a:lumOff val="15000"/>
                  </a:schemeClr>
                </a:solidFill>
                <a:latin typeface="Fira Sans Extra Condensed" panose="020B0503050000020004" pitchFamily="34" charset="0"/>
                <a:cs typeface="Calibri"/>
                <a:sym typeface="+mn-lt"/>
              </a:rPr>
              <a:t>Privacy Concerns</a:t>
            </a:r>
          </a:p>
          <a:p>
            <a:pPr marL="257175" indent="-257175">
              <a:buFont typeface="Wingdings" panose="05000000000000000000" pitchFamily="2" charset="2"/>
              <a:buChar char="v"/>
            </a:pPr>
            <a:r>
              <a:rPr lang="en-US" altLang="zh-CN" sz="1600" dirty="0">
                <a:solidFill>
                  <a:schemeClr val="tx1">
                    <a:lumMod val="85000"/>
                    <a:lumOff val="15000"/>
                  </a:schemeClr>
                </a:solidFill>
                <a:latin typeface="Fira Sans Extra Condensed" panose="020B0503050000020004" pitchFamily="34" charset="0"/>
                <a:cs typeface="Calibri"/>
                <a:sym typeface="+mn-lt"/>
              </a:rPr>
              <a:t>Data Transparency</a:t>
            </a:r>
          </a:p>
          <a:p>
            <a:pPr marL="342900" lvl="1"/>
            <a:endParaRPr lang="en-US" altLang="zh-CN" sz="1600" dirty="0">
              <a:solidFill>
                <a:schemeClr val="tx1">
                  <a:lumMod val="85000"/>
                  <a:lumOff val="15000"/>
                </a:schemeClr>
              </a:solidFill>
              <a:latin typeface="Fira Sans Extra Condensed" panose="020B0503050000020004" pitchFamily="34" charset="0"/>
              <a:ea typeface="+mn-lt"/>
              <a:cs typeface="Calibri"/>
            </a:endParaRPr>
          </a:p>
          <a:p>
            <a:pPr marL="257175" indent="-257175">
              <a:buFont typeface="Wingdings" panose="05000000000000000000" pitchFamily="2" charset="2"/>
              <a:buChar char="v"/>
            </a:pPr>
            <a:r>
              <a:rPr lang="en-US" altLang="zh-CN" sz="1600" dirty="0">
                <a:solidFill>
                  <a:schemeClr val="tx1">
                    <a:lumMod val="85000"/>
                    <a:lumOff val="15000"/>
                  </a:schemeClr>
                </a:solidFill>
                <a:latin typeface="Fira Sans Extra Condensed" panose="020B0503050000020004" pitchFamily="34" charset="0"/>
                <a:ea typeface="+mn-lt"/>
                <a:cs typeface="Calibri"/>
              </a:rPr>
              <a:t>Christian Faith:  As DA, potential ethical implications of the work and to act in a way that upholds Christian values of dignity, respect, privacy, and justice</a:t>
            </a:r>
          </a:p>
          <a:p>
            <a:pPr marL="257175" indent="-257175">
              <a:buFont typeface="Wingdings" panose="05000000000000000000" pitchFamily="2" charset="2"/>
              <a:buChar char="v"/>
            </a:pPr>
            <a:endParaRPr lang="en-US" altLang="zh-CN" sz="1600" dirty="0">
              <a:solidFill>
                <a:schemeClr val="tx1">
                  <a:lumMod val="85000"/>
                  <a:lumOff val="15000"/>
                </a:schemeClr>
              </a:solidFill>
              <a:latin typeface="Fira Sans Extra Condensed" panose="020B0503050000020004" pitchFamily="34" charset="0"/>
              <a:ea typeface="+mn-lt"/>
              <a:cs typeface="Calibri"/>
            </a:endParaRPr>
          </a:p>
          <a:p>
            <a:pPr marL="257175" indent="-257175">
              <a:buFont typeface="Wingdings" panose="05000000000000000000" pitchFamily="2" charset="2"/>
              <a:buChar char="v"/>
            </a:pPr>
            <a:r>
              <a:rPr lang="en-US" altLang="zh-CN" sz="1600" dirty="0">
                <a:solidFill>
                  <a:schemeClr val="tx1">
                    <a:lumMod val="85000"/>
                    <a:lumOff val="15000"/>
                  </a:schemeClr>
                </a:solidFill>
                <a:latin typeface="Fira Sans Extra Condensed" panose="020B0503050000020004" pitchFamily="34" charset="0"/>
                <a:cs typeface="Calibri"/>
              </a:rPr>
              <a:t>"Speak up for those who cannot speak for themselves, for the rights of all who are destitute. Speak up and judge fairly; defend the rights of the poor and needy." - Proverbs 31:8-9</a:t>
            </a:r>
          </a:p>
          <a:p>
            <a:pPr marL="257175" indent="-257175">
              <a:buFont typeface="Wingdings" panose="05000000000000000000" pitchFamily="2" charset="2"/>
              <a:buChar char="v"/>
            </a:pPr>
            <a:endParaRPr lang="en-US" sz="1000" dirty="0">
              <a:solidFill>
                <a:schemeClr val="tx1">
                  <a:lumMod val="85000"/>
                  <a:lumOff val="15000"/>
                </a:schemeClr>
              </a:solidFill>
              <a:latin typeface="Fira Sans Extra Condensed" panose="020B0503050000020004" pitchFamily="34" charset="0"/>
            </a:endParaRPr>
          </a:p>
        </p:txBody>
      </p:sp>
      <p:pic>
        <p:nvPicPr>
          <p:cNvPr id="16394" name="Picture 10" descr="Location Tracker by Kate Pileka for Gentle Code on Dribbble">
            <a:extLst>
              <a:ext uri="{FF2B5EF4-FFF2-40B4-BE49-F238E27FC236}">
                <a16:creationId xmlns:a16="http://schemas.microsoft.com/office/drawing/2014/main" id="{807D90AC-82EE-43A9-B3E3-7BE44083B3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6100" y="1729523"/>
            <a:ext cx="3048000" cy="228600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849225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515"/>
        <p:cNvGrpSpPr/>
        <p:nvPr/>
      </p:nvGrpSpPr>
      <p:grpSpPr>
        <a:xfrm>
          <a:off x="0" y="0"/>
          <a:ext cx="0" cy="0"/>
          <a:chOff x="0" y="0"/>
          <a:chExt cx="0" cy="0"/>
        </a:xfrm>
      </p:grpSpPr>
      <p:sp>
        <p:nvSpPr>
          <p:cNvPr id="1516" name="Google Shape;1516;p49"/>
          <p:cNvSpPr txBox="1"/>
          <p:nvPr/>
        </p:nvSpPr>
        <p:spPr>
          <a:xfrm>
            <a:off x="234779" y="2571750"/>
            <a:ext cx="7047300" cy="238727"/>
          </a:xfrm>
          <a:prstGeom prst="rect">
            <a:avLst/>
          </a:prstGeom>
          <a:noFill/>
          <a:ln>
            <a:noFill/>
          </a:ln>
        </p:spPr>
        <p:txBody>
          <a:bodyPr spcFirstLastPara="1" wrap="square" lIns="91425" tIns="91425" rIns="91425" bIns="91425" anchor="t" anchorCtr="0">
            <a:noAutofit/>
          </a:bodyPr>
          <a:lstStyle/>
          <a:p>
            <a:pPr>
              <a:lnSpc>
                <a:spcPct val="115000"/>
              </a:lnSpc>
              <a:spcBef>
                <a:spcPts val="1400"/>
              </a:spcBef>
              <a:buClr>
                <a:schemeClr val="dk1"/>
              </a:buClr>
              <a:buSzPts val="1100"/>
            </a:pPr>
            <a:r>
              <a:rPr lang="en-US" sz="6600" b="1" dirty="0">
                <a:solidFill>
                  <a:schemeClr val="lt1"/>
                </a:solidFill>
                <a:latin typeface="Fira Sans Extra Condensed"/>
              </a:rPr>
              <a:t>Thank you</a:t>
            </a:r>
          </a:p>
          <a:p>
            <a:pPr>
              <a:lnSpc>
                <a:spcPct val="114999"/>
              </a:lnSpc>
              <a:spcBef>
                <a:spcPts val="1400"/>
              </a:spcBef>
              <a:buSzPts val="1100"/>
            </a:pPr>
            <a:r>
              <a:rPr lang="en-US" sz="6600" b="1" dirty="0">
                <a:solidFill>
                  <a:schemeClr val="lt1"/>
                </a:solidFill>
                <a:latin typeface="Fira Sans Extra Condensed"/>
              </a:rPr>
              <a:t>Questions?</a:t>
            </a:r>
            <a:endParaRPr lang="en-US" sz="6600" b="1" dirty="0">
              <a:solidFill>
                <a:schemeClr val="lt1"/>
              </a:solidFill>
              <a:latin typeface="Fira Sans Extra Condensed" panose="020B0503050000020004" pitchFamily="34" charset="0"/>
            </a:endParaRPr>
          </a:p>
        </p:txBody>
      </p:sp>
      <p:sp>
        <p:nvSpPr>
          <p:cNvPr id="1517" name="Google Shape;1517;p49"/>
          <p:cNvSpPr txBox="1"/>
          <p:nvPr/>
        </p:nvSpPr>
        <p:spPr>
          <a:xfrm>
            <a:off x="-19395" y="3555574"/>
            <a:ext cx="7047300" cy="440100"/>
          </a:xfrm>
          <a:prstGeom prst="rect">
            <a:avLst/>
          </a:prstGeom>
          <a:noFill/>
          <a:ln>
            <a:noFill/>
          </a:ln>
        </p:spPr>
        <p:txBody>
          <a:bodyPr spcFirstLastPara="1" wrap="square" lIns="91425" tIns="91425" rIns="91425" bIns="91425" anchor="t" anchorCtr="0">
            <a:noAutofit/>
          </a:bodyPr>
          <a:lstStyle/>
          <a:p>
            <a:pPr>
              <a:lnSpc>
                <a:spcPct val="115000"/>
              </a:lnSpc>
            </a:pPr>
            <a:r>
              <a:rPr lang="en-US" sz="1000">
                <a:solidFill>
                  <a:schemeClr val="bg1"/>
                </a:solidFill>
              </a:rPr>
              <a:t>References</a:t>
            </a:r>
          </a:p>
          <a:p>
            <a:pPr>
              <a:lnSpc>
                <a:spcPct val="115000"/>
              </a:lnSpc>
            </a:pPr>
            <a:r>
              <a:rPr lang="en-US" sz="1000">
                <a:solidFill>
                  <a:schemeClr val="bg1"/>
                </a:solidFill>
                <a:hlinkClick r:id="rId3">
                  <a:extLst>
                    <a:ext uri="{A12FA001-AC4F-418D-AE19-62706E023703}">
                      <ahyp:hlinkClr xmlns:ahyp="http://schemas.microsoft.com/office/drawing/2018/hyperlinkcolor" val="tx"/>
                    </a:ext>
                  </a:extLst>
                </a:hlinkClick>
              </a:rPr>
              <a:t>https://www.kaggle.com/datasets/pavansubhasht/ibm-hr-analytics-attrition-dataset</a:t>
            </a:r>
            <a:endParaRPr lang="en-US" sz="1000">
              <a:solidFill>
                <a:schemeClr val="bg1"/>
              </a:solidFill>
            </a:endParaRPr>
          </a:p>
          <a:p>
            <a:pPr>
              <a:lnSpc>
                <a:spcPct val="115000"/>
              </a:lnSpc>
            </a:pPr>
            <a:endParaRPr lang="en-US" sz="1000">
              <a:solidFill>
                <a:schemeClr val="bg1"/>
              </a:solidFill>
            </a:endParaRPr>
          </a:p>
          <a:p>
            <a:pPr>
              <a:lnSpc>
                <a:spcPct val="115000"/>
              </a:lnSpc>
            </a:pPr>
            <a:endParaRPr sz="1000" u="sng">
              <a:solidFill>
                <a:schemeClr val="bg1"/>
              </a:solidFill>
            </a:endParaRPr>
          </a:p>
        </p:txBody>
      </p:sp>
      <p:pic>
        <p:nvPicPr>
          <p:cNvPr id="4" name="Picture 4">
            <a:extLst>
              <a:ext uri="{FF2B5EF4-FFF2-40B4-BE49-F238E27FC236}">
                <a16:creationId xmlns:a16="http://schemas.microsoft.com/office/drawing/2014/main" id="{11D15C42-A139-A923-4024-E4E176E12472}"/>
              </a:ext>
            </a:extLst>
          </p:cNvPr>
          <p:cNvPicPr>
            <a:picLocks noChangeAspect="1"/>
          </p:cNvPicPr>
          <p:nvPr/>
        </p:nvPicPr>
        <p:blipFill>
          <a:blip r:embed="rId4"/>
          <a:stretch>
            <a:fillRect/>
          </a:stretch>
        </p:blipFill>
        <p:spPr>
          <a:xfrm>
            <a:off x="5146590" y="1069120"/>
            <a:ext cx="3762632" cy="3638544"/>
          </a:xfrm>
          <a:prstGeom prst="rect">
            <a:avLst/>
          </a:prstGeom>
        </p:spPr>
      </p:pic>
      <p:sp>
        <p:nvSpPr>
          <p:cNvPr id="18" name="Rectangle 17">
            <a:extLst>
              <a:ext uri="{FF2B5EF4-FFF2-40B4-BE49-F238E27FC236}">
                <a16:creationId xmlns:a16="http://schemas.microsoft.com/office/drawing/2014/main" id="{6E0255F6-37C4-B84E-57DB-B7A5A98B49C9}"/>
              </a:ext>
            </a:extLst>
          </p:cNvPr>
          <p:cNvSpPr/>
          <p:nvPr/>
        </p:nvSpPr>
        <p:spPr>
          <a:xfrm>
            <a:off x="-19395" y="-49939"/>
            <a:ext cx="9144000" cy="971550"/>
          </a:xfrm>
          <a:prstGeom prst="rect">
            <a:avLst/>
          </a:prstGeom>
          <a:solidFill>
            <a:srgbClr val="9B75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9" name="TextBox 8">
            <a:extLst>
              <a:ext uri="{FF2B5EF4-FFF2-40B4-BE49-F238E27FC236}">
                <a16:creationId xmlns:a16="http://schemas.microsoft.com/office/drawing/2014/main" id="{2203BB67-200E-9492-62BE-6B373163CD7D}"/>
              </a:ext>
            </a:extLst>
          </p:cNvPr>
          <p:cNvSpPr txBox="1"/>
          <p:nvPr/>
        </p:nvSpPr>
        <p:spPr>
          <a:xfrm>
            <a:off x="1872000" y="224996"/>
            <a:ext cx="5508000" cy="410690"/>
          </a:xfrm>
          <a:prstGeom prst="rect">
            <a:avLst/>
          </a:prstGeom>
          <a:noFill/>
        </p:spPr>
        <p:txBody>
          <a:bodyPr wrap="square" lIns="0" tIns="0" rIns="0" bIns="0" rtlCol="0" anchor="ctr">
            <a:spAutoFit/>
          </a:bodyPr>
          <a:lstStyle/>
          <a:p>
            <a:pPr algn="ctr">
              <a:lnSpc>
                <a:spcPct val="140000"/>
              </a:lnSpc>
            </a:pPr>
            <a:r>
              <a:rPr lang="en-US" altLang="zh-CN" sz="2100" b="1" dirty="0">
                <a:solidFill>
                  <a:schemeClr val="bg1"/>
                </a:solidFill>
                <a:latin typeface="Fira Sans Extra Condensed" panose="020B0503050000020004" pitchFamily="34" charset="0"/>
                <a:cs typeface="Calibri"/>
                <a:sym typeface="+mn-lt"/>
              </a:rPr>
              <a:t>Challenges</a:t>
            </a:r>
            <a:endParaRPr lang="zh-CN" altLang="en-US" sz="2100" b="1" dirty="0">
              <a:solidFill>
                <a:schemeClr val="bg1"/>
              </a:solidFill>
              <a:latin typeface="Fira Sans Extra Condensed" panose="020B0503050000020004" pitchFamily="34" charset="0"/>
              <a:cs typeface="Calibri" panose="020F0502020204030204" pitchFamily="34" charset="0"/>
              <a:sym typeface="+mn-lt"/>
            </a:endParaRPr>
          </a:p>
        </p:txBody>
      </p:sp>
      <p:sp>
        <p:nvSpPr>
          <p:cNvPr id="21" name="TextBox 20">
            <a:extLst>
              <a:ext uri="{FF2B5EF4-FFF2-40B4-BE49-F238E27FC236}">
                <a16:creationId xmlns:a16="http://schemas.microsoft.com/office/drawing/2014/main" id="{774D0E94-5DAB-B3A4-79B6-3ED4F5541D07}"/>
              </a:ext>
            </a:extLst>
          </p:cNvPr>
          <p:cNvSpPr txBox="1"/>
          <p:nvPr/>
        </p:nvSpPr>
        <p:spPr>
          <a:xfrm>
            <a:off x="678343" y="1671503"/>
            <a:ext cx="4140305" cy="1754326"/>
          </a:xfrm>
          <a:prstGeom prst="rect">
            <a:avLst/>
          </a:prstGeom>
          <a:noFill/>
        </p:spPr>
        <p:txBody>
          <a:bodyPr wrap="square">
            <a:spAutoFit/>
          </a:bodyPr>
          <a:lstStyle/>
          <a:p>
            <a:pPr marL="257175" indent="-257175">
              <a:buFont typeface="Wingdings" panose="05000000000000000000" pitchFamily="2" charset="2"/>
              <a:buChar char="v"/>
            </a:pPr>
            <a:r>
              <a:rPr lang="en-US" sz="1800" dirty="0">
                <a:solidFill>
                  <a:schemeClr val="tx1">
                    <a:lumMod val="75000"/>
                    <a:lumOff val="25000"/>
                  </a:schemeClr>
                </a:solidFill>
                <a:latin typeface="Fira Sans Extra Condensed" panose="020B0503050000020004" pitchFamily="34" charset="0"/>
                <a:cs typeface="Calibri"/>
              </a:rPr>
              <a:t>Big dataset</a:t>
            </a:r>
          </a:p>
          <a:p>
            <a:pPr marL="257175" indent="-257175">
              <a:buFont typeface="Wingdings" panose="05000000000000000000" pitchFamily="2" charset="2"/>
              <a:buChar char="v"/>
            </a:pPr>
            <a:r>
              <a:rPr lang="en-US" sz="1800" dirty="0">
                <a:solidFill>
                  <a:schemeClr val="tx1">
                    <a:lumMod val="75000"/>
                    <a:lumOff val="25000"/>
                  </a:schemeClr>
                </a:solidFill>
                <a:latin typeface="Fira Sans Extra Condensed" panose="020B0503050000020004" pitchFamily="34" charset="0"/>
                <a:cs typeface="Calibri"/>
              </a:rPr>
              <a:t>Dirty dataset</a:t>
            </a:r>
          </a:p>
          <a:p>
            <a:pPr marL="257175" indent="-257175">
              <a:buFont typeface="Wingdings" panose="05000000000000000000" pitchFamily="2" charset="2"/>
              <a:buChar char="v"/>
            </a:pPr>
            <a:r>
              <a:rPr lang="en-US" sz="1800" dirty="0">
                <a:solidFill>
                  <a:schemeClr val="tx1">
                    <a:lumMod val="75000"/>
                    <a:lumOff val="25000"/>
                  </a:schemeClr>
                </a:solidFill>
                <a:latin typeface="Fira Sans Extra Condensed" panose="020B0503050000020004" pitchFamily="34" charset="0"/>
                <a:cs typeface="Calibri"/>
              </a:rPr>
              <a:t>Multiple dimensions</a:t>
            </a:r>
          </a:p>
          <a:p>
            <a:pPr marL="257175" indent="-257175">
              <a:buFont typeface="Wingdings" panose="05000000000000000000" pitchFamily="2" charset="2"/>
              <a:buChar char="v"/>
            </a:pPr>
            <a:r>
              <a:rPr lang="en-US" sz="1800" dirty="0">
                <a:solidFill>
                  <a:schemeClr val="tx1">
                    <a:lumMod val="75000"/>
                    <a:lumOff val="25000"/>
                  </a:schemeClr>
                </a:solidFill>
                <a:latin typeface="Fira Sans Extra Condensed" panose="020B0503050000020004" pitchFamily="34" charset="0"/>
                <a:cs typeface="Calibri"/>
              </a:rPr>
              <a:t>Run slow</a:t>
            </a:r>
          </a:p>
          <a:p>
            <a:pPr marL="257175" indent="-257175">
              <a:buFont typeface="Wingdings" panose="05000000000000000000" pitchFamily="2" charset="2"/>
              <a:buChar char="v"/>
            </a:pPr>
            <a:endParaRPr lang="en-US" sz="1800" dirty="0">
              <a:solidFill>
                <a:schemeClr val="tx1">
                  <a:lumMod val="75000"/>
                  <a:lumOff val="25000"/>
                </a:schemeClr>
              </a:solidFill>
              <a:latin typeface="Fira Sans Extra Condensed" panose="020B0503050000020004" pitchFamily="34" charset="0"/>
              <a:cs typeface="Calibri"/>
            </a:endParaRPr>
          </a:p>
          <a:p>
            <a:pPr marL="257175" indent="-257175">
              <a:buFont typeface="Wingdings" panose="05000000000000000000" pitchFamily="2" charset="2"/>
              <a:buChar char="v"/>
            </a:pPr>
            <a:endParaRPr lang="en-US" sz="1800" dirty="0">
              <a:solidFill>
                <a:schemeClr val="tx1">
                  <a:lumMod val="75000"/>
                  <a:lumOff val="25000"/>
                </a:schemeClr>
              </a:solidFill>
              <a:latin typeface="Fira Sans Extra Condensed" panose="020B0503050000020004" pitchFamily="34" charset="0"/>
              <a:cs typeface="Calibri"/>
            </a:endParaRPr>
          </a:p>
        </p:txBody>
      </p:sp>
    </p:spTree>
    <p:extLst>
      <p:ext uri="{BB962C8B-B14F-4D97-AF65-F5344CB8AC3E}">
        <p14:creationId xmlns:p14="http://schemas.microsoft.com/office/powerpoint/2010/main" val="10645290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522"/>
        <p:cNvGrpSpPr/>
        <p:nvPr/>
      </p:nvGrpSpPr>
      <p:grpSpPr>
        <a:xfrm>
          <a:off x="0" y="0"/>
          <a:ext cx="0" cy="0"/>
          <a:chOff x="0" y="0"/>
          <a:chExt cx="0" cy="0"/>
        </a:xfrm>
      </p:grpSpPr>
      <p:grpSp>
        <p:nvGrpSpPr>
          <p:cNvPr id="1526" name="Google Shape;1526;p50"/>
          <p:cNvGrpSpPr/>
          <p:nvPr/>
        </p:nvGrpSpPr>
        <p:grpSpPr>
          <a:xfrm>
            <a:off x="6874322" y="1571957"/>
            <a:ext cx="1446116" cy="2863897"/>
            <a:chOff x="6529419" y="1724307"/>
            <a:chExt cx="1480463" cy="2931917"/>
          </a:xfrm>
        </p:grpSpPr>
        <p:grpSp>
          <p:nvGrpSpPr>
            <p:cNvPr id="1527" name="Google Shape;1527;p50"/>
            <p:cNvGrpSpPr/>
            <p:nvPr/>
          </p:nvGrpSpPr>
          <p:grpSpPr>
            <a:xfrm>
              <a:off x="6556827" y="1724307"/>
              <a:ext cx="956596" cy="944294"/>
              <a:chOff x="3800349" y="1238762"/>
              <a:chExt cx="1098904" cy="1084772"/>
            </a:xfrm>
          </p:grpSpPr>
          <p:grpSp>
            <p:nvGrpSpPr>
              <p:cNvPr id="1528" name="Google Shape;1528;p50"/>
              <p:cNvGrpSpPr/>
              <p:nvPr/>
            </p:nvGrpSpPr>
            <p:grpSpPr>
              <a:xfrm>
                <a:off x="3800349" y="1238762"/>
                <a:ext cx="1098904" cy="1084772"/>
                <a:chOff x="3800349" y="1238762"/>
                <a:chExt cx="1098904" cy="1084772"/>
              </a:xfrm>
            </p:grpSpPr>
            <p:sp>
              <p:nvSpPr>
                <p:cNvPr id="1529" name="Google Shape;1529;p50"/>
                <p:cNvSpPr/>
                <p:nvPr/>
              </p:nvSpPr>
              <p:spPr>
                <a:xfrm>
                  <a:off x="3800349" y="1238762"/>
                  <a:ext cx="1098904" cy="1084772"/>
                </a:xfrm>
                <a:custGeom>
                  <a:avLst/>
                  <a:gdLst/>
                  <a:ahLst/>
                  <a:cxnLst/>
                  <a:rect l="l" t="t" r="r" b="b"/>
                  <a:pathLst>
                    <a:path w="45721" h="45133" extrusionOk="0">
                      <a:moveTo>
                        <a:pt x="22825" y="1"/>
                      </a:moveTo>
                      <a:cubicBezTo>
                        <a:pt x="22054" y="1"/>
                        <a:pt x="21283" y="295"/>
                        <a:pt x="20693" y="885"/>
                      </a:cubicBezTo>
                      <a:lnTo>
                        <a:pt x="1179" y="20482"/>
                      </a:lnTo>
                      <a:cubicBezTo>
                        <a:pt x="0" y="21661"/>
                        <a:pt x="0" y="23566"/>
                        <a:pt x="1179" y="24733"/>
                      </a:cubicBezTo>
                      <a:lnTo>
                        <a:pt x="20777" y="44259"/>
                      </a:lnTo>
                      <a:cubicBezTo>
                        <a:pt x="21364" y="44841"/>
                        <a:pt x="22133" y="45133"/>
                        <a:pt x="22900" y="45133"/>
                      </a:cubicBezTo>
                      <a:cubicBezTo>
                        <a:pt x="23672" y="45133"/>
                        <a:pt x="24442" y="44838"/>
                        <a:pt x="25027" y="44247"/>
                      </a:cubicBezTo>
                      <a:lnTo>
                        <a:pt x="32873" y="36377"/>
                      </a:lnTo>
                      <a:cubicBezTo>
                        <a:pt x="33053" y="36197"/>
                        <a:pt x="33283" y="36110"/>
                        <a:pt x="33511" y="36110"/>
                      </a:cubicBezTo>
                      <a:cubicBezTo>
                        <a:pt x="33810" y="36110"/>
                        <a:pt x="34108" y="36260"/>
                        <a:pt x="34290" y="36544"/>
                      </a:cubicBezTo>
                      <a:cubicBezTo>
                        <a:pt x="34743" y="37246"/>
                        <a:pt x="35112" y="38020"/>
                        <a:pt x="35409" y="38806"/>
                      </a:cubicBezTo>
                      <a:cubicBezTo>
                        <a:pt x="35588" y="39294"/>
                        <a:pt x="35909" y="39735"/>
                        <a:pt x="36362" y="40080"/>
                      </a:cubicBezTo>
                      <a:cubicBezTo>
                        <a:pt x="36890" y="40489"/>
                        <a:pt x="37508" y="40695"/>
                        <a:pt x="38128" y="40695"/>
                      </a:cubicBezTo>
                      <a:cubicBezTo>
                        <a:pt x="38682" y="40695"/>
                        <a:pt x="39237" y="40530"/>
                        <a:pt x="39731" y="40199"/>
                      </a:cubicBezTo>
                      <a:cubicBezTo>
                        <a:pt x="41303" y="39127"/>
                        <a:pt x="41446" y="36984"/>
                        <a:pt x="40172" y="35710"/>
                      </a:cubicBezTo>
                      <a:cubicBezTo>
                        <a:pt x="39862" y="35401"/>
                        <a:pt x="39505" y="35186"/>
                        <a:pt x="39112" y="35044"/>
                      </a:cubicBezTo>
                      <a:cubicBezTo>
                        <a:pt x="38326" y="34758"/>
                        <a:pt x="37564" y="34401"/>
                        <a:pt x="36862" y="33948"/>
                      </a:cubicBezTo>
                      <a:cubicBezTo>
                        <a:pt x="36374" y="33639"/>
                        <a:pt x="36279" y="32960"/>
                        <a:pt x="36695" y="32543"/>
                      </a:cubicBezTo>
                      <a:lnTo>
                        <a:pt x="44553" y="24661"/>
                      </a:lnTo>
                      <a:cubicBezTo>
                        <a:pt x="45720" y="23483"/>
                        <a:pt x="45720" y="21578"/>
                        <a:pt x="44542" y="20399"/>
                      </a:cubicBezTo>
                      <a:lnTo>
                        <a:pt x="24956" y="885"/>
                      </a:lnTo>
                      <a:cubicBezTo>
                        <a:pt x="24366" y="295"/>
                        <a:pt x="23595" y="1"/>
                        <a:pt x="22825" y="1"/>
                      </a:cubicBezTo>
                      <a:close/>
                    </a:path>
                  </a:pathLst>
                </a:custGeom>
                <a:solidFill>
                  <a:srgbClr val="5EB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50"/>
                <p:cNvSpPr/>
                <p:nvPr/>
              </p:nvSpPr>
              <p:spPr>
                <a:xfrm>
                  <a:off x="3884758" y="1311226"/>
                  <a:ext cx="287338" cy="287050"/>
                </a:xfrm>
                <a:custGeom>
                  <a:avLst/>
                  <a:gdLst/>
                  <a:ahLst/>
                  <a:cxnLst/>
                  <a:rect l="l" t="t" r="r" b="b"/>
                  <a:pathLst>
                    <a:path w="11955" h="11943" extrusionOk="0">
                      <a:moveTo>
                        <a:pt x="5978" y="1"/>
                      </a:moveTo>
                      <a:cubicBezTo>
                        <a:pt x="2679" y="1"/>
                        <a:pt x="1" y="2668"/>
                        <a:pt x="1" y="5966"/>
                      </a:cubicBezTo>
                      <a:cubicBezTo>
                        <a:pt x="1" y="9276"/>
                        <a:pt x="2679" y="11943"/>
                        <a:pt x="5978" y="11943"/>
                      </a:cubicBezTo>
                      <a:cubicBezTo>
                        <a:pt x="9276" y="11943"/>
                        <a:pt x="11954" y="9276"/>
                        <a:pt x="11954" y="5966"/>
                      </a:cubicBezTo>
                      <a:cubicBezTo>
                        <a:pt x="11954" y="2668"/>
                        <a:pt x="9276" y="1"/>
                        <a:pt x="5978" y="1"/>
                      </a:cubicBezTo>
                      <a:close/>
                    </a:path>
                  </a:pathLst>
                </a:custGeom>
                <a:solidFill>
                  <a:srgbClr val="5EB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31" name="Google Shape;1531;p50"/>
              <p:cNvSpPr/>
              <p:nvPr/>
            </p:nvSpPr>
            <p:spPr>
              <a:xfrm>
                <a:off x="4162525" y="1593650"/>
                <a:ext cx="374561" cy="374975"/>
              </a:xfrm>
              <a:custGeom>
                <a:avLst/>
                <a:gdLst/>
                <a:ahLst/>
                <a:cxnLst/>
                <a:rect l="l" t="t" r="r" b="b"/>
                <a:pathLst>
                  <a:path w="10860" h="10872" extrusionOk="0">
                    <a:moveTo>
                      <a:pt x="5430" y="1"/>
                    </a:moveTo>
                    <a:cubicBezTo>
                      <a:pt x="3990" y="1"/>
                      <a:pt x="2608" y="560"/>
                      <a:pt x="1596" y="1584"/>
                    </a:cubicBezTo>
                    <a:cubicBezTo>
                      <a:pt x="561" y="2620"/>
                      <a:pt x="1" y="3989"/>
                      <a:pt x="1" y="5430"/>
                    </a:cubicBezTo>
                    <a:cubicBezTo>
                      <a:pt x="1" y="6561"/>
                      <a:pt x="346" y="7645"/>
                      <a:pt x="1001" y="8573"/>
                    </a:cubicBezTo>
                    <a:cubicBezTo>
                      <a:pt x="1632" y="9466"/>
                      <a:pt x="2513" y="10145"/>
                      <a:pt x="3537" y="10538"/>
                    </a:cubicBezTo>
                    <a:cubicBezTo>
                      <a:pt x="3559" y="10544"/>
                      <a:pt x="3579" y="10547"/>
                      <a:pt x="3599" y="10547"/>
                    </a:cubicBezTo>
                    <a:cubicBezTo>
                      <a:pt x="3656" y="10547"/>
                      <a:pt x="3704" y="10522"/>
                      <a:pt x="3740" y="10478"/>
                    </a:cubicBezTo>
                    <a:cubicBezTo>
                      <a:pt x="3763" y="10443"/>
                      <a:pt x="3763" y="10395"/>
                      <a:pt x="3763" y="10371"/>
                    </a:cubicBezTo>
                    <a:lnTo>
                      <a:pt x="3763" y="7275"/>
                    </a:lnTo>
                    <a:cubicBezTo>
                      <a:pt x="3763" y="7180"/>
                      <a:pt x="3692" y="7097"/>
                      <a:pt x="3585" y="7097"/>
                    </a:cubicBezTo>
                    <a:lnTo>
                      <a:pt x="2156" y="7097"/>
                    </a:lnTo>
                    <a:lnTo>
                      <a:pt x="2156" y="5835"/>
                    </a:lnTo>
                    <a:lnTo>
                      <a:pt x="3585" y="5835"/>
                    </a:lnTo>
                    <a:cubicBezTo>
                      <a:pt x="3680" y="5835"/>
                      <a:pt x="3763" y="5751"/>
                      <a:pt x="3763" y="5656"/>
                    </a:cubicBezTo>
                    <a:lnTo>
                      <a:pt x="3763" y="5430"/>
                    </a:lnTo>
                    <a:cubicBezTo>
                      <a:pt x="3763" y="3942"/>
                      <a:pt x="5180" y="2632"/>
                      <a:pt x="6799" y="2632"/>
                    </a:cubicBezTo>
                    <a:lnTo>
                      <a:pt x="7550" y="2632"/>
                    </a:lnTo>
                    <a:lnTo>
                      <a:pt x="7550" y="3894"/>
                    </a:lnTo>
                    <a:lnTo>
                      <a:pt x="6799" y="3894"/>
                    </a:lnTo>
                    <a:cubicBezTo>
                      <a:pt x="6311" y="3894"/>
                      <a:pt x="5883" y="4025"/>
                      <a:pt x="5561" y="4287"/>
                    </a:cubicBezTo>
                    <a:cubicBezTo>
                      <a:pt x="5228" y="4561"/>
                      <a:pt x="5025" y="4966"/>
                      <a:pt x="5025" y="5430"/>
                    </a:cubicBezTo>
                    <a:lnTo>
                      <a:pt x="5025" y="5656"/>
                    </a:lnTo>
                    <a:cubicBezTo>
                      <a:pt x="5025" y="5740"/>
                      <a:pt x="5109" y="5835"/>
                      <a:pt x="5204" y="5835"/>
                    </a:cubicBezTo>
                    <a:lnTo>
                      <a:pt x="5883" y="5835"/>
                    </a:lnTo>
                    <a:cubicBezTo>
                      <a:pt x="5966" y="5835"/>
                      <a:pt x="6061" y="5751"/>
                      <a:pt x="6061" y="5656"/>
                    </a:cubicBezTo>
                    <a:cubicBezTo>
                      <a:pt x="6061" y="5561"/>
                      <a:pt x="5978" y="5478"/>
                      <a:pt x="5883" y="5478"/>
                    </a:cubicBezTo>
                    <a:lnTo>
                      <a:pt x="5371" y="5478"/>
                    </a:lnTo>
                    <a:lnTo>
                      <a:pt x="5371" y="5418"/>
                    </a:lnTo>
                    <a:cubicBezTo>
                      <a:pt x="5371" y="4525"/>
                      <a:pt x="6145" y="4204"/>
                      <a:pt x="6799" y="4204"/>
                    </a:cubicBezTo>
                    <a:lnTo>
                      <a:pt x="7704" y="4204"/>
                    </a:lnTo>
                    <a:cubicBezTo>
                      <a:pt x="7800" y="4204"/>
                      <a:pt x="7883" y="4132"/>
                      <a:pt x="7883" y="4025"/>
                    </a:cubicBezTo>
                    <a:lnTo>
                      <a:pt x="7883" y="2418"/>
                    </a:lnTo>
                    <a:cubicBezTo>
                      <a:pt x="7883" y="2334"/>
                      <a:pt x="7811" y="2239"/>
                      <a:pt x="7704" y="2239"/>
                    </a:cubicBezTo>
                    <a:lnTo>
                      <a:pt x="6799" y="2239"/>
                    </a:lnTo>
                    <a:cubicBezTo>
                      <a:pt x="5966" y="2239"/>
                      <a:pt x="5121" y="2572"/>
                      <a:pt x="4466" y="3156"/>
                    </a:cubicBezTo>
                    <a:cubicBezTo>
                      <a:pt x="3799" y="3763"/>
                      <a:pt x="3418" y="4549"/>
                      <a:pt x="3418" y="5382"/>
                    </a:cubicBezTo>
                    <a:lnTo>
                      <a:pt x="3418" y="5442"/>
                    </a:lnTo>
                    <a:lnTo>
                      <a:pt x="1989" y="5442"/>
                    </a:lnTo>
                    <a:cubicBezTo>
                      <a:pt x="1906" y="5442"/>
                      <a:pt x="1811" y="5513"/>
                      <a:pt x="1811" y="5620"/>
                    </a:cubicBezTo>
                    <a:lnTo>
                      <a:pt x="1811" y="7228"/>
                    </a:lnTo>
                    <a:cubicBezTo>
                      <a:pt x="1811" y="7323"/>
                      <a:pt x="1894" y="7406"/>
                      <a:pt x="1989" y="7406"/>
                    </a:cubicBezTo>
                    <a:lnTo>
                      <a:pt x="3418" y="7406"/>
                    </a:lnTo>
                    <a:lnTo>
                      <a:pt x="3418" y="10085"/>
                    </a:lnTo>
                    <a:cubicBezTo>
                      <a:pt x="1561" y="9300"/>
                      <a:pt x="346" y="7442"/>
                      <a:pt x="346" y="5418"/>
                    </a:cubicBezTo>
                    <a:cubicBezTo>
                      <a:pt x="346" y="2596"/>
                      <a:pt x="2620" y="322"/>
                      <a:pt x="5430" y="322"/>
                    </a:cubicBezTo>
                    <a:cubicBezTo>
                      <a:pt x="8228" y="322"/>
                      <a:pt x="10526" y="2620"/>
                      <a:pt x="10526" y="5418"/>
                    </a:cubicBezTo>
                    <a:cubicBezTo>
                      <a:pt x="10526" y="8228"/>
                      <a:pt x="8240" y="10502"/>
                      <a:pt x="5430" y="10502"/>
                    </a:cubicBezTo>
                    <a:lnTo>
                      <a:pt x="5371" y="10502"/>
                    </a:lnTo>
                    <a:lnTo>
                      <a:pt x="5371" y="7418"/>
                    </a:lnTo>
                    <a:lnTo>
                      <a:pt x="7728" y="7418"/>
                    </a:lnTo>
                    <a:cubicBezTo>
                      <a:pt x="7811" y="7418"/>
                      <a:pt x="7907" y="7347"/>
                      <a:pt x="7907" y="7240"/>
                    </a:cubicBezTo>
                    <a:lnTo>
                      <a:pt x="7907" y="5656"/>
                    </a:lnTo>
                    <a:cubicBezTo>
                      <a:pt x="7907" y="5561"/>
                      <a:pt x="7823" y="5478"/>
                      <a:pt x="7728" y="5478"/>
                    </a:cubicBezTo>
                    <a:lnTo>
                      <a:pt x="6728" y="5478"/>
                    </a:lnTo>
                    <a:cubicBezTo>
                      <a:pt x="6633" y="5478"/>
                      <a:pt x="6549" y="5549"/>
                      <a:pt x="6549" y="5656"/>
                    </a:cubicBezTo>
                    <a:cubicBezTo>
                      <a:pt x="6549" y="5740"/>
                      <a:pt x="6621" y="5835"/>
                      <a:pt x="6728" y="5835"/>
                    </a:cubicBezTo>
                    <a:lnTo>
                      <a:pt x="7561" y="5835"/>
                    </a:lnTo>
                    <a:lnTo>
                      <a:pt x="7561" y="7097"/>
                    </a:lnTo>
                    <a:lnTo>
                      <a:pt x="5204" y="7097"/>
                    </a:lnTo>
                    <a:cubicBezTo>
                      <a:pt x="5121" y="7097"/>
                      <a:pt x="5025" y="7168"/>
                      <a:pt x="5025" y="7275"/>
                    </a:cubicBezTo>
                    <a:lnTo>
                      <a:pt x="5025" y="10693"/>
                    </a:lnTo>
                    <a:cubicBezTo>
                      <a:pt x="5025" y="10788"/>
                      <a:pt x="5109" y="10859"/>
                      <a:pt x="5192" y="10871"/>
                    </a:cubicBezTo>
                    <a:lnTo>
                      <a:pt x="5430" y="10871"/>
                    </a:lnTo>
                    <a:cubicBezTo>
                      <a:pt x="6871" y="10871"/>
                      <a:pt x="8240" y="10312"/>
                      <a:pt x="9276" y="9288"/>
                    </a:cubicBezTo>
                    <a:cubicBezTo>
                      <a:pt x="10300" y="8252"/>
                      <a:pt x="10859" y="6883"/>
                      <a:pt x="10859" y="5442"/>
                    </a:cubicBezTo>
                    <a:cubicBezTo>
                      <a:pt x="10859" y="3989"/>
                      <a:pt x="10300" y="2620"/>
                      <a:pt x="9276" y="1584"/>
                    </a:cubicBezTo>
                    <a:cubicBezTo>
                      <a:pt x="8240" y="560"/>
                      <a:pt x="6871" y="1"/>
                      <a:pt x="54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2" name="Google Shape;1532;p50"/>
            <p:cNvGrpSpPr/>
            <p:nvPr/>
          </p:nvGrpSpPr>
          <p:grpSpPr>
            <a:xfrm>
              <a:off x="7053286" y="2227254"/>
              <a:ext cx="956596" cy="944252"/>
              <a:chOff x="4370663" y="1816530"/>
              <a:chExt cx="1098904" cy="1084724"/>
            </a:xfrm>
          </p:grpSpPr>
          <p:grpSp>
            <p:nvGrpSpPr>
              <p:cNvPr id="1533" name="Google Shape;1533;p50"/>
              <p:cNvGrpSpPr/>
              <p:nvPr/>
            </p:nvGrpSpPr>
            <p:grpSpPr>
              <a:xfrm>
                <a:off x="4370663" y="1816530"/>
                <a:ext cx="1098904" cy="1084724"/>
                <a:chOff x="4370663" y="1816530"/>
                <a:chExt cx="1098904" cy="1084724"/>
              </a:xfrm>
            </p:grpSpPr>
            <p:sp>
              <p:nvSpPr>
                <p:cNvPr id="1534" name="Google Shape;1534;p50"/>
                <p:cNvSpPr/>
                <p:nvPr/>
              </p:nvSpPr>
              <p:spPr>
                <a:xfrm>
                  <a:off x="4370663" y="1816530"/>
                  <a:ext cx="1098904" cy="1084724"/>
                </a:xfrm>
                <a:custGeom>
                  <a:avLst/>
                  <a:gdLst/>
                  <a:ahLst/>
                  <a:cxnLst/>
                  <a:rect l="l" t="t" r="r" b="b"/>
                  <a:pathLst>
                    <a:path w="45721" h="45131" extrusionOk="0">
                      <a:moveTo>
                        <a:pt x="22862" y="0"/>
                      </a:moveTo>
                      <a:cubicBezTo>
                        <a:pt x="22092" y="0"/>
                        <a:pt x="21324" y="295"/>
                        <a:pt x="20741" y="884"/>
                      </a:cubicBezTo>
                      <a:lnTo>
                        <a:pt x="12871" y="8742"/>
                      </a:lnTo>
                      <a:cubicBezTo>
                        <a:pt x="12698" y="8921"/>
                        <a:pt x="12472" y="9005"/>
                        <a:pt x="12246" y="9005"/>
                      </a:cubicBezTo>
                      <a:cubicBezTo>
                        <a:pt x="11945" y="9005"/>
                        <a:pt x="11643" y="8855"/>
                        <a:pt x="11466" y="8576"/>
                      </a:cubicBezTo>
                      <a:cubicBezTo>
                        <a:pt x="11014" y="7861"/>
                        <a:pt x="10645" y="7099"/>
                        <a:pt x="10347" y="6302"/>
                      </a:cubicBezTo>
                      <a:cubicBezTo>
                        <a:pt x="10168" y="5813"/>
                        <a:pt x="9847" y="5373"/>
                        <a:pt x="9394" y="5028"/>
                      </a:cubicBezTo>
                      <a:cubicBezTo>
                        <a:pt x="8866" y="4619"/>
                        <a:pt x="8248" y="4413"/>
                        <a:pt x="7630" y="4413"/>
                      </a:cubicBezTo>
                      <a:cubicBezTo>
                        <a:pt x="7078" y="4413"/>
                        <a:pt x="6526" y="4577"/>
                        <a:pt x="6037" y="4909"/>
                      </a:cubicBezTo>
                      <a:cubicBezTo>
                        <a:pt x="4465" y="5968"/>
                        <a:pt x="4310" y="8123"/>
                        <a:pt x="5584" y="9385"/>
                      </a:cubicBezTo>
                      <a:cubicBezTo>
                        <a:pt x="5894" y="9695"/>
                        <a:pt x="6251" y="9921"/>
                        <a:pt x="6632" y="10064"/>
                      </a:cubicBezTo>
                      <a:cubicBezTo>
                        <a:pt x="7418" y="10350"/>
                        <a:pt x="8180" y="10707"/>
                        <a:pt x="8882" y="11159"/>
                      </a:cubicBezTo>
                      <a:cubicBezTo>
                        <a:pt x="9383" y="11469"/>
                        <a:pt x="9466" y="12148"/>
                        <a:pt x="9049" y="12564"/>
                      </a:cubicBezTo>
                      <a:lnTo>
                        <a:pt x="1179" y="20434"/>
                      </a:lnTo>
                      <a:cubicBezTo>
                        <a:pt x="0" y="21613"/>
                        <a:pt x="0" y="23518"/>
                        <a:pt x="1179" y="24697"/>
                      </a:cubicBezTo>
                      <a:lnTo>
                        <a:pt x="20741" y="44247"/>
                      </a:lnTo>
                      <a:cubicBezTo>
                        <a:pt x="21324" y="44836"/>
                        <a:pt x="22092" y="45131"/>
                        <a:pt x="22862" y="45131"/>
                      </a:cubicBezTo>
                      <a:cubicBezTo>
                        <a:pt x="23631" y="45131"/>
                        <a:pt x="24402" y="44836"/>
                        <a:pt x="24992" y="44247"/>
                      </a:cubicBezTo>
                      <a:lnTo>
                        <a:pt x="44554" y="24697"/>
                      </a:lnTo>
                      <a:cubicBezTo>
                        <a:pt x="45720" y="23518"/>
                        <a:pt x="45720" y="21613"/>
                        <a:pt x="44554" y="20434"/>
                      </a:cubicBezTo>
                      <a:lnTo>
                        <a:pt x="24992" y="884"/>
                      </a:lnTo>
                      <a:cubicBezTo>
                        <a:pt x="24402" y="295"/>
                        <a:pt x="23631" y="0"/>
                        <a:pt x="22862" y="0"/>
                      </a:cubicBezTo>
                      <a:close/>
                    </a:path>
                  </a:pathLst>
                </a:custGeom>
                <a:solidFill>
                  <a:srgbClr val="69E7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50"/>
                <p:cNvSpPr/>
                <p:nvPr/>
              </p:nvSpPr>
              <p:spPr>
                <a:xfrm>
                  <a:off x="5055718" y="1904160"/>
                  <a:ext cx="287338" cy="287338"/>
                </a:xfrm>
                <a:custGeom>
                  <a:avLst/>
                  <a:gdLst/>
                  <a:ahLst/>
                  <a:cxnLst/>
                  <a:rect l="l" t="t" r="r" b="b"/>
                  <a:pathLst>
                    <a:path w="11955" h="11955" extrusionOk="0">
                      <a:moveTo>
                        <a:pt x="5978" y="0"/>
                      </a:moveTo>
                      <a:cubicBezTo>
                        <a:pt x="2680" y="0"/>
                        <a:pt x="1" y="2679"/>
                        <a:pt x="1" y="5977"/>
                      </a:cubicBezTo>
                      <a:cubicBezTo>
                        <a:pt x="1" y="9275"/>
                        <a:pt x="2680" y="11954"/>
                        <a:pt x="5978" y="11954"/>
                      </a:cubicBezTo>
                      <a:cubicBezTo>
                        <a:pt x="9276" y="11954"/>
                        <a:pt x="11955" y="9275"/>
                        <a:pt x="11955" y="5977"/>
                      </a:cubicBezTo>
                      <a:cubicBezTo>
                        <a:pt x="11955" y="2679"/>
                        <a:pt x="9276" y="0"/>
                        <a:pt x="5978" y="0"/>
                      </a:cubicBezTo>
                      <a:close/>
                    </a:path>
                  </a:pathLst>
                </a:custGeom>
                <a:solidFill>
                  <a:srgbClr val="69E7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6" name="Google Shape;1536;p50"/>
              <p:cNvGrpSpPr/>
              <p:nvPr/>
            </p:nvGrpSpPr>
            <p:grpSpPr>
              <a:xfrm>
                <a:off x="4732628" y="2171596"/>
                <a:ext cx="374986" cy="374572"/>
                <a:chOff x="3303268" y="3817349"/>
                <a:chExt cx="346056" cy="345674"/>
              </a:xfrm>
            </p:grpSpPr>
            <p:sp>
              <p:nvSpPr>
                <p:cNvPr id="1537" name="Google Shape;1537;p50"/>
                <p:cNvSpPr/>
                <p:nvPr/>
              </p:nvSpPr>
              <p:spPr>
                <a:xfrm>
                  <a:off x="3303268" y="3817349"/>
                  <a:ext cx="346056" cy="345674"/>
                </a:xfrm>
                <a:custGeom>
                  <a:avLst/>
                  <a:gdLst/>
                  <a:ahLst/>
                  <a:cxnLst/>
                  <a:rect l="l" t="t" r="r" b="b"/>
                  <a:pathLst>
                    <a:path w="10872" h="10860" extrusionOk="0">
                      <a:moveTo>
                        <a:pt x="5418" y="334"/>
                      </a:moveTo>
                      <a:cubicBezTo>
                        <a:pt x="8228" y="334"/>
                        <a:pt x="10514" y="2608"/>
                        <a:pt x="10514" y="5430"/>
                      </a:cubicBezTo>
                      <a:cubicBezTo>
                        <a:pt x="10514" y="8240"/>
                        <a:pt x="8228" y="10514"/>
                        <a:pt x="5418" y="10514"/>
                      </a:cubicBezTo>
                      <a:cubicBezTo>
                        <a:pt x="2608" y="10514"/>
                        <a:pt x="334" y="8240"/>
                        <a:pt x="334" y="5430"/>
                      </a:cubicBezTo>
                      <a:cubicBezTo>
                        <a:pt x="334" y="2608"/>
                        <a:pt x="2608" y="334"/>
                        <a:pt x="5418"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3" y="10859"/>
                        <a:pt x="8252" y="10300"/>
                        <a:pt x="9276" y="9264"/>
                      </a:cubicBezTo>
                      <a:cubicBezTo>
                        <a:pt x="10300" y="8240"/>
                        <a:pt x="10871" y="6871"/>
                        <a:pt x="10871" y="5430"/>
                      </a:cubicBezTo>
                      <a:cubicBezTo>
                        <a:pt x="10871" y="3989"/>
                        <a:pt x="10300" y="2620"/>
                        <a:pt x="9276" y="1584"/>
                      </a:cubicBezTo>
                      <a:cubicBezTo>
                        <a:pt x="8252" y="560"/>
                        <a:pt x="6883" y="1"/>
                        <a:pt x="54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50"/>
                <p:cNvSpPr/>
                <p:nvPr/>
              </p:nvSpPr>
              <p:spPr>
                <a:xfrm>
                  <a:off x="3368074" y="3882537"/>
                  <a:ext cx="215298" cy="215298"/>
                </a:xfrm>
                <a:custGeom>
                  <a:avLst/>
                  <a:gdLst/>
                  <a:ahLst/>
                  <a:cxnLst/>
                  <a:rect l="l" t="t" r="r" b="b"/>
                  <a:pathLst>
                    <a:path w="6764" h="6764" extrusionOk="0">
                      <a:moveTo>
                        <a:pt x="5335" y="346"/>
                      </a:moveTo>
                      <a:cubicBezTo>
                        <a:pt x="5930" y="346"/>
                        <a:pt x="6418" y="834"/>
                        <a:pt x="6418" y="1429"/>
                      </a:cubicBezTo>
                      <a:lnTo>
                        <a:pt x="6418" y="5335"/>
                      </a:lnTo>
                      <a:cubicBezTo>
                        <a:pt x="6418" y="5930"/>
                        <a:pt x="5930" y="6418"/>
                        <a:pt x="5335" y="6418"/>
                      </a:cubicBezTo>
                      <a:lnTo>
                        <a:pt x="1429" y="6418"/>
                      </a:lnTo>
                      <a:cubicBezTo>
                        <a:pt x="834" y="6418"/>
                        <a:pt x="346" y="5930"/>
                        <a:pt x="346" y="5335"/>
                      </a:cubicBezTo>
                      <a:lnTo>
                        <a:pt x="346" y="1429"/>
                      </a:lnTo>
                      <a:cubicBezTo>
                        <a:pt x="346" y="834"/>
                        <a:pt x="834" y="346"/>
                        <a:pt x="1429" y="346"/>
                      </a:cubicBezTo>
                      <a:close/>
                      <a:moveTo>
                        <a:pt x="1429" y="1"/>
                      </a:moveTo>
                      <a:cubicBezTo>
                        <a:pt x="644" y="1"/>
                        <a:pt x="1" y="644"/>
                        <a:pt x="1" y="1429"/>
                      </a:cubicBezTo>
                      <a:lnTo>
                        <a:pt x="1" y="5335"/>
                      </a:lnTo>
                      <a:cubicBezTo>
                        <a:pt x="1" y="6120"/>
                        <a:pt x="644" y="6763"/>
                        <a:pt x="1429" y="6763"/>
                      </a:cubicBezTo>
                      <a:lnTo>
                        <a:pt x="5335" y="6763"/>
                      </a:lnTo>
                      <a:cubicBezTo>
                        <a:pt x="6121" y="6763"/>
                        <a:pt x="6763" y="6120"/>
                        <a:pt x="6763" y="5335"/>
                      </a:cubicBezTo>
                      <a:lnTo>
                        <a:pt x="6763" y="1429"/>
                      </a:lnTo>
                      <a:cubicBezTo>
                        <a:pt x="6763" y="644"/>
                        <a:pt x="6121" y="1"/>
                        <a:pt x="53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50"/>
                <p:cNvSpPr/>
                <p:nvPr/>
              </p:nvSpPr>
              <p:spPr>
                <a:xfrm>
                  <a:off x="3418143" y="3933656"/>
                  <a:ext cx="114811" cy="112742"/>
                </a:xfrm>
                <a:custGeom>
                  <a:avLst/>
                  <a:gdLst/>
                  <a:ahLst/>
                  <a:cxnLst/>
                  <a:rect l="l" t="t" r="r" b="b"/>
                  <a:pathLst>
                    <a:path w="3607" h="3542" extrusionOk="0">
                      <a:moveTo>
                        <a:pt x="1822" y="0"/>
                      </a:moveTo>
                      <a:cubicBezTo>
                        <a:pt x="812" y="0"/>
                        <a:pt x="1" y="851"/>
                        <a:pt x="59" y="1859"/>
                      </a:cubicBezTo>
                      <a:cubicBezTo>
                        <a:pt x="95" y="2776"/>
                        <a:pt x="833" y="3502"/>
                        <a:pt x="1726" y="3538"/>
                      </a:cubicBezTo>
                      <a:cubicBezTo>
                        <a:pt x="1764" y="3541"/>
                        <a:pt x="1802" y="3542"/>
                        <a:pt x="1840" y="3542"/>
                      </a:cubicBezTo>
                      <a:cubicBezTo>
                        <a:pt x="2178" y="3542"/>
                        <a:pt x="2494" y="3447"/>
                        <a:pt x="2762" y="3276"/>
                      </a:cubicBezTo>
                      <a:cubicBezTo>
                        <a:pt x="2857" y="3217"/>
                        <a:pt x="2869" y="3086"/>
                        <a:pt x="2797" y="3014"/>
                      </a:cubicBezTo>
                      <a:cubicBezTo>
                        <a:pt x="2761" y="2978"/>
                        <a:pt x="2711" y="2964"/>
                        <a:pt x="2664" y="2964"/>
                      </a:cubicBezTo>
                      <a:cubicBezTo>
                        <a:pt x="2634" y="2964"/>
                        <a:pt x="2606" y="2969"/>
                        <a:pt x="2583" y="2979"/>
                      </a:cubicBezTo>
                      <a:cubicBezTo>
                        <a:pt x="2380" y="3096"/>
                        <a:pt x="2149" y="3185"/>
                        <a:pt x="1897" y="3185"/>
                      </a:cubicBezTo>
                      <a:cubicBezTo>
                        <a:pt x="1868" y="3185"/>
                        <a:pt x="1839" y="3183"/>
                        <a:pt x="1809" y="3181"/>
                      </a:cubicBezTo>
                      <a:cubicBezTo>
                        <a:pt x="1023" y="3169"/>
                        <a:pt x="380" y="2514"/>
                        <a:pt x="392" y="1716"/>
                      </a:cubicBezTo>
                      <a:cubicBezTo>
                        <a:pt x="426" y="948"/>
                        <a:pt x="1028" y="330"/>
                        <a:pt x="1792" y="330"/>
                      </a:cubicBezTo>
                      <a:cubicBezTo>
                        <a:pt x="1833" y="330"/>
                        <a:pt x="1874" y="332"/>
                        <a:pt x="1916" y="335"/>
                      </a:cubicBezTo>
                      <a:cubicBezTo>
                        <a:pt x="2619" y="371"/>
                        <a:pt x="3190" y="943"/>
                        <a:pt x="3250" y="1633"/>
                      </a:cubicBezTo>
                      <a:cubicBezTo>
                        <a:pt x="3285" y="1919"/>
                        <a:pt x="3214" y="2193"/>
                        <a:pt x="3095" y="2431"/>
                      </a:cubicBezTo>
                      <a:cubicBezTo>
                        <a:pt x="3059" y="2490"/>
                        <a:pt x="3059" y="2574"/>
                        <a:pt x="3119" y="2633"/>
                      </a:cubicBezTo>
                      <a:cubicBezTo>
                        <a:pt x="3149" y="2663"/>
                        <a:pt x="3191" y="2678"/>
                        <a:pt x="3234" y="2678"/>
                      </a:cubicBezTo>
                      <a:cubicBezTo>
                        <a:pt x="3295" y="2678"/>
                        <a:pt x="3358" y="2648"/>
                        <a:pt x="3393" y="2586"/>
                      </a:cubicBezTo>
                      <a:cubicBezTo>
                        <a:pt x="3536" y="2324"/>
                        <a:pt x="3607" y="2014"/>
                        <a:pt x="3583" y="1669"/>
                      </a:cubicBezTo>
                      <a:cubicBezTo>
                        <a:pt x="3536" y="764"/>
                        <a:pt x="2797" y="50"/>
                        <a:pt x="1904" y="2"/>
                      </a:cubicBezTo>
                      <a:cubicBezTo>
                        <a:pt x="1877" y="1"/>
                        <a:pt x="1849" y="0"/>
                        <a:pt x="18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50"/>
                <p:cNvSpPr/>
                <p:nvPr/>
              </p:nvSpPr>
              <p:spPr>
                <a:xfrm>
                  <a:off x="3519298" y="3910197"/>
                  <a:ext cx="29570" cy="29220"/>
                </a:xfrm>
                <a:custGeom>
                  <a:avLst/>
                  <a:gdLst/>
                  <a:ahLst/>
                  <a:cxnLst/>
                  <a:rect l="l" t="t" r="r" b="b"/>
                  <a:pathLst>
                    <a:path w="929" h="918" extrusionOk="0">
                      <a:moveTo>
                        <a:pt x="465" y="1"/>
                      </a:moveTo>
                      <a:cubicBezTo>
                        <a:pt x="203" y="1"/>
                        <a:pt x="0" y="203"/>
                        <a:pt x="0" y="453"/>
                      </a:cubicBezTo>
                      <a:cubicBezTo>
                        <a:pt x="0" y="715"/>
                        <a:pt x="203" y="918"/>
                        <a:pt x="465" y="918"/>
                      </a:cubicBezTo>
                      <a:cubicBezTo>
                        <a:pt x="715" y="918"/>
                        <a:pt x="929" y="715"/>
                        <a:pt x="929" y="453"/>
                      </a:cubicBezTo>
                      <a:cubicBezTo>
                        <a:pt x="929" y="203"/>
                        <a:pt x="715" y="1"/>
                        <a:pt x="46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541" name="Google Shape;1541;p50"/>
            <p:cNvGrpSpPr/>
            <p:nvPr/>
          </p:nvGrpSpPr>
          <p:grpSpPr>
            <a:xfrm>
              <a:off x="6547098" y="2715744"/>
              <a:ext cx="956596" cy="944315"/>
              <a:chOff x="3789173" y="2377690"/>
              <a:chExt cx="1098904" cy="1084796"/>
            </a:xfrm>
          </p:grpSpPr>
          <p:grpSp>
            <p:nvGrpSpPr>
              <p:cNvPr id="1542" name="Google Shape;1542;p50"/>
              <p:cNvGrpSpPr/>
              <p:nvPr/>
            </p:nvGrpSpPr>
            <p:grpSpPr>
              <a:xfrm>
                <a:off x="3789173" y="2377690"/>
                <a:ext cx="1098904" cy="1084796"/>
                <a:chOff x="3789173" y="2377690"/>
                <a:chExt cx="1098904" cy="1084796"/>
              </a:xfrm>
            </p:grpSpPr>
            <p:sp>
              <p:nvSpPr>
                <p:cNvPr id="1543" name="Google Shape;1543;p50"/>
                <p:cNvSpPr/>
                <p:nvPr/>
              </p:nvSpPr>
              <p:spPr>
                <a:xfrm>
                  <a:off x="3789173" y="2377690"/>
                  <a:ext cx="1098904" cy="1084796"/>
                </a:xfrm>
                <a:custGeom>
                  <a:avLst/>
                  <a:gdLst/>
                  <a:ahLst/>
                  <a:cxnLst/>
                  <a:rect l="l" t="t" r="r" b="b"/>
                  <a:pathLst>
                    <a:path w="45721" h="45134" extrusionOk="0">
                      <a:moveTo>
                        <a:pt x="22861" y="0"/>
                      </a:moveTo>
                      <a:cubicBezTo>
                        <a:pt x="22090" y="0"/>
                        <a:pt x="21319" y="295"/>
                        <a:pt x="20730" y="884"/>
                      </a:cubicBezTo>
                      <a:lnTo>
                        <a:pt x="1180" y="20446"/>
                      </a:lnTo>
                      <a:cubicBezTo>
                        <a:pt x="1" y="21613"/>
                        <a:pt x="1" y="23518"/>
                        <a:pt x="1180" y="24697"/>
                      </a:cubicBezTo>
                      <a:lnTo>
                        <a:pt x="20730" y="44259"/>
                      </a:lnTo>
                      <a:cubicBezTo>
                        <a:pt x="21319" y="44842"/>
                        <a:pt x="22090" y="45134"/>
                        <a:pt x="22861" y="45134"/>
                      </a:cubicBezTo>
                      <a:cubicBezTo>
                        <a:pt x="23632" y="45134"/>
                        <a:pt x="24403" y="44842"/>
                        <a:pt x="24992" y="44259"/>
                      </a:cubicBezTo>
                      <a:lnTo>
                        <a:pt x="44542" y="24697"/>
                      </a:lnTo>
                      <a:cubicBezTo>
                        <a:pt x="45721" y="23518"/>
                        <a:pt x="45721" y="21613"/>
                        <a:pt x="44542" y="20446"/>
                      </a:cubicBezTo>
                      <a:lnTo>
                        <a:pt x="36684" y="12576"/>
                      </a:lnTo>
                      <a:cubicBezTo>
                        <a:pt x="36267" y="12171"/>
                        <a:pt x="36363" y="11481"/>
                        <a:pt x="36851" y="11171"/>
                      </a:cubicBezTo>
                      <a:cubicBezTo>
                        <a:pt x="37565" y="10719"/>
                        <a:pt x="38327" y="10350"/>
                        <a:pt x="39125" y="10052"/>
                      </a:cubicBezTo>
                      <a:cubicBezTo>
                        <a:pt x="39613" y="9874"/>
                        <a:pt x="40054" y="9552"/>
                        <a:pt x="40399" y="9100"/>
                      </a:cubicBezTo>
                      <a:cubicBezTo>
                        <a:pt x="41173" y="8099"/>
                        <a:pt x="41220" y="6778"/>
                        <a:pt x="40518" y="5730"/>
                      </a:cubicBezTo>
                      <a:cubicBezTo>
                        <a:pt x="39932" y="4868"/>
                        <a:pt x="39013" y="4436"/>
                        <a:pt x="38094" y="4436"/>
                      </a:cubicBezTo>
                      <a:cubicBezTo>
                        <a:pt x="37349" y="4436"/>
                        <a:pt x="36606" y="4720"/>
                        <a:pt x="36041" y="5290"/>
                      </a:cubicBezTo>
                      <a:cubicBezTo>
                        <a:pt x="35732" y="5587"/>
                        <a:pt x="35505" y="5956"/>
                        <a:pt x="35362" y="6337"/>
                      </a:cubicBezTo>
                      <a:cubicBezTo>
                        <a:pt x="35077" y="7123"/>
                        <a:pt x="34720" y="7885"/>
                        <a:pt x="34267" y="8588"/>
                      </a:cubicBezTo>
                      <a:cubicBezTo>
                        <a:pt x="34091" y="8872"/>
                        <a:pt x="33797" y="9021"/>
                        <a:pt x="33498" y="9021"/>
                      </a:cubicBezTo>
                      <a:cubicBezTo>
                        <a:pt x="33271" y="9021"/>
                        <a:pt x="33042" y="8934"/>
                        <a:pt x="32862" y="8754"/>
                      </a:cubicBezTo>
                      <a:lnTo>
                        <a:pt x="24992" y="884"/>
                      </a:lnTo>
                      <a:cubicBezTo>
                        <a:pt x="24403" y="295"/>
                        <a:pt x="23632" y="0"/>
                        <a:pt x="22861" y="0"/>
                      </a:cubicBezTo>
                      <a:close/>
                    </a:path>
                  </a:pathLst>
                </a:custGeom>
                <a:solidFill>
                  <a:srgbClr val="4949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50"/>
                <p:cNvSpPr/>
                <p:nvPr/>
              </p:nvSpPr>
              <p:spPr>
                <a:xfrm>
                  <a:off x="3885623" y="2465897"/>
                  <a:ext cx="287050" cy="287338"/>
                </a:xfrm>
                <a:custGeom>
                  <a:avLst/>
                  <a:gdLst/>
                  <a:ahLst/>
                  <a:cxnLst/>
                  <a:rect l="l" t="t" r="r" b="b"/>
                  <a:pathLst>
                    <a:path w="11943" h="11955" extrusionOk="0">
                      <a:moveTo>
                        <a:pt x="5977" y="0"/>
                      </a:moveTo>
                      <a:cubicBezTo>
                        <a:pt x="2679" y="0"/>
                        <a:pt x="0" y="2679"/>
                        <a:pt x="0" y="5977"/>
                      </a:cubicBezTo>
                      <a:cubicBezTo>
                        <a:pt x="0" y="9275"/>
                        <a:pt x="2679" y="11954"/>
                        <a:pt x="5977" y="11954"/>
                      </a:cubicBezTo>
                      <a:cubicBezTo>
                        <a:pt x="9275" y="11954"/>
                        <a:pt x="11942" y="9275"/>
                        <a:pt x="11942" y="5977"/>
                      </a:cubicBezTo>
                      <a:cubicBezTo>
                        <a:pt x="11942" y="2679"/>
                        <a:pt x="9275" y="0"/>
                        <a:pt x="5977" y="0"/>
                      </a:cubicBezTo>
                      <a:close/>
                    </a:path>
                  </a:pathLst>
                </a:custGeom>
                <a:solidFill>
                  <a:srgbClr val="4949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5" name="Google Shape;1545;p50"/>
              <p:cNvGrpSpPr/>
              <p:nvPr/>
            </p:nvGrpSpPr>
            <p:grpSpPr>
              <a:xfrm>
                <a:off x="4151137" y="2732796"/>
                <a:ext cx="374986" cy="374572"/>
                <a:chOff x="3752358" y="3817349"/>
                <a:chExt cx="346056" cy="345674"/>
              </a:xfrm>
            </p:grpSpPr>
            <p:sp>
              <p:nvSpPr>
                <p:cNvPr id="1546" name="Google Shape;1546;p50"/>
                <p:cNvSpPr/>
                <p:nvPr/>
              </p:nvSpPr>
              <p:spPr>
                <a:xfrm>
                  <a:off x="3752358" y="3817349"/>
                  <a:ext cx="346056" cy="345674"/>
                </a:xfrm>
                <a:custGeom>
                  <a:avLst/>
                  <a:gdLst/>
                  <a:ahLst/>
                  <a:cxnLst/>
                  <a:rect l="l" t="t" r="r" b="b"/>
                  <a:pathLst>
                    <a:path w="10872" h="10860" extrusionOk="0">
                      <a:moveTo>
                        <a:pt x="5430" y="334"/>
                      </a:moveTo>
                      <a:cubicBezTo>
                        <a:pt x="8252" y="334"/>
                        <a:pt x="10526" y="2608"/>
                        <a:pt x="10526" y="5430"/>
                      </a:cubicBezTo>
                      <a:cubicBezTo>
                        <a:pt x="10526" y="8240"/>
                        <a:pt x="8228"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300" y="8240"/>
                        <a:pt x="10871" y="6871"/>
                        <a:pt x="10871" y="5430"/>
                      </a:cubicBezTo>
                      <a:cubicBezTo>
                        <a:pt x="10871" y="3989"/>
                        <a:pt x="10300" y="2620"/>
                        <a:pt x="9276" y="1584"/>
                      </a:cubicBezTo>
                      <a:cubicBezTo>
                        <a:pt x="8252" y="560"/>
                        <a:pt x="6882" y="1"/>
                        <a:pt x="54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50"/>
                <p:cNvSpPr/>
                <p:nvPr/>
              </p:nvSpPr>
              <p:spPr>
                <a:xfrm>
                  <a:off x="3831933" y="3955682"/>
                  <a:ext cx="47809" cy="120540"/>
                </a:xfrm>
                <a:custGeom>
                  <a:avLst/>
                  <a:gdLst/>
                  <a:ahLst/>
                  <a:cxnLst/>
                  <a:rect l="l" t="t" r="r" b="b"/>
                  <a:pathLst>
                    <a:path w="1502" h="3787" extrusionOk="0">
                      <a:moveTo>
                        <a:pt x="1168" y="346"/>
                      </a:moveTo>
                      <a:lnTo>
                        <a:pt x="1168" y="3430"/>
                      </a:lnTo>
                      <a:lnTo>
                        <a:pt x="358" y="3430"/>
                      </a:lnTo>
                      <a:lnTo>
                        <a:pt x="358" y="346"/>
                      </a:lnTo>
                      <a:close/>
                      <a:moveTo>
                        <a:pt x="180" y="1"/>
                      </a:moveTo>
                      <a:cubicBezTo>
                        <a:pt x="96" y="1"/>
                        <a:pt x="1" y="72"/>
                        <a:pt x="1" y="179"/>
                      </a:cubicBezTo>
                      <a:lnTo>
                        <a:pt x="1" y="3608"/>
                      </a:lnTo>
                      <a:cubicBezTo>
                        <a:pt x="1" y="3703"/>
                        <a:pt x="72" y="3787"/>
                        <a:pt x="180" y="3787"/>
                      </a:cubicBezTo>
                      <a:lnTo>
                        <a:pt x="1323" y="3787"/>
                      </a:lnTo>
                      <a:cubicBezTo>
                        <a:pt x="1418" y="3787"/>
                        <a:pt x="1501" y="3715"/>
                        <a:pt x="1501" y="3608"/>
                      </a:cubicBezTo>
                      <a:lnTo>
                        <a:pt x="1501" y="179"/>
                      </a:lnTo>
                      <a:cubicBezTo>
                        <a:pt x="1501" y="72"/>
                        <a:pt x="1430" y="1"/>
                        <a:pt x="132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50"/>
                <p:cNvSpPr/>
                <p:nvPr/>
              </p:nvSpPr>
              <p:spPr>
                <a:xfrm>
                  <a:off x="3824739" y="3890112"/>
                  <a:ext cx="55002" cy="55002"/>
                </a:xfrm>
                <a:custGeom>
                  <a:avLst/>
                  <a:gdLst/>
                  <a:ahLst/>
                  <a:cxnLst/>
                  <a:rect l="l" t="t" r="r" b="b"/>
                  <a:pathLst>
                    <a:path w="1728" h="1728" extrusionOk="0">
                      <a:moveTo>
                        <a:pt x="870" y="334"/>
                      </a:moveTo>
                      <a:cubicBezTo>
                        <a:pt x="1156" y="334"/>
                        <a:pt x="1394" y="572"/>
                        <a:pt x="1394" y="846"/>
                      </a:cubicBezTo>
                      <a:cubicBezTo>
                        <a:pt x="1394" y="1132"/>
                        <a:pt x="1156" y="1370"/>
                        <a:pt x="870" y="1370"/>
                      </a:cubicBezTo>
                      <a:cubicBezTo>
                        <a:pt x="584" y="1370"/>
                        <a:pt x="346" y="1132"/>
                        <a:pt x="346" y="846"/>
                      </a:cubicBezTo>
                      <a:cubicBezTo>
                        <a:pt x="346" y="572"/>
                        <a:pt x="584" y="334"/>
                        <a:pt x="870" y="334"/>
                      </a:cubicBezTo>
                      <a:close/>
                      <a:moveTo>
                        <a:pt x="870" y="1"/>
                      </a:moveTo>
                      <a:cubicBezTo>
                        <a:pt x="394" y="1"/>
                        <a:pt x="1" y="394"/>
                        <a:pt x="1" y="870"/>
                      </a:cubicBezTo>
                      <a:cubicBezTo>
                        <a:pt x="1" y="1346"/>
                        <a:pt x="394" y="1727"/>
                        <a:pt x="870" y="1727"/>
                      </a:cubicBezTo>
                      <a:cubicBezTo>
                        <a:pt x="1346" y="1727"/>
                        <a:pt x="1727" y="1334"/>
                        <a:pt x="1727" y="870"/>
                      </a:cubicBezTo>
                      <a:cubicBezTo>
                        <a:pt x="1727" y="394"/>
                        <a:pt x="1346" y="1"/>
                        <a:pt x="87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50"/>
                <p:cNvSpPr/>
                <p:nvPr/>
              </p:nvSpPr>
              <p:spPr>
                <a:xfrm>
                  <a:off x="3904696" y="3955682"/>
                  <a:ext cx="128148" cy="120540"/>
                </a:xfrm>
                <a:custGeom>
                  <a:avLst/>
                  <a:gdLst/>
                  <a:ahLst/>
                  <a:cxnLst/>
                  <a:rect l="l" t="t" r="r" b="b"/>
                  <a:pathLst>
                    <a:path w="4026" h="3787" extrusionOk="0">
                      <a:moveTo>
                        <a:pt x="191" y="1"/>
                      </a:moveTo>
                      <a:cubicBezTo>
                        <a:pt x="96" y="1"/>
                        <a:pt x="1" y="72"/>
                        <a:pt x="1" y="179"/>
                      </a:cubicBezTo>
                      <a:lnTo>
                        <a:pt x="1" y="3608"/>
                      </a:lnTo>
                      <a:cubicBezTo>
                        <a:pt x="1" y="3703"/>
                        <a:pt x="84" y="3787"/>
                        <a:pt x="191" y="3787"/>
                      </a:cubicBezTo>
                      <a:lnTo>
                        <a:pt x="1334" y="3787"/>
                      </a:lnTo>
                      <a:cubicBezTo>
                        <a:pt x="1418" y="3787"/>
                        <a:pt x="1513" y="3715"/>
                        <a:pt x="1513" y="3608"/>
                      </a:cubicBezTo>
                      <a:lnTo>
                        <a:pt x="1513" y="2382"/>
                      </a:lnTo>
                      <a:cubicBezTo>
                        <a:pt x="1513" y="1977"/>
                        <a:pt x="1596" y="1501"/>
                        <a:pt x="2037" y="1501"/>
                      </a:cubicBezTo>
                      <a:cubicBezTo>
                        <a:pt x="2347" y="1501"/>
                        <a:pt x="2477" y="1763"/>
                        <a:pt x="2525" y="2060"/>
                      </a:cubicBezTo>
                      <a:cubicBezTo>
                        <a:pt x="2537" y="2156"/>
                        <a:pt x="2608" y="2215"/>
                        <a:pt x="2692" y="2215"/>
                      </a:cubicBezTo>
                      <a:cubicBezTo>
                        <a:pt x="2787" y="2215"/>
                        <a:pt x="2870" y="2120"/>
                        <a:pt x="2847" y="2025"/>
                      </a:cubicBezTo>
                      <a:cubicBezTo>
                        <a:pt x="2763" y="1465"/>
                        <a:pt x="2477" y="1155"/>
                        <a:pt x="2013" y="1155"/>
                      </a:cubicBezTo>
                      <a:cubicBezTo>
                        <a:pt x="1465" y="1155"/>
                        <a:pt x="1156" y="1608"/>
                        <a:pt x="1156" y="2382"/>
                      </a:cubicBezTo>
                      <a:lnTo>
                        <a:pt x="1156" y="3430"/>
                      </a:lnTo>
                      <a:lnTo>
                        <a:pt x="346" y="3430"/>
                      </a:lnTo>
                      <a:lnTo>
                        <a:pt x="346" y="358"/>
                      </a:lnTo>
                      <a:lnTo>
                        <a:pt x="918" y="358"/>
                      </a:lnTo>
                      <a:lnTo>
                        <a:pt x="918" y="572"/>
                      </a:lnTo>
                      <a:cubicBezTo>
                        <a:pt x="918" y="632"/>
                        <a:pt x="930" y="679"/>
                        <a:pt x="977" y="715"/>
                      </a:cubicBezTo>
                      <a:cubicBezTo>
                        <a:pt x="1007" y="733"/>
                        <a:pt x="1043" y="742"/>
                        <a:pt x="1078" y="742"/>
                      </a:cubicBezTo>
                      <a:cubicBezTo>
                        <a:pt x="1114" y="742"/>
                        <a:pt x="1150" y="733"/>
                        <a:pt x="1180" y="715"/>
                      </a:cubicBezTo>
                      <a:cubicBezTo>
                        <a:pt x="1477" y="477"/>
                        <a:pt x="1835" y="358"/>
                        <a:pt x="2227" y="358"/>
                      </a:cubicBezTo>
                      <a:cubicBezTo>
                        <a:pt x="3204" y="358"/>
                        <a:pt x="3656" y="1191"/>
                        <a:pt x="3656" y="2001"/>
                      </a:cubicBezTo>
                      <a:lnTo>
                        <a:pt x="3656" y="3430"/>
                      </a:lnTo>
                      <a:lnTo>
                        <a:pt x="2847" y="3430"/>
                      </a:lnTo>
                      <a:lnTo>
                        <a:pt x="2847" y="2870"/>
                      </a:lnTo>
                      <a:cubicBezTo>
                        <a:pt x="2847" y="2775"/>
                        <a:pt x="2775" y="2703"/>
                        <a:pt x="2692" y="2703"/>
                      </a:cubicBezTo>
                      <a:cubicBezTo>
                        <a:pt x="2597" y="2703"/>
                        <a:pt x="2525" y="2775"/>
                        <a:pt x="2525" y="2870"/>
                      </a:cubicBezTo>
                      <a:lnTo>
                        <a:pt x="2525" y="3596"/>
                      </a:lnTo>
                      <a:cubicBezTo>
                        <a:pt x="2525" y="3691"/>
                        <a:pt x="2597" y="3775"/>
                        <a:pt x="2704" y="3775"/>
                      </a:cubicBezTo>
                      <a:lnTo>
                        <a:pt x="3847" y="3775"/>
                      </a:lnTo>
                      <a:cubicBezTo>
                        <a:pt x="3942" y="3775"/>
                        <a:pt x="4025" y="3703"/>
                        <a:pt x="4025" y="3596"/>
                      </a:cubicBezTo>
                      <a:lnTo>
                        <a:pt x="4025" y="1989"/>
                      </a:lnTo>
                      <a:cubicBezTo>
                        <a:pt x="4025" y="810"/>
                        <a:pt x="3299" y="1"/>
                        <a:pt x="2239" y="1"/>
                      </a:cubicBezTo>
                      <a:cubicBezTo>
                        <a:pt x="1894" y="1"/>
                        <a:pt x="1573" y="84"/>
                        <a:pt x="1275" y="251"/>
                      </a:cubicBezTo>
                      <a:lnTo>
                        <a:pt x="1275" y="179"/>
                      </a:lnTo>
                      <a:cubicBezTo>
                        <a:pt x="1275" y="84"/>
                        <a:pt x="1204" y="1"/>
                        <a:pt x="109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550" name="Google Shape;1550;p50"/>
            <p:cNvGrpSpPr/>
            <p:nvPr/>
          </p:nvGrpSpPr>
          <p:grpSpPr>
            <a:xfrm>
              <a:off x="7034853" y="3222917"/>
              <a:ext cx="956596" cy="944252"/>
              <a:chOff x="4349489" y="2960313"/>
              <a:chExt cx="1098904" cy="1084724"/>
            </a:xfrm>
          </p:grpSpPr>
          <p:grpSp>
            <p:nvGrpSpPr>
              <p:cNvPr id="1551" name="Google Shape;1551;p50"/>
              <p:cNvGrpSpPr/>
              <p:nvPr/>
            </p:nvGrpSpPr>
            <p:grpSpPr>
              <a:xfrm>
                <a:off x="4349489" y="2960313"/>
                <a:ext cx="1098904" cy="1084724"/>
                <a:chOff x="4349489" y="2960313"/>
                <a:chExt cx="1098904" cy="1084724"/>
              </a:xfrm>
            </p:grpSpPr>
            <p:sp>
              <p:nvSpPr>
                <p:cNvPr id="1552" name="Google Shape;1552;p50"/>
                <p:cNvSpPr/>
                <p:nvPr/>
              </p:nvSpPr>
              <p:spPr>
                <a:xfrm>
                  <a:off x="4349489" y="2960313"/>
                  <a:ext cx="1098904" cy="1084724"/>
                </a:xfrm>
                <a:custGeom>
                  <a:avLst/>
                  <a:gdLst/>
                  <a:ahLst/>
                  <a:cxnLst/>
                  <a:rect l="l" t="t" r="r" b="b"/>
                  <a:pathLst>
                    <a:path w="45721" h="45131" extrusionOk="0">
                      <a:moveTo>
                        <a:pt x="22862" y="0"/>
                      </a:moveTo>
                      <a:cubicBezTo>
                        <a:pt x="22092" y="0"/>
                        <a:pt x="21324" y="295"/>
                        <a:pt x="20741" y="884"/>
                      </a:cubicBezTo>
                      <a:lnTo>
                        <a:pt x="12871" y="8743"/>
                      </a:lnTo>
                      <a:cubicBezTo>
                        <a:pt x="12697" y="8917"/>
                        <a:pt x="12470" y="9001"/>
                        <a:pt x="12243" y="9001"/>
                      </a:cubicBezTo>
                      <a:cubicBezTo>
                        <a:pt x="11942" y="9001"/>
                        <a:pt x="11642" y="8854"/>
                        <a:pt x="11466" y="8576"/>
                      </a:cubicBezTo>
                      <a:cubicBezTo>
                        <a:pt x="11014" y="7861"/>
                        <a:pt x="10645" y="7099"/>
                        <a:pt x="10347" y="6302"/>
                      </a:cubicBezTo>
                      <a:cubicBezTo>
                        <a:pt x="10168" y="5814"/>
                        <a:pt x="9847" y="5373"/>
                        <a:pt x="9394" y="5028"/>
                      </a:cubicBezTo>
                      <a:cubicBezTo>
                        <a:pt x="8866" y="4619"/>
                        <a:pt x="8248" y="4413"/>
                        <a:pt x="7630" y="4413"/>
                      </a:cubicBezTo>
                      <a:cubicBezTo>
                        <a:pt x="7078" y="4413"/>
                        <a:pt x="6525" y="4577"/>
                        <a:pt x="6037" y="4909"/>
                      </a:cubicBezTo>
                      <a:cubicBezTo>
                        <a:pt x="4465" y="5968"/>
                        <a:pt x="4310" y="8123"/>
                        <a:pt x="5584" y="9385"/>
                      </a:cubicBezTo>
                      <a:cubicBezTo>
                        <a:pt x="5894" y="9695"/>
                        <a:pt x="6251" y="9921"/>
                        <a:pt x="6632" y="10064"/>
                      </a:cubicBezTo>
                      <a:cubicBezTo>
                        <a:pt x="7418" y="10350"/>
                        <a:pt x="8180" y="10707"/>
                        <a:pt x="8882" y="11159"/>
                      </a:cubicBezTo>
                      <a:cubicBezTo>
                        <a:pt x="9382" y="11469"/>
                        <a:pt x="9466" y="12148"/>
                        <a:pt x="9049" y="12564"/>
                      </a:cubicBezTo>
                      <a:lnTo>
                        <a:pt x="1179" y="20434"/>
                      </a:lnTo>
                      <a:cubicBezTo>
                        <a:pt x="0" y="21613"/>
                        <a:pt x="0" y="23518"/>
                        <a:pt x="1179" y="24697"/>
                      </a:cubicBezTo>
                      <a:lnTo>
                        <a:pt x="20741" y="44247"/>
                      </a:lnTo>
                      <a:cubicBezTo>
                        <a:pt x="21324" y="44836"/>
                        <a:pt x="22092" y="45131"/>
                        <a:pt x="22862" y="45131"/>
                      </a:cubicBezTo>
                      <a:cubicBezTo>
                        <a:pt x="23631" y="45131"/>
                        <a:pt x="24402" y="44836"/>
                        <a:pt x="24992" y="44247"/>
                      </a:cubicBezTo>
                      <a:lnTo>
                        <a:pt x="44554" y="24697"/>
                      </a:lnTo>
                      <a:cubicBezTo>
                        <a:pt x="45720" y="23518"/>
                        <a:pt x="45720" y="21613"/>
                        <a:pt x="44554" y="20434"/>
                      </a:cubicBezTo>
                      <a:lnTo>
                        <a:pt x="24992" y="884"/>
                      </a:lnTo>
                      <a:cubicBezTo>
                        <a:pt x="24402" y="295"/>
                        <a:pt x="23631" y="0"/>
                        <a:pt x="22862" y="0"/>
                      </a:cubicBezTo>
                      <a:close/>
                    </a:path>
                  </a:pathLst>
                </a:custGeom>
                <a:solidFill>
                  <a:srgbClr val="FCBD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50"/>
                <p:cNvSpPr/>
                <p:nvPr/>
              </p:nvSpPr>
              <p:spPr>
                <a:xfrm>
                  <a:off x="5065741" y="3026769"/>
                  <a:ext cx="287338" cy="287338"/>
                </a:xfrm>
                <a:custGeom>
                  <a:avLst/>
                  <a:gdLst/>
                  <a:ahLst/>
                  <a:cxnLst/>
                  <a:rect l="l" t="t" r="r" b="b"/>
                  <a:pathLst>
                    <a:path w="11955" h="11955" extrusionOk="0">
                      <a:moveTo>
                        <a:pt x="5978" y="1"/>
                      </a:moveTo>
                      <a:cubicBezTo>
                        <a:pt x="2680" y="1"/>
                        <a:pt x="1" y="2679"/>
                        <a:pt x="1" y="5978"/>
                      </a:cubicBezTo>
                      <a:cubicBezTo>
                        <a:pt x="1" y="9276"/>
                        <a:pt x="2680" y="11954"/>
                        <a:pt x="5978" y="11954"/>
                      </a:cubicBezTo>
                      <a:cubicBezTo>
                        <a:pt x="9276" y="11954"/>
                        <a:pt x="11955" y="9276"/>
                        <a:pt x="11955" y="5978"/>
                      </a:cubicBezTo>
                      <a:cubicBezTo>
                        <a:pt x="11955" y="2679"/>
                        <a:pt x="9276" y="1"/>
                        <a:pt x="5978" y="1"/>
                      </a:cubicBezTo>
                      <a:close/>
                    </a:path>
                  </a:pathLst>
                </a:custGeom>
                <a:solidFill>
                  <a:srgbClr val="FCBD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54" name="Google Shape;1554;p50"/>
              <p:cNvGrpSpPr/>
              <p:nvPr/>
            </p:nvGrpSpPr>
            <p:grpSpPr>
              <a:xfrm>
                <a:off x="4732657" y="3315384"/>
                <a:ext cx="374952" cy="374572"/>
                <a:chOff x="4201447" y="3817349"/>
                <a:chExt cx="346024" cy="345674"/>
              </a:xfrm>
            </p:grpSpPr>
            <p:sp>
              <p:nvSpPr>
                <p:cNvPr id="1555" name="Google Shape;1555;p50"/>
                <p:cNvSpPr/>
                <p:nvPr/>
              </p:nvSpPr>
              <p:spPr>
                <a:xfrm>
                  <a:off x="4201447" y="3817349"/>
                  <a:ext cx="346024" cy="345674"/>
                </a:xfrm>
                <a:custGeom>
                  <a:avLst/>
                  <a:gdLst/>
                  <a:ahLst/>
                  <a:cxnLst/>
                  <a:rect l="l" t="t" r="r" b="b"/>
                  <a:pathLst>
                    <a:path w="10871" h="10860" extrusionOk="0">
                      <a:moveTo>
                        <a:pt x="5430" y="334"/>
                      </a:moveTo>
                      <a:cubicBezTo>
                        <a:pt x="8252" y="334"/>
                        <a:pt x="10526" y="2608"/>
                        <a:pt x="10526" y="5430"/>
                      </a:cubicBezTo>
                      <a:cubicBezTo>
                        <a:pt x="10526" y="8240"/>
                        <a:pt x="8252"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299" y="8240"/>
                        <a:pt x="10871" y="6871"/>
                        <a:pt x="10871" y="5430"/>
                      </a:cubicBezTo>
                      <a:cubicBezTo>
                        <a:pt x="10871" y="3989"/>
                        <a:pt x="10299" y="2620"/>
                        <a:pt x="9276" y="1584"/>
                      </a:cubicBezTo>
                      <a:cubicBezTo>
                        <a:pt x="8252" y="560"/>
                        <a:pt x="6882" y="1"/>
                        <a:pt x="54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50"/>
                <p:cNvSpPr/>
                <p:nvPr/>
              </p:nvSpPr>
              <p:spPr>
                <a:xfrm>
                  <a:off x="4271569" y="3904531"/>
                  <a:ext cx="227394" cy="185728"/>
                </a:xfrm>
                <a:custGeom>
                  <a:avLst/>
                  <a:gdLst/>
                  <a:ahLst/>
                  <a:cxnLst/>
                  <a:rect l="l" t="t" r="r" b="b"/>
                  <a:pathLst>
                    <a:path w="7144" h="5835" extrusionOk="0">
                      <a:moveTo>
                        <a:pt x="4620" y="0"/>
                      </a:moveTo>
                      <a:cubicBezTo>
                        <a:pt x="3727" y="0"/>
                        <a:pt x="2977" y="691"/>
                        <a:pt x="2905" y="1572"/>
                      </a:cubicBezTo>
                      <a:cubicBezTo>
                        <a:pt x="2727" y="1548"/>
                        <a:pt x="2358" y="1441"/>
                        <a:pt x="2262" y="1405"/>
                      </a:cubicBezTo>
                      <a:cubicBezTo>
                        <a:pt x="1643" y="1203"/>
                        <a:pt x="1072" y="810"/>
                        <a:pt x="631" y="322"/>
                      </a:cubicBezTo>
                      <a:cubicBezTo>
                        <a:pt x="596" y="298"/>
                        <a:pt x="572" y="274"/>
                        <a:pt x="524" y="262"/>
                      </a:cubicBezTo>
                      <a:cubicBezTo>
                        <a:pt x="517" y="261"/>
                        <a:pt x="509" y="260"/>
                        <a:pt x="501" y="260"/>
                      </a:cubicBezTo>
                      <a:cubicBezTo>
                        <a:pt x="436" y="260"/>
                        <a:pt x="367" y="304"/>
                        <a:pt x="346" y="357"/>
                      </a:cubicBezTo>
                      <a:cubicBezTo>
                        <a:pt x="238" y="572"/>
                        <a:pt x="179" y="810"/>
                        <a:pt x="179" y="1048"/>
                      </a:cubicBezTo>
                      <a:cubicBezTo>
                        <a:pt x="179" y="1393"/>
                        <a:pt x="286" y="1727"/>
                        <a:pt x="476" y="1977"/>
                      </a:cubicBezTo>
                      <a:cubicBezTo>
                        <a:pt x="466" y="1975"/>
                        <a:pt x="456" y="1974"/>
                        <a:pt x="446" y="1974"/>
                      </a:cubicBezTo>
                      <a:cubicBezTo>
                        <a:pt x="397" y="1974"/>
                        <a:pt x="349" y="1997"/>
                        <a:pt x="310" y="2036"/>
                      </a:cubicBezTo>
                      <a:cubicBezTo>
                        <a:pt x="286" y="2060"/>
                        <a:pt x="286" y="2108"/>
                        <a:pt x="274" y="2143"/>
                      </a:cubicBezTo>
                      <a:lnTo>
                        <a:pt x="274" y="2203"/>
                      </a:lnTo>
                      <a:cubicBezTo>
                        <a:pt x="274" y="2655"/>
                        <a:pt x="476" y="3072"/>
                        <a:pt x="822" y="3358"/>
                      </a:cubicBezTo>
                      <a:cubicBezTo>
                        <a:pt x="786" y="3370"/>
                        <a:pt x="774" y="3405"/>
                        <a:pt x="762" y="3417"/>
                      </a:cubicBezTo>
                      <a:cubicBezTo>
                        <a:pt x="750" y="3465"/>
                        <a:pt x="727" y="3513"/>
                        <a:pt x="750" y="3548"/>
                      </a:cubicBezTo>
                      <a:cubicBezTo>
                        <a:pt x="893" y="4024"/>
                        <a:pt x="1262" y="4405"/>
                        <a:pt x="1727" y="4548"/>
                      </a:cubicBezTo>
                      <a:cubicBezTo>
                        <a:pt x="1310" y="4798"/>
                        <a:pt x="834" y="4941"/>
                        <a:pt x="334" y="4941"/>
                      </a:cubicBezTo>
                      <a:lnTo>
                        <a:pt x="191" y="4941"/>
                      </a:lnTo>
                      <a:cubicBezTo>
                        <a:pt x="107" y="4941"/>
                        <a:pt x="36" y="5001"/>
                        <a:pt x="12" y="5084"/>
                      </a:cubicBezTo>
                      <a:cubicBezTo>
                        <a:pt x="0" y="5156"/>
                        <a:pt x="48" y="5239"/>
                        <a:pt x="107" y="5263"/>
                      </a:cubicBezTo>
                      <a:cubicBezTo>
                        <a:pt x="727" y="5632"/>
                        <a:pt x="1465" y="5834"/>
                        <a:pt x="2191" y="5834"/>
                      </a:cubicBezTo>
                      <a:cubicBezTo>
                        <a:pt x="3072" y="5834"/>
                        <a:pt x="3905" y="5560"/>
                        <a:pt x="4596" y="5060"/>
                      </a:cubicBezTo>
                      <a:cubicBezTo>
                        <a:pt x="4691" y="5001"/>
                        <a:pt x="4691" y="4858"/>
                        <a:pt x="4620" y="4786"/>
                      </a:cubicBezTo>
                      <a:cubicBezTo>
                        <a:pt x="4587" y="4754"/>
                        <a:pt x="4544" y="4735"/>
                        <a:pt x="4499" y="4735"/>
                      </a:cubicBezTo>
                      <a:cubicBezTo>
                        <a:pt x="4463" y="4735"/>
                        <a:pt x="4426" y="4748"/>
                        <a:pt x="4394" y="4775"/>
                      </a:cubicBezTo>
                      <a:cubicBezTo>
                        <a:pt x="3763" y="5215"/>
                        <a:pt x="3013" y="5489"/>
                        <a:pt x="2191" y="5489"/>
                      </a:cubicBezTo>
                      <a:cubicBezTo>
                        <a:pt x="1727" y="5489"/>
                        <a:pt x="1262" y="5394"/>
                        <a:pt x="846" y="5239"/>
                      </a:cubicBezTo>
                      <a:cubicBezTo>
                        <a:pt x="1369" y="5144"/>
                        <a:pt x="1846" y="4917"/>
                        <a:pt x="2262" y="4584"/>
                      </a:cubicBezTo>
                      <a:cubicBezTo>
                        <a:pt x="2310" y="4536"/>
                        <a:pt x="2334" y="4477"/>
                        <a:pt x="2322" y="4417"/>
                      </a:cubicBezTo>
                      <a:cubicBezTo>
                        <a:pt x="2310" y="4346"/>
                        <a:pt x="2239" y="4286"/>
                        <a:pt x="2155" y="4286"/>
                      </a:cubicBezTo>
                      <a:cubicBezTo>
                        <a:pt x="1739" y="4263"/>
                        <a:pt x="1369" y="4048"/>
                        <a:pt x="1167" y="3691"/>
                      </a:cubicBezTo>
                      <a:cubicBezTo>
                        <a:pt x="1250" y="3691"/>
                        <a:pt x="1358" y="3667"/>
                        <a:pt x="1441" y="3643"/>
                      </a:cubicBezTo>
                      <a:cubicBezTo>
                        <a:pt x="1524" y="3632"/>
                        <a:pt x="1584" y="3572"/>
                        <a:pt x="1584" y="3489"/>
                      </a:cubicBezTo>
                      <a:cubicBezTo>
                        <a:pt x="1596" y="3405"/>
                        <a:pt x="1536" y="3334"/>
                        <a:pt x="1441" y="3298"/>
                      </a:cubicBezTo>
                      <a:cubicBezTo>
                        <a:pt x="1000" y="3191"/>
                        <a:pt x="667" y="2822"/>
                        <a:pt x="596" y="2381"/>
                      </a:cubicBezTo>
                      <a:lnTo>
                        <a:pt x="596" y="2381"/>
                      </a:lnTo>
                      <a:cubicBezTo>
                        <a:pt x="727" y="2405"/>
                        <a:pt x="869" y="2417"/>
                        <a:pt x="1000" y="2417"/>
                      </a:cubicBezTo>
                      <a:cubicBezTo>
                        <a:pt x="1084" y="2417"/>
                        <a:pt x="1143" y="2358"/>
                        <a:pt x="1167" y="2274"/>
                      </a:cubicBezTo>
                      <a:cubicBezTo>
                        <a:pt x="1179" y="2203"/>
                        <a:pt x="1131" y="2143"/>
                        <a:pt x="1072" y="2108"/>
                      </a:cubicBezTo>
                      <a:cubicBezTo>
                        <a:pt x="703" y="1881"/>
                        <a:pt x="476" y="1488"/>
                        <a:pt x="476" y="1048"/>
                      </a:cubicBezTo>
                      <a:cubicBezTo>
                        <a:pt x="476" y="953"/>
                        <a:pt x="488" y="846"/>
                        <a:pt x="524" y="738"/>
                      </a:cubicBezTo>
                      <a:cubicBezTo>
                        <a:pt x="965" y="1191"/>
                        <a:pt x="1524" y="1524"/>
                        <a:pt x="2120" y="1727"/>
                      </a:cubicBezTo>
                      <a:cubicBezTo>
                        <a:pt x="2120" y="1727"/>
                        <a:pt x="2715" y="1905"/>
                        <a:pt x="2929" y="1917"/>
                      </a:cubicBezTo>
                      <a:lnTo>
                        <a:pt x="3024" y="1917"/>
                      </a:lnTo>
                      <a:cubicBezTo>
                        <a:pt x="3096" y="1917"/>
                        <a:pt x="3167" y="1869"/>
                        <a:pt x="3191" y="1798"/>
                      </a:cubicBezTo>
                      <a:cubicBezTo>
                        <a:pt x="3203" y="1786"/>
                        <a:pt x="3203" y="1750"/>
                        <a:pt x="3203" y="1738"/>
                      </a:cubicBezTo>
                      <a:lnTo>
                        <a:pt x="3203" y="1703"/>
                      </a:lnTo>
                      <a:cubicBezTo>
                        <a:pt x="3203" y="953"/>
                        <a:pt x="3810" y="334"/>
                        <a:pt x="4572" y="334"/>
                      </a:cubicBezTo>
                      <a:cubicBezTo>
                        <a:pt x="4941" y="334"/>
                        <a:pt x="5287" y="488"/>
                        <a:pt x="5549" y="750"/>
                      </a:cubicBezTo>
                      <a:cubicBezTo>
                        <a:pt x="5585" y="787"/>
                        <a:pt x="5621" y="802"/>
                        <a:pt x="5663" y="802"/>
                      </a:cubicBezTo>
                      <a:cubicBezTo>
                        <a:pt x="5676" y="802"/>
                        <a:pt x="5689" y="801"/>
                        <a:pt x="5703" y="798"/>
                      </a:cubicBezTo>
                      <a:cubicBezTo>
                        <a:pt x="5882" y="762"/>
                        <a:pt x="6049" y="738"/>
                        <a:pt x="6203" y="679"/>
                      </a:cubicBezTo>
                      <a:lnTo>
                        <a:pt x="6203" y="679"/>
                      </a:lnTo>
                      <a:cubicBezTo>
                        <a:pt x="6120" y="762"/>
                        <a:pt x="6013" y="857"/>
                        <a:pt x="5894" y="917"/>
                      </a:cubicBezTo>
                      <a:cubicBezTo>
                        <a:pt x="5822" y="965"/>
                        <a:pt x="5787" y="1048"/>
                        <a:pt x="5822" y="1143"/>
                      </a:cubicBezTo>
                      <a:cubicBezTo>
                        <a:pt x="5846" y="1203"/>
                        <a:pt x="5930" y="1250"/>
                        <a:pt x="6001" y="1250"/>
                      </a:cubicBezTo>
                      <a:cubicBezTo>
                        <a:pt x="6144" y="1227"/>
                        <a:pt x="6287" y="1215"/>
                        <a:pt x="6418" y="1167"/>
                      </a:cubicBezTo>
                      <a:lnTo>
                        <a:pt x="6418" y="1167"/>
                      </a:lnTo>
                      <a:cubicBezTo>
                        <a:pt x="6299" y="1286"/>
                        <a:pt x="6168" y="1405"/>
                        <a:pt x="6013" y="1512"/>
                      </a:cubicBezTo>
                      <a:cubicBezTo>
                        <a:pt x="5965" y="1548"/>
                        <a:pt x="5941" y="1608"/>
                        <a:pt x="5941" y="1655"/>
                      </a:cubicBezTo>
                      <a:lnTo>
                        <a:pt x="5941" y="1679"/>
                      </a:lnTo>
                      <a:lnTo>
                        <a:pt x="5941" y="1703"/>
                      </a:lnTo>
                      <a:lnTo>
                        <a:pt x="5941" y="1727"/>
                      </a:lnTo>
                      <a:cubicBezTo>
                        <a:pt x="5941" y="2691"/>
                        <a:pt x="5572" y="3572"/>
                        <a:pt x="4977" y="4227"/>
                      </a:cubicBezTo>
                      <a:cubicBezTo>
                        <a:pt x="4918" y="4298"/>
                        <a:pt x="4918" y="4405"/>
                        <a:pt x="4977" y="4465"/>
                      </a:cubicBezTo>
                      <a:cubicBezTo>
                        <a:pt x="5011" y="4499"/>
                        <a:pt x="5053" y="4514"/>
                        <a:pt x="5096" y="4514"/>
                      </a:cubicBezTo>
                      <a:cubicBezTo>
                        <a:pt x="5143" y="4514"/>
                        <a:pt x="5190" y="4496"/>
                        <a:pt x="5227" y="4465"/>
                      </a:cubicBezTo>
                      <a:cubicBezTo>
                        <a:pt x="5894" y="3715"/>
                        <a:pt x="6263" y="2762"/>
                        <a:pt x="6287" y="1750"/>
                      </a:cubicBezTo>
                      <a:cubicBezTo>
                        <a:pt x="6596" y="1524"/>
                        <a:pt x="6846" y="1250"/>
                        <a:pt x="7061" y="917"/>
                      </a:cubicBezTo>
                      <a:cubicBezTo>
                        <a:pt x="7144" y="857"/>
                        <a:pt x="7132" y="750"/>
                        <a:pt x="7061" y="715"/>
                      </a:cubicBezTo>
                      <a:cubicBezTo>
                        <a:pt x="7029" y="683"/>
                        <a:pt x="6987" y="667"/>
                        <a:pt x="6937" y="667"/>
                      </a:cubicBezTo>
                      <a:cubicBezTo>
                        <a:pt x="6912" y="667"/>
                        <a:pt x="6886" y="671"/>
                        <a:pt x="6858" y="679"/>
                      </a:cubicBezTo>
                      <a:cubicBezTo>
                        <a:pt x="6775" y="726"/>
                        <a:pt x="6680" y="750"/>
                        <a:pt x="6596" y="786"/>
                      </a:cubicBezTo>
                      <a:cubicBezTo>
                        <a:pt x="6680" y="667"/>
                        <a:pt x="6763" y="512"/>
                        <a:pt x="6823" y="369"/>
                      </a:cubicBezTo>
                      <a:cubicBezTo>
                        <a:pt x="6834" y="310"/>
                        <a:pt x="6834" y="238"/>
                        <a:pt x="6787" y="191"/>
                      </a:cubicBezTo>
                      <a:cubicBezTo>
                        <a:pt x="6750" y="153"/>
                        <a:pt x="6703" y="135"/>
                        <a:pt x="6659" y="135"/>
                      </a:cubicBezTo>
                      <a:cubicBezTo>
                        <a:pt x="6632" y="135"/>
                        <a:pt x="6607" y="142"/>
                        <a:pt x="6584" y="155"/>
                      </a:cubicBezTo>
                      <a:cubicBezTo>
                        <a:pt x="6322" y="310"/>
                        <a:pt x="6061" y="393"/>
                        <a:pt x="5775" y="441"/>
                      </a:cubicBezTo>
                      <a:cubicBezTo>
                        <a:pt x="5465" y="143"/>
                        <a:pt x="5048" y="0"/>
                        <a:pt x="462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557" name="Google Shape;1557;p50"/>
            <p:cNvGrpSpPr/>
            <p:nvPr/>
          </p:nvGrpSpPr>
          <p:grpSpPr>
            <a:xfrm>
              <a:off x="6529419" y="3711909"/>
              <a:ext cx="956596" cy="944315"/>
              <a:chOff x="3768864" y="3522050"/>
              <a:chExt cx="1098904" cy="1084796"/>
            </a:xfrm>
          </p:grpSpPr>
          <p:grpSp>
            <p:nvGrpSpPr>
              <p:cNvPr id="1558" name="Google Shape;1558;p50"/>
              <p:cNvGrpSpPr/>
              <p:nvPr/>
            </p:nvGrpSpPr>
            <p:grpSpPr>
              <a:xfrm>
                <a:off x="3768864" y="3522050"/>
                <a:ext cx="1098904" cy="1084796"/>
                <a:chOff x="3768864" y="3522050"/>
                <a:chExt cx="1098904" cy="1084796"/>
              </a:xfrm>
            </p:grpSpPr>
            <p:sp>
              <p:nvSpPr>
                <p:cNvPr id="1559" name="Google Shape;1559;p50"/>
                <p:cNvSpPr/>
                <p:nvPr/>
              </p:nvSpPr>
              <p:spPr>
                <a:xfrm>
                  <a:off x="3768864" y="3522050"/>
                  <a:ext cx="1098904" cy="1084796"/>
                </a:xfrm>
                <a:custGeom>
                  <a:avLst/>
                  <a:gdLst/>
                  <a:ahLst/>
                  <a:cxnLst/>
                  <a:rect l="l" t="t" r="r" b="b"/>
                  <a:pathLst>
                    <a:path w="45721" h="45134" extrusionOk="0">
                      <a:moveTo>
                        <a:pt x="22862" y="0"/>
                      </a:moveTo>
                      <a:cubicBezTo>
                        <a:pt x="22093" y="0"/>
                        <a:pt x="21325" y="295"/>
                        <a:pt x="20741" y="884"/>
                      </a:cubicBezTo>
                      <a:lnTo>
                        <a:pt x="1179" y="20446"/>
                      </a:lnTo>
                      <a:cubicBezTo>
                        <a:pt x="1" y="21613"/>
                        <a:pt x="1" y="23518"/>
                        <a:pt x="1179" y="24697"/>
                      </a:cubicBezTo>
                      <a:lnTo>
                        <a:pt x="20741" y="44259"/>
                      </a:lnTo>
                      <a:cubicBezTo>
                        <a:pt x="21325" y="44842"/>
                        <a:pt x="22093" y="45134"/>
                        <a:pt x="22862" y="45134"/>
                      </a:cubicBezTo>
                      <a:cubicBezTo>
                        <a:pt x="23631" y="45134"/>
                        <a:pt x="24402" y="44842"/>
                        <a:pt x="24992" y="44259"/>
                      </a:cubicBezTo>
                      <a:lnTo>
                        <a:pt x="44554" y="24697"/>
                      </a:lnTo>
                      <a:cubicBezTo>
                        <a:pt x="45721" y="23518"/>
                        <a:pt x="45721" y="21613"/>
                        <a:pt x="44554" y="20446"/>
                      </a:cubicBezTo>
                      <a:lnTo>
                        <a:pt x="36684" y="12576"/>
                      </a:lnTo>
                      <a:cubicBezTo>
                        <a:pt x="36279" y="12171"/>
                        <a:pt x="36362" y="11481"/>
                        <a:pt x="36850" y="11171"/>
                      </a:cubicBezTo>
                      <a:cubicBezTo>
                        <a:pt x="37565" y="10719"/>
                        <a:pt x="38327" y="10362"/>
                        <a:pt x="39124" y="10052"/>
                      </a:cubicBezTo>
                      <a:cubicBezTo>
                        <a:pt x="39613" y="9874"/>
                        <a:pt x="40053" y="9552"/>
                        <a:pt x="40410" y="9100"/>
                      </a:cubicBezTo>
                      <a:cubicBezTo>
                        <a:pt x="41172" y="8111"/>
                        <a:pt x="41220" y="6778"/>
                        <a:pt x="40518" y="5742"/>
                      </a:cubicBezTo>
                      <a:cubicBezTo>
                        <a:pt x="39931" y="4872"/>
                        <a:pt x="39013" y="4437"/>
                        <a:pt x="38094" y="4437"/>
                      </a:cubicBezTo>
                      <a:cubicBezTo>
                        <a:pt x="37352" y="4437"/>
                        <a:pt x="36610" y="4721"/>
                        <a:pt x="36041" y="5290"/>
                      </a:cubicBezTo>
                      <a:cubicBezTo>
                        <a:pt x="35731" y="5599"/>
                        <a:pt x="35505" y="5956"/>
                        <a:pt x="35362" y="6337"/>
                      </a:cubicBezTo>
                      <a:cubicBezTo>
                        <a:pt x="35076" y="7135"/>
                        <a:pt x="34719" y="7885"/>
                        <a:pt x="34267" y="8588"/>
                      </a:cubicBezTo>
                      <a:cubicBezTo>
                        <a:pt x="34091" y="8872"/>
                        <a:pt x="33796" y="9021"/>
                        <a:pt x="33498" y="9021"/>
                      </a:cubicBezTo>
                      <a:cubicBezTo>
                        <a:pt x="33271" y="9021"/>
                        <a:pt x="33042" y="8934"/>
                        <a:pt x="32862" y="8754"/>
                      </a:cubicBezTo>
                      <a:lnTo>
                        <a:pt x="24992" y="884"/>
                      </a:lnTo>
                      <a:cubicBezTo>
                        <a:pt x="24402" y="295"/>
                        <a:pt x="23631" y="0"/>
                        <a:pt x="22862" y="0"/>
                      </a:cubicBezTo>
                      <a:close/>
                    </a:path>
                  </a:pathLst>
                </a:custGeom>
                <a:solidFill>
                  <a:srgbClr val="EC3A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50"/>
                <p:cNvSpPr/>
                <p:nvPr/>
              </p:nvSpPr>
              <p:spPr>
                <a:xfrm>
                  <a:off x="3887041" y="3641743"/>
                  <a:ext cx="287338" cy="287026"/>
                </a:xfrm>
                <a:custGeom>
                  <a:avLst/>
                  <a:gdLst/>
                  <a:ahLst/>
                  <a:cxnLst/>
                  <a:rect l="l" t="t" r="r" b="b"/>
                  <a:pathLst>
                    <a:path w="11955" h="11942" extrusionOk="0">
                      <a:moveTo>
                        <a:pt x="5978" y="0"/>
                      </a:moveTo>
                      <a:cubicBezTo>
                        <a:pt x="2680" y="0"/>
                        <a:pt x="1" y="2667"/>
                        <a:pt x="1" y="5977"/>
                      </a:cubicBezTo>
                      <a:cubicBezTo>
                        <a:pt x="1" y="9275"/>
                        <a:pt x="2680" y="11942"/>
                        <a:pt x="5978" y="11942"/>
                      </a:cubicBezTo>
                      <a:cubicBezTo>
                        <a:pt x="9276" y="11942"/>
                        <a:pt x="11955" y="9275"/>
                        <a:pt x="11955" y="5977"/>
                      </a:cubicBezTo>
                      <a:cubicBezTo>
                        <a:pt x="11955" y="2667"/>
                        <a:pt x="9276" y="0"/>
                        <a:pt x="5978" y="0"/>
                      </a:cubicBezTo>
                      <a:close/>
                    </a:path>
                  </a:pathLst>
                </a:custGeom>
                <a:solidFill>
                  <a:srgbClr val="EC3A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1" name="Google Shape;1561;p50"/>
              <p:cNvGrpSpPr/>
              <p:nvPr/>
            </p:nvGrpSpPr>
            <p:grpSpPr>
              <a:xfrm>
                <a:off x="4139616" y="3871555"/>
                <a:ext cx="357419" cy="357005"/>
                <a:chOff x="7482229" y="3351230"/>
                <a:chExt cx="357419" cy="357005"/>
              </a:xfrm>
            </p:grpSpPr>
            <p:sp>
              <p:nvSpPr>
                <p:cNvPr id="1562" name="Google Shape;1562;p50"/>
                <p:cNvSpPr/>
                <p:nvPr/>
              </p:nvSpPr>
              <p:spPr>
                <a:xfrm>
                  <a:off x="7482229" y="3351230"/>
                  <a:ext cx="357419" cy="357005"/>
                </a:xfrm>
                <a:custGeom>
                  <a:avLst/>
                  <a:gdLst/>
                  <a:ahLst/>
                  <a:cxnLst/>
                  <a:rect l="l" t="t" r="r" b="b"/>
                  <a:pathLst>
                    <a:path w="11229" h="11216" extrusionOk="0">
                      <a:moveTo>
                        <a:pt x="5633" y="357"/>
                      </a:moveTo>
                      <a:cubicBezTo>
                        <a:pt x="8538" y="357"/>
                        <a:pt x="10883" y="2703"/>
                        <a:pt x="10883" y="5608"/>
                      </a:cubicBezTo>
                      <a:cubicBezTo>
                        <a:pt x="10883" y="8513"/>
                        <a:pt x="8538" y="10859"/>
                        <a:pt x="5633" y="10859"/>
                      </a:cubicBezTo>
                      <a:cubicBezTo>
                        <a:pt x="2728" y="10859"/>
                        <a:pt x="382" y="8513"/>
                        <a:pt x="382" y="5608"/>
                      </a:cubicBezTo>
                      <a:cubicBezTo>
                        <a:pt x="382" y="2703"/>
                        <a:pt x="2728" y="357"/>
                        <a:pt x="5633" y="357"/>
                      </a:cubicBezTo>
                      <a:close/>
                      <a:moveTo>
                        <a:pt x="5621" y="0"/>
                      </a:moveTo>
                      <a:cubicBezTo>
                        <a:pt x="4109" y="0"/>
                        <a:pt x="2716" y="572"/>
                        <a:pt x="1644" y="1631"/>
                      </a:cubicBezTo>
                      <a:cubicBezTo>
                        <a:pt x="584" y="2691"/>
                        <a:pt x="1" y="4108"/>
                        <a:pt x="1" y="5608"/>
                      </a:cubicBezTo>
                      <a:cubicBezTo>
                        <a:pt x="1" y="7108"/>
                        <a:pt x="584" y="8513"/>
                        <a:pt x="1644" y="9585"/>
                      </a:cubicBezTo>
                      <a:cubicBezTo>
                        <a:pt x="2704" y="10632"/>
                        <a:pt x="4109" y="11216"/>
                        <a:pt x="5621" y="11216"/>
                      </a:cubicBezTo>
                      <a:cubicBezTo>
                        <a:pt x="7121" y="11216"/>
                        <a:pt x="8526" y="10632"/>
                        <a:pt x="9597" y="9585"/>
                      </a:cubicBezTo>
                      <a:cubicBezTo>
                        <a:pt x="10645" y="8525"/>
                        <a:pt x="11229" y="7108"/>
                        <a:pt x="11229" y="5608"/>
                      </a:cubicBezTo>
                      <a:cubicBezTo>
                        <a:pt x="11229" y="4108"/>
                        <a:pt x="10669" y="2703"/>
                        <a:pt x="9597" y="1631"/>
                      </a:cubicBezTo>
                      <a:cubicBezTo>
                        <a:pt x="8538" y="572"/>
                        <a:pt x="7121" y="0"/>
                        <a:pt x="56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50"/>
                <p:cNvSpPr/>
                <p:nvPr/>
              </p:nvSpPr>
              <p:spPr>
                <a:xfrm>
                  <a:off x="7592138" y="3605616"/>
                  <a:ext cx="137983" cy="32530"/>
                </a:xfrm>
                <a:custGeom>
                  <a:avLst/>
                  <a:gdLst/>
                  <a:ahLst/>
                  <a:cxnLst/>
                  <a:rect l="l" t="t" r="r" b="b"/>
                  <a:pathLst>
                    <a:path w="4335" h="1022" extrusionOk="0">
                      <a:moveTo>
                        <a:pt x="202" y="1"/>
                      </a:moveTo>
                      <a:cubicBezTo>
                        <a:pt x="147" y="1"/>
                        <a:pt x="94" y="21"/>
                        <a:pt x="60" y="69"/>
                      </a:cubicBezTo>
                      <a:cubicBezTo>
                        <a:pt x="1" y="140"/>
                        <a:pt x="1" y="259"/>
                        <a:pt x="96" y="319"/>
                      </a:cubicBezTo>
                      <a:cubicBezTo>
                        <a:pt x="644" y="783"/>
                        <a:pt x="1370" y="1021"/>
                        <a:pt x="2168" y="1021"/>
                      </a:cubicBezTo>
                      <a:cubicBezTo>
                        <a:pt x="2954" y="1021"/>
                        <a:pt x="3680" y="771"/>
                        <a:pt x="4239" y="319"/>
                      </a:cubicBezTo>
                      <a:cubicBezTo>
                        <a:pt x="4323" y="259"/>
                        <a:pt x="4335" y="140"/>
                        <a:pt x="4263" y="69"/>
                      </a:cubicBezTo>
                      <a:cubicBezTo>
                        <a:pt x="4228" y="26"/>
                        <a:pt x="4170" y="4"/>
                        <a:pt x="4115" y="4"/>
                      </a:cubicBezTo>
                      <a:cubicBezTo>
                        <a:pt x="4078" y="4"/>
                        <a:pt x="4042" y="14"/>
                        <a:pt x="4013" y="33"/>
                      </a:cubicBezTo>
                      <a:cubicBezTo>
                        <a:pt x="3537" y="438"/>
                        <a:pt x="2882" y="664"/>
                        <a:pt x="2168" y="664"/>
                      </a:cubicBezTo>
                      <a:cubicBezTo>
                        <a:pt x="1465" y="664"/>
                        <a:pt x="810" y="438"/>
                        <a:pt x="322" y="33"/>
                      </a:cubicBezTo>
                      <a:cubicBezTo>
                        <a:pt x="286" y="12"/>
                        <a:pt x="244" y="1"/>
                        <a:pt x="20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50"/>
                <p:cNvSpPr/>
                <p:nvPr/>
              </p:nvSpPr>
              <p:spPr>
                <a:xfrm>
                  <a:off x="7513709" y="3387962"/>
                  <a:ext cx="295987" cy="282014"/>
                </a:xfrm>
                <a:custGeom>
                  <a:avLst/>
                  <a:gdLst/>
                  <a:ahLst/>
                  <a:cxnLst/>
                  <a:rect l="l" t="t" r="r" b="b"/>
                  <a:pathLst>
                    <a:path w="9299" h="8860" extrusionOk="0">
                      <a:moveTo>
                        <a:pt x="6060" y="370"/>
                      </a:moveTo>
                      <a:cubicBezTo>
                        <a:pt x="6358" y="370"/>
                        <a:pt x="6596" y="608"/>
                        <a:pt x="6596" y="906"/>
                      </a:cubicBezTo>
                      <a:cubicBezTo>
                        <a:pt x="6596" y="1204"/>
                        <a:pt x="6358" y="1442"/>
                        <a:pt x="6060" y="1442"/>
                      </a:cubicBezTo>
                      <a:cubicBezTo>
                        <a:pt x="5763" y="1442"/>
                        <a:pt x="5525" y="1204"/>
                        <a:pt x="5525" y="906"/>
                      </a:cubicBezTo>
                      <a:cubicBezTo>
                        <a:pt x="5525" y="608"/>
                        <a:pt x="5763" y="370"/>
                        <a:pt x="6060" y="370"/>
                      </a:cubicBezTo>
                      <a:close/>
                      <a:moveTo>
                        <a:pt x="1322" y="2989"/>
                      </a:moveTo>
                      <a:cubicBezTo>
                        <a:pt x="1596" y="2989"/>
                        <a:pt x="1834" y="3097"/>
                        <a:pt x="2012" y="3263"/>
                      </a:cubicBezTo>
                      <a:cubicBezTo>
                        <a:pt x="1477" y="3680"/>
                        <a:pt x="1072" y="4240"/>
                        <a:pt x="881" y="4883"/>
                      </a:cubicBezTo>
                      <a:cubicBezTo>
                        <a:pt x="548" y="4716"/>
                        <a:pt x="334" y="4359"/>
                        <a:pt x="334" y="3990"/>
                      </a:cubicBezTo>
                      <a:cubicBezTo>
                        <a:pt x="334" y="3442"/>
                        <a:pt x="774" y="2989"/>
                        <a:pt x="1322" y="2989"/>
                      </a:cubicBezTo>
                      <a:close/>
                      <a:moveTo>
                        <a:pt x="7954" y="2989"/>
                      </a:moveTo>
                      <a:cubicBezTo>
                        <a:pt x="8501" y="2989"/>
                        <a:pt x="8942" y="3442"/>
                        <a:pt x="8942" y="3990"/>
                      </a:cubicBezTo>
                      <a:cubicBezTo>
                        <a:pt x="8966" y="4359"/>
                        <a:pt x="8739" y="4704"/>
                        <a:pt x="8394" y="4883"/>
                      </a:cubicBezTo>
                      <a:cubicBezTo>
                        <a:pt x="8216" y="4240"/>
                        <a:pt x="7811" y="3680"/>
                        <a:pt x="7263" y="3263"/>
                      </a:cubicBezTo>
                      <a:cubicBezTo>
                        <a:pt x="7442" y="3085"/>
                        <a:pt x="7692" y="2989"/>
                        <a:pt x="7954" y="2989"/>
                      </a:cubicBezTo>
                      <a:close/>
                      <a:moveTo>
                        <a:pt x="6072" y="1"/>
                      </a:moveTo>
                      <a:cubicBezTo>
                        <a:pt x="5632" y="1"/>
                        <a:pt x="5251" y="334"/>
                        <a:pt x="5191" y="763"/>
                      </a:cubicBezTo>
                      <a:lnTo>
                        <a:pt x="4596" y="953"/>
                      </a:lnTo>
                      <a:cubicBezTo>
                        <a:pt x="4525" y="989"/>
                        <a:pt x="4477" y="1049"/>
                        <a:pt x="4477" y="1120"/>
                      </a:cubicBezTo>
                      <a:lnTo>
                        <a:pt x="4477" y="2370"/>
                      </a:lnTo>
                      <a:cubicBezTo>
                        <a:pt x="3679" y="2394"/>
                        <a:pt x="2929" y="2632"/>
                        <a:pt x="2334" y="3025"/>
                      </a:cubicBezTo>
                      <a:cubicBezTo>
                        <a:pt x="2084" y="2751"/>
                        <a:pt x="1727" y="2608"/>
                        <a:pt x="1358" y="2608"/>
                      </a:cubicBezTo>
                      <a:cubicBezTo>
                        <a:pt x="607" y="2608"/>
                        <a:pt x="0" y="3216"/>
                        <a:pt x="0" y="3966"/>
                      </a:cubicBezTo>
                      <a:cubicBezTo>
                        <a:pt x="0" y="4513"/>
                        <a:pt x="345" y="5002"/>
                        <a:pt x="834" y="5216"/>
                      </a:cubicBezTo>
                      <a:cubicBezTo>
                        <a:pt x="822" y="5347"/>
                        <a:pt x="798" y="5478"/>
                        <a:pt x="798" y="5609"/>
                      </a:cubicBezTo>
                      <a:cubicBezTo>
                        <a:pt x="798" y="7395"/>
                        <a:pt x="2524" y="8859"/>
                        <a:pt x="4667" y="8859"/>
                      </a:cubicBezTo>
                      <a:cubicBezTo>
                        <a:pt x="5763" y="8859"/>
                        <a:pt x="6739" y="8490"/>
                        <a:pt x="7442" y="7871"/>
                      </a:cubicBezTo>
                      <a:cubicBezTo>
                        <a:pt x="7513" y="7811"/>
                        <a:pt x="7513" y="7692"/>
                        <a:pt x="7454" y="7621"/>
                      </a:cubicBezTo>
                      <a:cubicBezTo>
                        <a:pt x="7421" y="7588"/>
                        <a:pt x="7374" y="7570"/>
                        <a:pt x="7326" y="7570"/>
                      </a:cubicBezTo>
                      <a:cubicBezTo>
                        <a:pt x="7287" y="7570"/>
                        <a:pt x="7248" y="7582"/>
                        <a:pt x="7215" y="7609"/>
                      </a:cubicBezTo>
                      <a:cubicBezTo>
                        <a:pt x="6572" y="8157"/>
                        <a:pt x="5668" y="8514"/>
                        <a:pt x="4667" y="8514"/>
                      </a:cubicBezTo>
                      <a:cubicBezTo>
                        <a:pt x="2739" y="8514"/>
                        <a:pt x="1167" y="7216"/>
                        <a:pt x="1167" y="5633"/>
                      </a:cubicBezTo>
                      <a:cubicBezTo>
                        <a:pt x="1167" y="4037"/>
                        <a:pt x="2739" y="2739"/>
                        <a:pt x="4667" y="2739"/>
                      </a:cubicBezTo>
                      <a:cubicBezTo>
                        <a:pt x="6608" y="2739"/>
                        <a:pt x="8180" y="4037"/>
                        <a:pt x="8180" y="5633"/>
                      </a:cubicBezTo>
                      <a:cubicBezTo>
                        <a:pt x="8180" y="6133"/>
                        <a:pt x="8037" y="6597"/>
                        <a:pt x="7751" y="7014"/>
                      </a:cubicBezTo>
                      <a:cubicBezTo>
                        <a:pt x="7704" y="7085"/>
                        <a:pt x="7727" y="7169"/>
                        <a:pt x="7787" y="7228"/>
                      </a:cubicBezTo>
                      <a:cubicBezTo>
                        <a:pt x="7818" y="7264"/>
                        <a:pt x="7859" y="7280"/>
                        <a:pt x="7902" y="7280"/>
                      </a:cubicBezTo>
                      <a:cubicBezTo>
                        <a:pt x="7958" y="7280"/>
                        <a:pt x="8015" y="7252"/>
                        <a:pt x="8049" y="7204"/>
                      </a:cubicBezTo>
                      <a:cubicBezTo>
                        <a:pt x="8358" y="6740"/>
                        <a:pt x="8537" y="6192"/>
                        <a:pt x="8537" y="5621"/>
                      </a:cubicBezTo>
                      <a:cubicBezTo>
                        <a:pt x="8537" y="5490"/>
                        <a:pt x="8525" y="5359"/>
                        <a:pt x="8513" y="5228"/>
                      </a:cubicBezTo>
                      <a:cubicBezTo>
                        <a:pt x="8978" y="5014"/>
                        <a:pt x="9299" y="4525"/>
                        <a:pt x="9299" y="3978"/>
                      </a:cubicBezTo>
                      <a:cubicBezTo>
                        <a:pt x="9299" y="3228"/>
                        <a:pt x="8692" y="2620"/>
                        <a:pt x="7954" y="2620"/>
                      </a:cubicBezTo>
                      <a:cubicBezTo>
                        <a:pt x="7573" y="2620"/>
                        <a:pt x="7215" y="2775"/>
                        <a:pt x="6965" y="3037"/>
                      </a:cubicBezTo>
                      <a:cubicBezTo>
                        <a:pt x="6358" y="2656"/>
                        <a:pt x="5632" y="2406"/>
                        <a:pt x="4822" y="2382"/>
                      </a:cubicBezTo>
                      <a:lnTo>
                        <a:pt x="4822" y="1263"/>
                      </a:lnTo>
                      <a:lnTo>
                        <a:pt x="5215" y="1132"/>
                      </a:lnTo>
                      <a:cubicBezTo>
                        <a:pt x="5303" y="1507"/>
                        <a:pt x="5647" y="1780"/>
                        <a:pt x="6048" y="1780"/>
                      </a:cubicBezTo>
                      <a:cubicBezTo>
                        <a:pt x="6080" y="1780"/>
                        <a:pt x="6112" y="1779"/>
                        <a:pt x="6144" y="1775"/>
                      </a:cubicBezTo>
                      <a:cubicBezTo>
                        <a:pt x="6584" y="1727"/>
                        <a:pt x="6918" y="1382"/>
                        <a:pt x="6953" y="953"/>
                      </a:cubicBezTo>
                      <a:cubicBezTo>
                        <a:pt x="6977" y="430"/>
                        <a:pt x="6584" y="1"/>
                        <a:pt x="607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50"/>
                <p:cNvSpPr/>
                <p:nvPr/>
              </p:nvSpPr>
              <p:spPr>
                <a:xfrm>
                  <a:off x="7580393" y="3516460"/>
                  <a:ext cx="56880" cy="56880"/>
                </a:xfrm>
                <a:custGeom>
                  <a:avLst/>
                  <a:gdLst/>
                  <a:ahLst/>
                  <a:cxnLst/>
                  <a:rect l="l" t="t" r="r" b="b"/>
                  <a:pathLst>
                    <a:path w="1787" h="1787" extrusionOk="0">
                      <a:moveTo>
                        <a:pt x="894" y="345"/>
                      </a:moveTo>
                      <a:cubicBezTo>
                        <a:pt x="1191" y="345"/>
                        <a:pt x="1429" y="584"/>
                        <a:pt x="1429" y="881"/>
                      </a:cubicBezTo>
                      <a:cubicBezTo>
                        <a:pt x="1418" y="1179"/>
                        <a:pt x="1179" y="1417"/>
                        <a:pt x="894" y="1417"/>
                      </a:cubicBezTo>
                      <a:cubicBezTo>
                        <a:pt x="596" y="1417"/>
                        <a:pt x="358" y="1179"/>
                        <a:pt x="358" y="881"/>
                      </a:cubicBezTo>
                      <a:cubicBezTo>
                        <a:pt x="358" y="584"/>
                        <a:pt x="596" y="345"/>
                        <a:pt x="894" y="345"/>
                      </a:cubicBezTo>
                      <a:close/>
                      <a:moveTo>
                        <a:pt x="894" y="0"/>
                      </a:moveTo>
                      <a:cubicBezTo>
                        <a:pt x="406" y="0"/>
                        <a:pt x="1" y="405"/>
                        <a:pt x="1" y="893"/>
                      </a:cubicBezTo>
                      <a:cubicBezTo>
                        <a:pt x="1" y="1381"/>
                        <a:pt x="406" y="1786"/>
                        <a:pt x="894" y="1786"/>
                      </a:cubicBezTo>
                      <a:cubicBezTo>
                        <a:pt x="1394" y="1786"/>
                        <a:pt x="1787" y="1381"/>
                        <a:pt x="1787" y="893"/>
                      </a:cubicBezTo>
                      <a:cubicBezTo>
                        <a:pt x="1775" y="405"/>
                        <a:pt x="1394" y="0"/>
                        <a:pt x="89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50"/>
                <p:cNvSpPr/>
                <p:nvPr/>
              </p:nvSpPr>
              <p:spPr>
                <a:xfrm>
                  <a:off x="7685750" y="3516460"/>
                  <a:ext cx="56880" cy="56880"/>
                </a:xfrm>
                <a:custGeom>
                  <a:avLst/>
                  <a:gdLst/>
                  <a:ahLst/>
                  <a:cxnLst/>
                  <a:rect l="l" t="t" r="r" b="b"/>
                  <a:pathLst>
                    <a:path w="1787" h="1787" extrusionOk="0">
                      <a:moveTo>
                        <a:pt x="894" y="345"/>
                      </a:moveTo>
                      <a:cubicBezTo>
                        <a:pt x="1191" y="345"/>
                        <a:pt x="1429" y="584"/>
                        <a:pt x="1429" y="881"/>
                      </a:cubicBezTo>
                      <a:cubicBezTo>
                        <a:pt x="1429" y="1179"/>
                        <a:pt x="1191" y="1417"/>
                        <a:pt x="894" y="1417"/>
                      </a:cubicBezTo>
                      <a:cubicBezTo>
                        <a:pt x="596" y="1417"/>
                        <a:pt x="358" y="1179"/>
                        <a:pt x="358" y="881"/>
                      </a:cubicBezTo>
                      <a:cubicBezTo>
                        <a:pt x="358" y="584"/>
                        <a:pt x="596" y="345"/>
                        <a:pt x="894" y="345"/>
                      </a:cubicBezTo>
                      <a:close/>
                      <a:moveTo>
                        <a:pt x="894" y="0"/>
                      </a:moveTo>
                      <a:cubicBezTo>
                        <a:pt x="405" y="0"/>
                        <a:pt x="1" y="405"/>
                        <a:pt x="1" y="893"/>
                      </a:cubicBezTo>
                      <a:cubicBezTo>
                        <a:pt x="1" y="1381"/>
                        <a:pt x="405" y="1786"/>
                        <a:pt x="894" y="1786"/>
                      </a:cubicBezTo>
                      <a:cubicBezTo>
                        <a:pt x="1382" y="1786"/>
                        <a:pt x="1787" y="1381"/>
                        <a:pt x="1787" y="893"/>
                      </a:cubicBezTo>
                      <a:cubicBezTo>
                        <a:pt x="1775" y="405"/>
                        <a:pt x="1382" y="0"/>
                        <a:pt x="89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2" name="Google Shape;48;p16">
            <a:extLst>
              <a:ext uri="{FF2B5EF4-FFF2-40B4-BE49-F238E27FC236}">
                <a16:creationId xmlns:a16="http://schemas.microsoft.com/office/drawing/2014/main" id="{F10064BE-0481-2CE3-60FF-9C60B1A21DE5}"/>
              </a:ext>
            </a:extLst>
          </p:cNvPr>
          <p:cNvSpPr txBox="1">
            <a:spLocks/>
          </p:cNvSpPr>
          <p:nvPr/>
        </p:nvSpPr>
        <p:spPr>
          <a:xfrm>
            <a:off x="1179876" y="1999296"/>
            <a:ext cx="6238450" cy="23811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4000" dirty="0">
                <a:solidFill>
                  <a:schemeClr val="bg1"/>
                </a:solidFill>
                <a:latin typeface="Fira Sans Extra Condensed" panose="020B0503050000020004" pitchFamily="34" charset="0"/>
              </a:rPr>
              <a:t>Thank you for watching!</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3" name="Google Shape;1009;p36">
            <a:extLst>
              <a:ext uri="{FF2B5EF4-FFF2-40B4-BE49-F238E27FC236}">
                <a16:creationId xmlns:a16="http://schemas.microsoft.com/office/drawing/2014/main" id="{EA992405-0CF0-4F92-B19E-EF86FA864095}"/>
              </a:ext>
            </a:extLst>
          </p:cNvPr>
          <p:cNvSpPr txBox="1"/>
          <p:nvPr/>
        </p:nvSpPr>
        <p:spPr>
          <a:xfrm>
            <a:off x="2455638" y="1046584"/>
            <a:ext cx="6163802" cy="830629"/>
          </a:xfrm>
          <a:prstGeom prst="rect">
            <a:avLst/>
          </a:prstGeom>
          <a:solidFill>
            <a:srgbClr val="E8B5BB">
              <a:alpha val="12549"/>
            </a:srgb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algn="ctr">
              <a:lnSpc>
                <a:spcPct val="150000"/>
              </a:lnSpc>
              <a:defRPr>
                <a:solidFill>
                  <a:srgbClr val="674188"/>
                </a:solidFill>
                <a:effectLst/>
                <a:latin typeface="Fira Sans Extra Condensed" panose="020B0503050000020004" pitchFamily="34" charset="0"/>
              </a:defRPr>
            </a:lvl1pPr>
          </a:lstStyle>
          <a:p>
            <a:pPr algn="l"/>
            <a:r>
              <a:rPr lang="en-US" altLang="zh-CN" sz="1200" dirty="0"/>
              <a:t>Optimizing marketing campaign effectiveness to maximize customer engagement and ROI, using market segmentation, predictive modeling, and rigorous statistical validation.</a:t>
            </a:r>
          </a:p>
        </p:txBody>
      </p:sp>
      <p:sp>
        <p:nvSpPr>
          <p:cNvPr id="4" name="Google Shape;236;p19">
            <a:extLst>
              <a:ext uri="{FF2B5EF4-FFF2-40B4-BE49-F238E27FC236}">
                <a16:creationId xmlns:a16="http://schemas.microsoft.com/office/drawing/2014/main" id="{B5DCC77E-AC47-CFBC-3E50-31C01954636E}"/>
              </a:ext>
            </a:extLst>
          </p:cNvPr>
          <p:cNvSpPr/>
          <p:nvPr/>
        </p:nvSpPr>
        <p:spPr>
          <a:xfrm>
            <a:off x="496381" y="2108607"/>
            <a:ext cx="1959257" cy="830629"/>
          </a:xfrm>
          <a:prstGeom prst="roundRect">
            <a:avLst>
              <a:gd name="adj" fmla="val 0"/>
            </a:avLst>
          </a:prstGeom>
          <a:solidFill>
            <a:srgbClr val="674188"/>
          </a:solidFill>
          <a:ln>
            <a:noFill/>
          </a:ln>
        </p:spPr>
        <p:txBody>
          <a:bodyPr spcFirstLastPara="1" wrap="square" lIns="91425" tIns="91425" rIns="91425" bIns="91425" anchor="ctr" anchorCtr="0">
            <a:noAutofit/>
          </a:bodyPr>
          <a:lstStyle/>
          <a:p>
            <a:pPr algn="ctr"/>
            <a:r>
              <a:rPr lang="en-US" altLang="zh-CN" dirty="0">
                <a:solidFill>
                  <a:schemeClr val="bg1"/>
                </a:solidFill>
                <a:latin typeface="Fira Sans Extra Condensed" panose="020B0503050000020004" pitchFamily="34" charset="0"/>
              </a:rPr>
              <a:t>STP Analysis w/K-Means</a:t>
            </a:r>
            <a:endParaRPr lang="en-US" sz="1100" dirty="0">
              <a:solidFill>
                <a:schemeClr val="bg1"/>
              </a:solidFill>
              <a:latin typeface="Fira Sans Extra Condensed" panose="020B0503050000020004" pitchFamily="34" charset="0"/>
            </a:endParaRPr>
          </a:p>
        </p:txBody>
      </p:sp>
      <p:grpSp>
        <p:nvGrpSpPr>
          <p:cNvPr id="5" name="Group 4">
            <a:extLst>
              <a:ext uri="{FF2B5EF4-FFF2-40B4-BE49-F238E27FC236}">
                <a16:creationId xmlns:a16="http://schemas.microsoft.com/office/drawing/2014/main" id="{8803CB36-883D-88DD-9DE2-4F5766E696F7}"/>
              </a:ext>
            </a:extLst>
          </p:cNvPr>
          <p:cNvGrpSpPr/>
          <p:nvPr/>
        </p:nvGrpSpPr>
        <p:grpSpPr>
          <a:xfrm>
            <a:off x="496381" y="3209618"/>
            <a:ext cx="8123058" cy="855390"/>
            <a:chOff x="385356" y="2306978"/>
            <a:chExt cx="8123058" cy="855390"/>
          </a:xfrm>
        </p:grpSpPr>
        <p:sp>
          <p:nvSpPr>
            <p:cNvPr id="7" name="Google Shape;236;p19">
              <a:extLst>
                <a:ext uri="{FF2B5EF4-FFF2-40B4-BE49-F238E27FC236}">
                  <a16:creationId xmlns:a16="http://schemas.microsoft.com/office/drawing/2014/main" id="{612359F4-D783-651D-9F30-A4C77FAAB38D}"/>
                </a:ext>
              </a:extLst>
            </p:cNvPr>
            <p:cNvSpPr/>
            <p:nvPr/>
          </p:nvSpPr>
          <p:spPr>
            <a:xfrm>
              <a:off x="385356" y="2309909"/>
              <a:ext cx="1959257" cy="850921"/>
            </a:xfrm>
            <a:prstGeom prst="roundRect">
              <a:avLst>
                <a:gd name="adj" fmla="val 0"/>
              </a:avLst>
            </a:prstGeom>
            <a:solidFill>
              <a:srgbClr val="674188"/>
            </a:solidFill>
            <a:ln>
              <a:noFill/>
            </a:ln>
          </p:spPr>
          <p:txBody>
            <a:bodyPr spcFirstLastPara="1" wrap="square" lIns="91425" tIns="91425" rIns="91425" bIns="91425" anchor="ctr" anchorCtr="0">
              <a:noAutofit/>
            </a:bodyPr>
            <a:lstStyle/>
            <a:p>
              <a:pPr algn="ctr"/>
              <a:r>
                <a:rPr lang="en-US" altLang="zh-CN" dirty="0">
                  <a:solidFill>
                    <a:schemeClr val="bg1"/>
                  </a:solidFill>
                  <a:latin typeface="Fira Sans Extra Condensed" panose="020B0503050000020004" pitchFamily="34" charset="0"/>
                </a:rPr>
                <a:t>Quantitative Research</a:t>
              </a:r>
              <a:endParaRPr lang="en-US" sz="1100" dirty="0">
                <a:solidFill>
                  <a:schemeClr val="bg1"/>
                </a:solidFill>
                <a:latin typeface="Fira Sans Extra Condensed" panose="020B0503050000020004" pitchFamily="34" charset="0"/>
              </a:endParaRPr>
            </a:p>
          </p:txBody>
        </p:sp>
        <p:sp>
          <p:nvSpPr>
            <p:cNvPr id="11" name="Google Shape;236;p19">
              <a:extLst>
                <a:ext uri="{FF2B5EF4-FFF2-40B4-BE49-F238E27FC236}">
                  <a16:creationId xmlns:a16="http://schemas.microsoft.com/office/drawing/2014/main" id="{3C2F4A35-139A-CDFC-699B-F5ABF04C716B}"/>
                </a:ext>
              </a:extLst>
            </p:cNvPr>
            <p:cNvSpPr/>
            <p:nvPr/>
          </p:nvSpPr>
          <p:spPr>
            <a:xfrm>
              <a:off x="4349948" y="2306978"/>
              <a:ext cx="4158466" cy="429245"/>
            </a:xfrm>
            <a:prstGeom prst="roundRect">
              <a:avLst>
                <a:gd name="adj" fmla="val 0"/>
              </a:avLst>
            </a:prstGeom>
            <a:solidFill>
              <a:srgbClr val="FCF6F6"/>
            </a:solidFill>
            <a:ln>
              <a:noFill/>
            </a:ln>
          </p:spPr>
          <p:txBody>
            <a:bodyPr spcFirstLastPara="1" wrap="square" lIns="91425" tIns="91425" rIns="91425" bIns="91425" anchor="ctr" anchorCtr="0">
              <a:noAutofit/>
            </a:bodyPr>
            <a:lstStyle/>
            <a:p>
              <a:r>
                <a:rPr lang="en-US" sz="1200" dirty="0">
                  <a:solidFill>
                    <a:srgbClr val="674188"/>
                  </a:solidFill>
                  <a:latin typeface="Fira Sans Extra Condensed" panose="020B0503050000020004" pitchFamily="34" charset="0"/>
                </a:rPr>
                <a:t>Two sample t-test: response rate, number of purchasing and spent</a:t>
              </a:r>
            </a:p>
          </p:txBody>
        </p:sp>
        <p:sp>
          <p:nvSpPr>
            <p:cNvPr id="14" name="Google Shape;236;p19">
              <a:extLst>
                <a:ext uri="{FF2B5EF4-FFF2-40B4-BE49-F238E27FC236}">
                  <a16:creationId xmlns:a16="http://schemas.microsoft.com/office/drawing/2014/main" id="{0C449A1D-812C-E369-26B7-0775F24DF36A}"/>
                </a:ext>
              </a:extLst>
            </p:cNvPr>
            <p:cNvSpPr/>
            <p:nvPr/>
          </p:nvSpPr>
          <p:spPr>
            <a:xfrm>
              <a:off x="4349948" y="2733123"/>
              <a:ext cx="4158465" cy="429245"/>
            </a:xfrm>
            <a:prstGeom prst="roundRect">
              <a:avLst>
                <a:gd name="adj" fmla="val 0"/>
              </a:avLst>
            </a:prstGeom>
            <a:solidFill>
              <a:srgbClr val="FCF6F6"/>
            </a:solidFill>
            <a:ln>
              <a:noFill/>
            </a:ln>
          </p:spPr>
          <p:txBody>
            <a:bodyPr spcFirstLastPara="1" wrap="square" lIns="91425" tIns="91425" rIns="91425" bIns="91425" anchor="ctr" anchorCtr="0">
              <a:noAutofit/>
            </a:bodyPr>
            <a:lstStyle/>
            <a:p>
              <a:r>
                <a:rPr lang="en-US" sz="1200" dirty="0">
                  <a:solidFill>
                    <a:srgbClr val="674188"/>
                  </a:solidFill>
                  <a:latin typeface="Fira Sans Extra Condensed" panose="020B0503050000020004" pitchFamily="34" charset="0"/>
                </a:rPr>
                <a:t>Education &amp; Marital Status</a:t>
              </a:r>
            </a:p>
          </p:txBody>
        </p:sp>
      </p:grpSp>
      <p:sp>
        <p:nvSpPr>
          <p:cNvPr id="15" name="Google Shape;236;p19">
            <a:extLst>
              <a:ext uri="{FF2B5EF4-FFF2-40B4-BE49-F238E27FC236}">
                <a16:creationId xmlns:a16="http://schemas.microsoft.com/office/drawing/2014/main" id="{95374D04-C0EF-C16D-BF5E-0F3774B7A863}"/>
              </a:ext>
            </a:extLst>
          </p:cNvPr>
          <p:cNvSpPr/>
          <p:nvPr/>
        </p:nvSpPr>
        <p:spPr>
          <a:xfrm>
            <a:off x="2455641" y="2514830"/>
            <a:ext cx="6163797" cy="429245"/>
          </a:xfrm>
          <a:prstGeom prst="roundRect">
            <a:avLst>
              <a:gd name="adj" fmla="val 0"/>
            </a:avLst>
          </a:prstGeom>
          <a:solidFill>
            <a:srgbClr val="E8B5BB">
              <a:alpha val="12549"/>
            </a:srgbClr>
          </a:solidFill>
          <a:ln>
            <a:noFill/>
          </a:ln>
        </p:spPr>
        <p:txBody>
          <a:bodyPr spcFirstLastPara="1" wrap="square" lIns="91425" tIns="91425" rIns="91425" bIns="91425" anchor="ctr" anchorCtr="0">
            <a:noAutofit/>
          </a:bodyPr>
          <a:lstStyle/>
          <a:p>
            <a:pPr algn="ctr"/>
            <a:r>
              <a:rPr lang="en-US" sz="1200" dirty="0">
                <a:solidFill>
                  <a:srgbClr val="674188"/>
                </a:solidFill>
                <a:latin typeface="Fira Sans Extra Condensed" panose="020B0503050000020004" pitchFamily="34" charset="0"/>
              </a:rPr>
              <a:t>Important of segmenting the market to understand customer behaviors and preferences.</a:t>
            </a:r>
          </a:p>
        </p:txBody>
      </p:sp>
      <p:sp>
        <p:nvSpPr>
          <p:cNvPr id="17" name="Google Shape;236;p19">
            <a:extLst>
              <a:ext uri="{FF2B5EF4-FFF2-40B4-BE49-F238E27FC236}">
                <a16:creationId xmlns:a16="http://schemas.microsoft.com/office/drawing/2014/main" id="{480A1D19-6130-31DD-4923-17712E03BC28}"/>
              </a:ext>
            </a:extLst>
          </p:cNvPr>
          <p:cNvSpPr/>
          <p:nvPr/>
        </p:nvSpPr>
        <p:spPr>
          <a:xfrm>
            <a:off x="2455641" y="2104534"/>
            <a:ext cx="6163797" cy="429245"/>
          </a:xfrm>
          <a:prstGeom prst="roundRect">
            <a:avLst>
              <a:gd name="adj" fmla="val 0"/>
            </a:avLst>
          </a:prstGeom>
          <a:solidFill>
            <a:srgbClr val="E8B5BB">
              <a:alpha val="12549"/>
            </a:srgbClr>
          </a:solidFill>
          <a:ln>
            <a:noFill/>
          </a:ln>
        </p:spPr>
        <p:txBody>
          <a:bodyPr spcFirstLastPara="1" wrap="square" lIns="91425" tIns="91425" rIns="91425" bIns="91425" anchor="ctr" anchorCtr="0">
            <a:noAutofit/>
          </a:bodyPr>
          <a:lstStyle/>
          <a:p>
            <a:pPr algn="ctr">
              <a:lnSpc>
                <a:spcPct val="150000"/>
              </a:lnSpc>
            </a:pPr>
            <a:r>
              <a:rPr lang="en-US" sz="1200" dirty="0">
                <a:solidFill>
                  <a:srgbClr val="674188"/>
                </a:solidFill>
                <a:latin typeface="Fira Sans Extra Condensed" panose="020B0503050000020004" pitchFamily="34" charset="0"/>
              </a:rPr>
              <a:t>Segmentation, Targeting (RFM Analysis), PCA. K-Means Clustering</a:t>
            </a:r>
          </a:p>
        </p:txBody>
      </p:sp>
      <p:sp>
        <p:nvSpPr>
          <p:cNvPr id="18" name="Google Shape;236;p19">
            <a:extLst>
              <a:ext uri="{FF2B5EF4-FFF2-40B4-BE49-F238E27FC236}">
                <a16:creationId xmlns:a16="http://schemas.microsoft.com/office/drawing/2014/main" id="{54B211BB-0613-A439-DC91-E7415028ADAC}"/>
              </a:ext>
            </a:extLst>
          </p:cNvPr>
          <p:cNvSpPr/>
          <p:nvPr/>
        </p:nvSpPr>
        <p:spPr>
          <a:xfrm>
            <a:off x="496381" y="1046584"/>
            <a:ext cx="1959257" cy="830629"/>
          </a:xfrm>
          <a:prstGeom prst="roundRect">
            <a:avLst>
              <a:gd name="adj" fmla="val 0"/>
            </a:avLst>
          </a:prstGeom>
          <a:solidFill>
            <a:srgbClr val="674188"/>
          </a:solidFill>
          <a:ln>
            <a:noFill/>
          </a:ln>
        </p:spPr>
        <p:txBody>
          <a:bodyPr spcFirstLastPara="1" wrap="square" lIns="91425" tIns="91425" rIns="91425" bIns="91425" anchor="ctr" anchorCtr="0">
            <a:noAutofit/>
          </a:bodyPr>
          <a:lstStyle/>
          <a:p>
            <a:pPr algn="ctr"/>
            <a:r>
              <a:rPr lang="en-US" dirty="0">
                <a:solidFill>
                  <a:schemeClr val="bg1"/>
                </a:solidFill>
                <a:latin typeface="Fira Sans Extra Condensed" panose="020B0503050000020004" pitchFamily="34" charset="0"/>
              </a:rPr>
              <a:t>Business Problem</a:t>
            </a:r>
          </a:p>
        </p:txBody>
      </p:sp>
      <p:sp>
        <p:nvSpPr>
          <p:cNvPr id="13" name="Google Shape;1468;p47">
            <a:extLst>
              <a:ext uri="{FF2B5EF4-FFF2-40B4-BE49-F238E27FC236}">
                <a16:creationId xmlns:a16="http://schemas.microsoft.com/office/drawing/2014/main" id="{DE5951F5-C95C-F3E9-8AE9-19DC87B696F4}"/>
              </a:ext>
            </a:extLst>
          </p:cNvPr>
          <p:cNvSpPr txBox="1">
            <a:spLocks noGrp="1"/>
          </p:cNvSpPr>
          <p:nvPr>
            <p:ph type="title"/>
          </p:nvPr>
        </p:nvSpPr>
        <p:spPr>
          <a:xfrm>
            <a:off x="635587" y="284382"/>
            <a:ext cx="5065966" cy="371400"/>
          </a:xfrm>
          <a:prstGeom prst="rect">
            <a:avLst/>
          </a:prstGeom>
          <a:noFill/>
          <a:ln>
            <a:noFill/>
          </a:ln>
        </p:spPr>
        <p:txBody>
          <a:bodyPr spcFirstLastPara="1" wrap="square" lIns="91425" tIns="91425" rIns="91425" bIns="91425" anchor="ctr" anchorCtr="0">
            <a:normAutofit fontScale="90000"/>
          </a:bodyPr>
          <a:lstStyle/>
          <a:p>
            <a:pPr algn="l"/>
            <a:r>
              <a:rPr lang="en" dirty="0">
                <a:solidFill>
                  <a:srgbClr val="674188"/>
                </a:solidFill>
                <a:latin typeface="Fira Sans Extra Condensed" panose="020B0503050000020004" pitchFamily="34" charset="0"/>
                <a:ea typeface="Roboto"/>
              </a:rPr>
              <a:t>Business </a:t>
            </a:r>
            <a:r>
              <a:rPr lang="en-US" altLang="zh-CN" dirty="0">
                <a:solidFill>
                  <a:srgbClr val="674188"/>
                </a:solidFill>
                <a:latin typeface="Fira Sans Extra Condensed" panose="020B0503050000020004" pitchFamily="34" charset="0"/>
                <a:ea typeface="Roboto"/>
              </a:rPr>
              <a:t>Statement</a:t>
            </a:r>
            <a:endParaRPr dirty="0">
              <a:solidFill>
                <a:srgbClr val="674188"/>
              </a:solidFill>
              <a:latin typeface="Fira Sans Extra Condensed" panose="020B0503050000020004" pitchFamily="34" charset="0"/>
              <a:ea typeface="Roboto"/>
            </a:endParaRPr>
          </a:p>
        </p:txBody>
      </p:sp>
      <p:sp>
        <p:nvSpPr>
          <p:cNvPr id="24" name="Google Shape;236;p19">
            <a:extLst>
              <a:ext uri="{FF2B5EF4-FFF2-40B4-BE49-F238E27FC236}">
                <a16:creationId xmlns:a16="http://schemas.microsoft.com/office/drawing/2014/main" id="{BDA02ADB-F08E-4CB6-3E14-9E67D6ABF7C9}"/>
              </a:ext>
            </a:extLst>
          </p:cNvPr>
          <p:cNvSpPr/>
          <p:nvPr/>
        </p:nvSpPr>
        <p:spPr>
          <a:xfrm>
            <a:off x="496378" y="4061371"/>
            <a:ext cx="1959257" cy="417180"/>
          </a:xfrm>
          <a:prstGeom prst="roundRect">
            <a:avLst>
              <a:gd name="adj" fmla="val 0"/>
            </a:avLst>
          </a:prstGeom>
          <a:solidFill>
            <a:srgbClr val="674188"/>
          </a:solidFill>
          <a:ln>
            <a:noFill/>
          </a:ln>
        </p:spPr>
        <p:txBody>
          <a:bodyPr spcFirstLastPara="1" wrap="square" lIns="91425" tIns="91425" rIns="91425" bIns="91425" anchor="ctr" anchorCtr="0">
            <a:noAutofit/>
          </a:bodyPr>
          <a:lstStyle/>
          <a:p>
            <a:pPr algn="ctr"/>
            <a:r>
              <a:rPr lang="en-US" altLang="zh-CN" dirty="0">
                <a:solidFill>
                  <a:schemeClr val="bg1"/>
                </a:solidFill>
                <a:latin typeface="Fira Sans Extra Condensed" panose="020B0503050000020004" pitchFamily="34" charset="0"/>
              </a:rPr>
              <a:t>Prediction Model</a:t>
            </a:r>
            <a:endParaRPr lang="en-US" sz="1100" dirty="0">
              <a:solidFill>
                <a:schemeClr val="bg1"/>
              </a:solidFill>
              <a:latin typeface="Fira Sans Extra Condensed" panose="020B0503050000020004" pitchFamily="34" charset="0"/>
            </a:endParaRPr>
          </a:p>
        </p:txBody>
      </p:sp>
      <p:sp>
        <p:nvSpPr>
          <p:cNvPr id="25" name="Google Shape;236;p19">
            <a:extLst>
              <a:ext uri="{FF2B5EF4-FFF2-40B4-BE49-F238E27FC236}">
                <a16:creationId xmlns:a16="http://schemas.microsoft.com/office/drawing/2014/main" id="{DF0C5601-4894-A2FE-7674-C19C395DAE1F}"/>
              </a:ext>
            </a:extLst>
          </p:cNvPr>
          <p:cNvSpPr/>
          <p:nvPr/>
        </p:nvSpPr>
        <p:spPr>
          <a:xfrm>
            <a:off x="4460970" y="4057157"/>
            <a:ext cx="4158467" cy="429245"/>
          </a:xfrm>
          <a:prstGeom prst="roundRect">
            <a:avLst>
              <a:gd name="adj" fmla="val 0"/>
            </a:avLst>
          </a:prstGeom>
          <a:solidFill>
            <a:srgbClr val="FCF6F6"/>
          </a:solidFill>
          <a:ln>
            <a:noFill/>
          </a:ln>
        </p:spPr>
        <p:txBody>
          <a:bodyPr spcFirstLastPara="1" wrap="square" lIns="91425" tIns="91425" rIns="91425" bIns="91425" anchor="ctr" anchorCtr="0">
            <a:noAutofit/>
          </a:bodyPr>
          <a:lstStyle/>
          <a:p>
            <a:r>
              <a:rPr lang="en-US" sz="1200" dirty="0">
                <a:solidFill>
                  <a:srgbClr val="674188"/>
                </a:solidFill>
                <a:latin typeface="Fira Sans Extra Condensed" panose="020B0503050000020004" pitchFamily="34" charset="0"/>
              </a:rPr>
              <a:t>To predicate who will response the last campaign</a:t>
            </a:r>
          </a:p>
        </p:txBody>
      </p:sp>
      <p:sp>
        <p:nvSpPr>
          <p:cNvPr id="26" name="Google Shape;236;p19">
            <a:extLst>
              <a:ext uri="{FF2B5EF4-FFF2-40B4-BE49-F238E27FC236}">
                <a16:creationId xmlns:a16="http://schemas.microsoft.com/office/drawing/2014/main" id="{3A6DC871-3244-7F28-C0C0-8BCFDD3F912F}"/>
              </a:ext>
            </a:extLst>
          </p:cNvPr>
          <p:cNvSpPr/>
          <p:nvPr/>
        </p:nvSpPr>
        <p:spPr>
          <a:xfrm>
            <a:off x="2453237" y="3207711"/>
            <a:ext cx="2007740" cy="429245"/>
          </a:xfrm>
          <a:prstGeom prst="roundRect">
            <a:avLst>
              <a:gd name="adj" fmla="val 0"/>
            </a:avLst>
          </a:prstGeom>
          <a:solidFill>
            <a:srgbClr val="FCF6F6"/>
          </a:solidFill>
          <a:ln>
            <a:noFill/>
          </a:ln>
        </p:spPr>
        <p:txBody>
          <a:bodyPr spcFirstLastPara="1" wrap="square" lIns="91425" tIns="91425" rIns="91425" bIns="91425" anchor="ctr" anchorCtr="0">
            <a:noAutofit/>
          </a:bodyPr>
          <a:lstStyle/>
          <a:p>
            <a:pPr algn="ctr"/>
            <a:r>
              <a:rPr lang="en-US" sz="1200" dirty="0">
                <a:solidFill>
                  <a:srgbClr val="674188"/>
                </a:solidFill>
                <a:latin typeface="Fira Sans Extra Condensed" panose="020B0503050000020004" pitchFamily="34" charset="0"/>
              </a:rPr>
              <a:t>A/B Testing – Income group</a:t>
            </a:r>
          </a:p>
        </p:txBody>
      </p:sp>
      <p:sp>
        <p:nvSpPr>
          <p:cNvPr id="27" name="Google Shape;236;p19">
            <a:extLst>
              <a:ext uri="{FF2B5EF4-FFF2-40B4-BE49-F238E27FC236}">
                <a16:creationId xmlns:a16="http://schemas.microsoft.com/office/drawing/2014/main" id="{50F89CF3-42EC-8EBB-579C-7B343AF76352}"/>
              </a:ext>
            </a:extLst>
          </p:cNvPr>
          <p:cNvSpPr/>
          <p:nvPr/>
        </p:nvSpPr>
        <p:spPr>
          <a:xfrm>
            <a:off x="2453235" y="3636133"/>
            <a:ext cx="2007740" cy="429245"/>
          </a:xfrm>
          <a:prstGeom prst="roundRect">
            <a:avLst>
              <a:gd name="adj" fmla="val 0"/>
            </a:avLst>
          </a:prstGeom>
          <a:solidFill>
            <a:srgbClr val="FCF6F6"/>
          </a:solidFill>
          <a:ln>
            <a:noFill/>
          </a:ln>
        </p:spPr>
        <p:txBody>
          <a:bodyPr spcFirstLastPara="1" wrap="square" lIns="91425" tIns="91425" rIns="91425" bIns="91425" anchor="ctr" anchorCtr="0">
            <a:noAutofit/>
          </a:bodyPr>
          <a:lstStyle/>
          <a:p>
            <a:pPr algn="ctr"/>
            <a:r>
              <a:rPr lang="en-US" sz="1200" dirty="0">
                <a:solidFill>
                  <a:srgbClr val="674188"/>
                </a:solidFill>
                <a:latin typeface="Fira Sans Extra Condensed" panose="020B0503050000020004" pitchFamily="34" charset="0"/>
              </a:rPr>
              <a:t>ANOVA – Product consumption</a:t>
            </a:r>
          </a:p>
        </p:txBody>
      </p:sp>
      <p:sp>
        <p:nvSpPr>
          <p:cNvPr id="28" name="Google Shape;236;p19">
            <a:extLst>
              <a:ext uri="{FF2B5EF4-FFF2-40B4-BE49-F238E27FC236}">
                <a16:creationId xmlns:a16="http://schemas.microsoft.com/office/drawing/2014/main" id="{CF9E2B1A-8423-0E47-91B1-F8FD586E29E8}"/>
              </a:ext>
            </a:extLst>
          </p:cNvPr>
          <p:cNvSpPr/>
          <p:nvPr/>
        </p:nvSpPr>
        <p:spPr>
          <a:xfrm>
            <a:off x="2453232" y="4044466"/>
            <a:ext cx="2007740" cy="429245"/>
          </a:xfrm>
          <a:prstGeom prst="roundRect">
            <a:avLst>
              <a:gd name="adj" fmla="val 0"/>
            </a:avLst>
          </a:prstGeom>
          <a:solidFill>
            <a:srgbClr val="FCF6F6"/>
          </a:solidFill>
          <a:ln>
            <a:noFill/>
          </a:ln>
        </p:spPr>
        <p:txBody>
          <a:bodyPr spcFirstLastPara="1" wrap="square" lIns="91425" tIns="91425" rIns="91425" bIns="91425" anchor="ctr" anchorCtr="0">
            <a:noAutofit/>
          </a:bodyPr>
          <a:lstStyle/>
          <a:p>
            <a:pPr algn="ctr"/>
            <a:r>
              <a:rPr lang="en-US" sz="1200" dirty="0">
                <a:solidFill>
                  <a:srgbClr val="674188"/>
                </a:solidFill>
                <a:latin typeface="Fira Sans Extra Condensed" panose="020B0503050000020004" pitchFamily="34" charset="0"/>
              </a:rPr>
              <a:t>Linear SVM</a:t>
            </a:r>
          </a:p>
        </p:txBody>
      </p:sp>
      <p:grpSp>
        <p:nvGrpSpPr>
          <p:cNvPr id="10" name="Group 9">
            <a:extLst>
              <a:ext uri="{FF2B5EF4-FFF2-40B4-BE49-F238E27FC236}">
                <a16:creationId xmlns:a16="http://schemas.microsoft.com/office/drawing/2014/main" id="{0781DD83-7F64-E827-28D9-41E980FD552A}"/>
              </a:ext>
            </a:extLst>
          </p:cNvPr>
          <p:cNvGrpSpPr/>
          <p:nvPr/>
        </p:nvGrpSpPr>
        <p:grpSpPr>
          <a:xfrm>
            <a:off x="0" y="4822529"/>
            <a:ext cx="9144000" cy="312985"/>
            <a:chOff x="0" y="4703525"/>
            <a:chExt cx="9144000" cy="431990"/>
          </a:xfrm>
        </p:grpSpPr>
        <p:sp>
          <p:nvSpPr>
            <p:cNvPr id="19" name="Rectangle 18">
              <a:extLst>
                <a:ext uri="{FF2B5EF4-FFF2-40B4-BE49-F238E27FC236}">
                  <a16:creationId xmlns:a16="http://schemas.microsoft.com/office/drawing/2014/main" id="{6692D8A5-4131-0D01-EC4D-F672291627C2}"/>
                </a:ext>
              </a:extLst>
            </p:cNvPr>
            <p:cNvSpPr/>
            <p:nvPr/>
          </p:nvSpPr>
          <p:spPr>
            <a:xfrm>
              <a:off x="0" y="4703525"/>
              <a:ext cx="1854200" cy="431990"/>
            </a:xfrm>
            <a:prstGeom prst="rect">
              <a:avLst/>
            </a:prstGeom>
            <a:solidFill>
              <a:srgbClr val="674188"/>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b="1" dirty="0">
                  <a:solidFill>
                    <a:schemeClr val="bg1"/>
                  </a:solidFill>
                  <a:latin typeface="Fira Sans Extra Condensed" panose="020B0503050000020004" pitchFamily="34" charset="0"/>
                  <a:cs typeface="Calibri" panose="020F0502020204030204" pitchFamily="34" charset="0"/>
                </a:rPr>
                <a:t>Business Statement</a:t>
              </a:r>
              <a:endParaRPr lang="en-US" sz="1100" b="1" dirty="0">
                <a:solidFill>
                  <a:schemeClr val="bg1"/>
                </a:solidFill>
                <a:latin typeface="Fira Sans Extra Condensed" panose="020B0503050000020004" pitchFamily="34" charset="0"/>
                <a:cs typeface="Calibri" panose="020F0502020204030204" pitchFamily="34" charset="0"/>
              </a:endParaRPr>
            </a:p>
          </p:txBody>
        </p:sp>
        <p:sp>
          <p:nvSpPr>
            <p:cNvPr id="20" name="Rectangle 19">
              <a:extLst>
                <a:ext uri="{FF2B5EF4-FFF2-40B4-BE49-F238E27FC236}">
                  <a16:creationId xmlns:a16="http://schemas.microsoft.com/office/drawing/2014/main" id="{CBF0E5E3-9FC2-546B-6FE0-A387B05962EB}"/>
                </a:ext>
              </a:extLst>
            </p:cNvPr>
            <p:cNvSpPr/>
            <p:nvPr/>
          </p:nvSpPr>
          <p:spPr>
            <a:xfrm>
              <a:off x="3630066" y="4703525"/>
              <a:ext cx="1508315" cy="431990"/>
            </a:xfrm>
            <a:prstGeom prst="rect">
              <a:avLst/>
            </a:prstGeom>
            <a:solidFill>
              <a:srgbClr val="FFFBF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ltLang="zh-CN" sz="1100" dirty="0">
                  <a:solidFill>
                    <a:srgbClr val="846E84"/>
                  </a:solidFill>
                  <a:latin typeface="Fira Sans Extra Condensed" panose="020B0503050000020004" pitchFamily="34" charset="0"/>
                  <a:ea typeface="DengXian"/>
                  <a:cs typeface="Times New Roman"/>
                </a:rPr>
                <a:t>EDA</a:t>
              </a:r>
              <a:endParaRPr lang="en-US" sz="1100" dirty="0">
                <a:solidFill>
                  <a:srgbClr val="846E84"/>
                </a:solidFill>
                <a:latin typeface="Fira Sans Extra Condensed" panose="020B0503050000020004" pitchFamily="34" charset="0"/>
                <a:ea typeface="DengXian"/>
                <a:cs typeface="Times New Roman"/>
              </a:endParaRPr>
            </a:p>
          </p:txBody>
        </p:sp>
        <p:sp>
          <p:nvSpPr>
            <p:cNvPr id="21" name="Rectangle 20">
              <a:extLst>
                <a:ext uri="{FF2B5EF4-FFF2-40B4-BE49-F238E27FC236}">
                  <a16:creationId xmlns:a16="http://schemas.microsoft.com/office/drawing/2014/main" id="{AD66D441-2319-379C-63D9-E8E5C5EBE619}"/>
                </a:ext>
              </a:extLst>
            </p:cNvPr>
            <p:cNvSpPr/>
            <p:nvPr/>
          </p:nvSpPr>
          <p:spPr>
            <a:xfrm>
              <a:off x="1854200" y="4703525"/>
              <a:ext cx="1790700" cy="431990"/>
            </a:xfrm>
            <a:prstGeom prst="rect">
              <a:avLst/>
            </a:prstGeom>
            <a:solidFill>
              <a:srgbClr val="FFFBF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100" dirty="0">
                  <a:solidFill>
                    <a:srgbClr val="846E84"/>
                  </a:solidFill>
                  <a:latin typeface="Fira Sans Extra Condensed" panose="020B0503050000020004" pitchFamily="34" charset="0"/>
                  <a:ea typeface="DengXian"/>
                  <a:cs typeface="Times New Roman"/>
                </a:rPr>
                <a:t>Data &amp; Data Prep</a:t>
              </a:r>
            </a:p>
          </p:txBody>
        </p:sp>
        <p:sp>
          <p:nvSpPr>
            <p:cNvPr id="22" name="Rectangle 21">
              <a:extLst>
                <a:ext uri="{FF2B5EF4-FFF2-40B4-BE49-F238E27FC236}">
                  <a16:creationId xmlns:a16="http://schemas.microsoft.com/office/drawing/2014/main" id="{6531D209-8A51-3C16-9A12-B3074DB6AA23}"/>
                </a:ext>
              </a:extLst>
            </p:cNvPr>
            <p:cNvSpPr/>
            <p:nvPr/>
          </p:nvSpPr>
          <p:spPr>
            <a:xfrm>
              <a:off x="5138382" y="4703525"/>
              <a:ext cx="2058251" cy="431990"/>
            </a:xfrm>
            <a:prstGeom prst="rect">
              <a:avLst/>
            </a:prstGeom>
            <a:solidFill>
              <a:srgbClr val="FFFBF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ltLang="zh-CN" sz="1100" dirty="0">
                  <a:solidFill>
                    <a:srgbClr val="846E84"/>
                  </a:solidFill>
                  <a:latin typeface="Fira Sans Extra Condensed" panose="020B0503050000020004" pitchFamily="34" charset="0"/>
                  <a:ea typeface="DengXian"/>
                  <a:cs typeface="Times New Roman"/>
                </a:rPr>
                <a:t>Quantitative research &amp; Models</a:t>
              </a:r>
              <a:endParaRPr lang="en-US" sz="1100" dirty="0">
                <a:solidFill>
                  <a:srgbClr val="846E84"/>
                </a:solidFill>
                <a:latin typeface="Fira Sans Extra Condensed" panose="020B0503050000020004" pitchFamily="34" charset="0"/>
                <a:ea typeface="DengXian"/>
                <a:cs typeface="Times New Roman"/>
              </a:endParaRPr>
            </a:p>
          </p:txBody>
        </p:sp>
        <p:sp>
          <p:nvSpPr>
            <p:cNvPr id="23" name="Rectangle 22">
              <a:extLst>
                <a:ext uri="{FF2B5EF4-FFF2-40B4-BE49-F238E27FC236}">
                  <a16:creationId xmlns:a16="http://schemas.microsoft.com/office/drawing/2014/main" id="{384A87C6-C405-61C8-EF3E-3EC669199EEB}"/>
                </a:ext>
              </a:extLst>
            </p:cNvPr>
            <p:cNvSpPr/>
            <p:nvPr/>
          </p:nvSpPr>
          <p:spPr>
            <a:xfrm>
              <a:off x="7166966" y="4703525"/>
              <a:ext cx="1977034" cy="431990"/>
            </a:xfrm>
            <a:prstGeom prst="rect">
              <a:avLst/>
            </a:prstGeom>
            <a:solidFill>
              <a:srgbClr val="FFFBF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ltLang="zh-CN" sz="1100" dirty="0">
                  <a:solidFill>
                    <a:srgbClr val="846E84"/>
                  </a:solidFill>
                  <a:latin typeface="Fira Sans Extra Condensed" panose="020B0503050000020004" pitchFamily="34" charset="0"/>
                  <a:ea typeface="DengXian"/>
                  <a:cs typeface="Times New Roman"/>
                </a:rPr>
                <a:t>Ethical &amp; Christian Faith</a:t>
              </a:r>
              <a:endParaRPr lang="en-US" sz="1100" dirty="0">
                <a:solidFill>
                  <a:srgbClr val="846E84"/>
                </a:solidFill>
                <a:latin typeface="Fira Sans Extra Condensed" panose="020B0503050000020004" pitchFamily="34" charset="0"/>
                <a:ea typeface="DengXian"/>
                <a:cs typeface="Times New Roman"/>
              </a:endParaRPr>
            </a:p>
          </p:txBody>
        </p:sp>
      </p:grpSp>
    </p:spTree>
    <p:extLst>
      <p:ext uri="{BB962C8B-B14F-4D97-AF65-F5344CB8AC3E}">
        <p14:creationId xmlns:p14="http://schemas.microsoft.com/office/powerpoint/2010/main" val="18939931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6" name="Title 4">
            <a:extLst>
              <a:ext uri="{FF2B5EF4-FFF2-40B4-BE49-F238E27FC236}">
                <a16:creationId xmlns:a16="http://schemas.microsoft.com/office/drawing/2014/main" id="{ED3BB5B0-49C4-60BD-BBA3-5C4D2D5B596A}"/>
              </a:ext>
            </a:extLst>
          </p:cNvPr>
          <p:cNvSpPr>
            <a:spLocks noGrp="1"/>
          </p:cNvSpPr>
          <p:nvPr>
            <p:ph type="title"/>
          </p:nvPr>
        </p:nvSpPr>
        <p:spPr>
          <a:xfrm rot="16200000">
            <a:off x="-975685" y="2436798"/>
            <a:ext cx="3174144" cy="444604"/>
          </a:xfrm>
        </p:spPr>
        <p:txBody>
          <a:bodyPr>
            <a:normAutofit fontScale="90000"/>
          </a:bodyPr>
          <a:lstStyle/>
          <a:p>
            <a:pPr marL="0" lvl="0" indent="0" algn="l" rtl="0">
              <a:spcBef>
                <a:spcPts val="0"/>
              </a:spcBef>
              <a:spcAft>
                <a:spcPts val="0"/>
              </a:spcAft>
              <a:buNone/>
            </a:pPr>
            <a:r>
              <a:rPr lang="en-US" sz="2400" dirty="0">
                <a:solidFill>
                  <a:srgbClr val="674188"/>
                </a:solidFill>
                <a:latin typeface="Fira Sans Extra Condensed" panose="020B0503050000020004" pitchFamily="34" charset="0"/>
                <a:ea typeface="Roboto"/>
                <a:sym typeface="Roboto"/>
              </a:rPr>
              <a:t>Overall Analysis Process</a:t>
            </a:r>
            <a:endParaRPr lang="en-US" sz="2400" dirty="0">
              <a:solidFill>
                <a:srgbClr val="674188"/>
              </a:solidFill>
              <a:latin typeface="Fira Sans Extra Condensed" panose="020B0503050000020004" pitchFamily="34" charset="0"/>
            </a:endParaRPr>
          </a:p>
        </p:txBody>
      </p:sp>
      <p:sp>
        <p:nvSpPr>
          <p:cNvPr id="7" name="Google Shape;1069;p37">
            <a:extLst>
              <a:ext uri="{FF2B5EF4-FFF2-40B4-BE49-F238E27FC236}">
                <a16:creationId xmlns:a16="http://schemas.microsoft.com/office/drawing/2014/main" id="{B2A4454D-9D43-EE29-C1EE-5296B3C4C169}"/>
              </a:ext>
            </a:extLst>
          </p:cNvPr>
          <p:cNvSpPr txBox="1"/>
          <p:nvPr/>
        </p:nvSpPr>
        <p:spPr>
          <a:xfrm>
            <a:off x="976993" y="584949"/>
            <a:ext cx="7496420" cy="450600"/>
          </a:xfrm>
          <a:prstGeom prst="rect">
            <a:avLst/>
          </a:prstGeom>
          <a:solidFill>
            <a:srgbClr val="67418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lt1"/>
                </a:solidFill>
                <a:latin typeface="Fira Sans Extra Condensed"/>
                <a:ea typeface="Fira Sans Extra Condensed"/>
                <a:cs typeface="Fira Sans Extra Condensed"/>
                <a:sym typeface="Fira Sans Extra Condensed"/>
              </a:rPr>
              <a:t>Marketing Campaign Analysis</a:t>
            </a:r>
            <a:endParaRPr sz="1800" b="1" dirty="0">
              <a:solidFill>
                <a:schemeClr val="lt1"/>
              </a:solidFill>
              <a:latin typeface="Fira Sans Extra Condensed"/>
              <a:ea typeface="Fira Sans Extra Condensed"/>
              <a:cs typeface="Fira Sans Extra Condensed"/>
              <a:sym typeface="Fira Sans Extra Condensed"/>
            </a:endParaRPr>
          </a:p>
        </p:txBody>
      </p:sp>
      <p:grpSp>
        <p:nvGrpSpPr>
          <p:cNvPr id="9" name="Google Shape;1071;p37">
            <a:extLst>
              <a:ext uri="{FF2B5EF4-FFF2-40B4-BE49-F238E27FC236}">
                <a16:creationId xmlns:a16="http://schemas.microsoft.com/office/drawing/2014/main" id="{10C10BF8-8F9F-9843-F953-C35DC2C1AE46}"/>
              </a:ext>
            </a:extLst>
          </p:cNvPr>
          <p:cNvGrpSpPr/>
          <p:nvPr/>
        </p:nvGrpSpPr>
        <p:grpSpPr>
          <a:xfrm>
            <a:off x="976993" y="1085805"/>
            <a:ext cx="2148171" cy="450600"/>
            <a:chOff x="457200" y="1771100"/>
            <a:chExt cx="1827609" cy="450600"/>
          </a:xfrm>
        </p:grpSpPr>
        <p:sp>
          <p:nvSpPr>
            <p:cNvPr id="10" name="Google Shape;1072;p37">
              <a:extLst>
                <a:ext uri="{FF2B5EF4-FFF2-40B4-BE49-F238E27FC236}">
                  <a16:creationId xmlns:a16="http://schemas.microsoft.com/office/drawing/2014/main" id="{844D069E-4DF5-EDC7-66BC-B782DF097378}"/>
                </a:ext>
              </a:extLst>
            </p:cNvPr>
            <p:cNvSpPr txBox="1"/>
            <p:nvPr/>
          </p:nvSpPr>
          <p:spPr>
            <a:xfrm>
              <a:off x="1638300" y="1771100"/>
              <a:ext cx="646509" cy="450600"/>
            </a:xfrm>
            <a:prstGeom prst="rect">
              <a:avLst/>
            </a:prstGeom>
            <a:solidFill>
              <a:srgbClr val="C3ACD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b="1" dirty="0">
                  <a:solidFill>
                    <a:schemeClr val="lt1"/>
                  </a:solidFill>
                  <a:latin typeface="Fira Sans Extra Condensed"/>
                  <a:ea typeface="Fira Sans Extra Condensed"/>
                  <a:cs typeface="Fira Sans Extra Condensed"/>
                  <a:sym typeface="Fira Sans Extra Condensed"/>
                </a:rPr>
                <a:t>Rename</a:t>
              </a:r>
              <a:endParaRPr sz="1200" b="1" dirty="0">
                <a:solidFill>
                  <a:schemeClr val="lt1"/>
                </a:solidFill>
                <a:latin typeface="Fira Sans Extra Condensed"/>
                <a:ea typeface="Fira Sans Extra Condensed"/>
                <a:cs typeface="Fira Sans Extra Condensed"/>
                <a:sym typeface="Fira Sans Extra Condensed"/>
              </a:endParaRPr>
            </a:p>
          </p:txBody>
        </p:sp>
        <p:sp>
          <p:nvSpPr>
            <p:cNvPr id="11" name="Google Shape;1073;p37">
              <a:extLst>
                <a:ext uri="{FF2B5EF4-FFF2-40B4-BE49-F238E27FC236}">
                  <a16:creationId xmlns:a16="http://schemas.microsoft.com/office/drawing/2014/main" id="{DD2FEB40-BC29-6ACA-A320-06AB153C3F72}"/>
                </a:ext>
              </a:extLst>
            </p:cNvPr>
            <p:cNvSpPr txBox="1"/>
            <p:nvPr/>
          </p:nvSpPr>
          <p:spPr>
            <a:xfrm>
              <a:off x="457200" y="1771100"/>
              <a:ext cx="1181100" cy="450600"/>
            </a:xfrm>
            <a:prstGeom prst="rect">
              <a:avLst/>
            </a:prstGeom>
            <a:solidFill>
              <a:srgbClr val="F7E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dirty="0">
                  <a:solidFill>
                    <a:schemeClr val="dk1"/>
                  </a:solidFill>
                  <a:latin typeface="Fira Sans Extra Condensed" panose="020B0503050000020004" pitchFamily="34" charset="0"/>
                  <a:ea typeface="Roboto"/>
                  <a:cs typeface="Roboto"/>
                  <a:sym typeface="Roboto"/>
                </a:rPr>
                <a:t>Read in the Data</a:t>
              </a:r>
              <a:endParaRPr sz="1200" dirty="0">
                <a:solidFill>
                  <a:schemeClr val="dk1"/>
                </a:solidFill>
                <a:latin typeface="Fira Sans Extra Condensed" panose="020B0503050000020004" pitchFamily="34" charset="0"/>
                <a:ea typeface="Roboto"/>
                <a:cs typeface="Roboto"/>
                <a:sym typeface="Roboto"/>
              </a:endParaRPr>
            </a:p>
          </p:txBody>
        </p:sp>
      </p:grpSp>
      <p:sp>
        <p:nvSpPr>
          <p:cNvPr id="19" name="Google Shape;1075;p37">
            <a:extLst>
              <a:ext uri="{FF2B5EF4-FFF2-40B4-BE49-F238E27FC236}">
                <a16:creationId xmlns:a16="http://schemas.microsoft.com/office/drawing/2014/main" id="{294177E4-BF18-0D9C-2DB9-564259DF3B38}"/>
              </a:ext>
            </a:extLst>
          </p:cNvPr>
          <p:cNvSpPr txBox="1"/>
          <p:nvPr/>
        </p:nvSpPr>
        <p:spPr>
          <a:xfrm>
            <a:off x="2365259" y="1573962"/>
            <a:ext cx="1125912" cy="450600"/>
          </a:xfrm>
          <a:prstGeom prst="rect">
            <a:avLst/>
          </a:prstGeom>
          <a:solidFill>
            <a:srgbClr val="9972BC"/>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0" indent="0" algn="ctr">
              <a:buNone/>
              <a:defRPr sz="1200" b="1">
                <a:solidFill>
                  <a:schemeClr val="lt1"/>
                </a:solidFill>
                <a:latin typeface="Fira Sans Extra Condensed"/>
                <a:ea typeface="Fira Sans Extra Condensed"/>
                <a:cs typeface="Fira Sans Extra Condensed"/>
              </a:defRPr>
            </a:lvl1pPr>
          </a:lstStyle>
          <a:p>
            <a:r>
              <a:rPr lang="en-US" dirty="0">
                <a:sym typeface="Roboto"/>
              </a:rPr>
              <a:t>Merge mapping</a:t>
            </a:r>
          </a:p>
        </p:txBody>
      </p:sp>
      <p:sp>
        <p:nvSpPr>
          <p:cNvPr id="20" name="Google Shape;1076;p37">
            <a:extLst>
              <a:ext uri="{FF2B5EF4-FFF2-40B4-BE49-F238E27FC236}">
                <a16:creationId xmlns:a16="http://schemas.microsoft.com/office/drawing/2014/main" id="{BAB32463-D7D9-7CDD-E037-50685EFF6E63}"/>
              </a:ext>
            </a:extLst>
          </p:cNvPr>
          <p:cNvSpPr txBox="1"/>
          <p:nvPr/>
        </p:nvSpPr>
        <p:spPr>
          <a:xfrm>
            <a:off x="976993" y="1573962"/>
            <a:ext cx="1388265" cy="450600"/>
          </a:xfrm>
          <a:prstGeom prst="rect">
            <a:avLst/>
          </a:prstGeom>
          <a:solidFill>
            <a:srgbClr val="F7EFE5"/>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0" indent="0">
              <a:buNone/>
              <a:defRPr sz="1200">
                <a:solidFill>
                  <a:schemeClr val="dk1"/>
                </a:solidFill>
                <a:latin typeface="Roboto"/>
                <a:ea typeface="Roboto"/>
                <a:cs typeface="Roboto"/>
              </a:defRPr>
            </a:lvl1pPr>
          </a:lstStyle>
          <a:p>
            <a:r>
              <a:rPr lang="en-US" dirty="0">
                <a:latin typeface="Fira Sans Extra Condensed" panose="020B0503050000020004" pitchFamily="34" charset="0"/>
                <a:sym typeface="Roboto"/>
              </a:rPr>
              <a:t>Data Preparation</a:t>
            </a:r>
            <a:endParaRPr dirty="0">
              <a:latin typeface="Fira Sans Extra Condensed" panose="020B0503050000020004" pitchFamily="34" charset="0"/>
              <a:sym typeface="Roboto"/>
            </a:endParaRPr>
          </a:p>
        </p:txBody>
      </p:sp>
      <p:grpSp>
        <p:nvGrpSpPr>
          <p:cNvPr id="21" name="Google Shape;1077;p37">
            <a:extLst>
              <a:ext uri="{FF2B5EF4-FFF2-40B4-BE49-F238E27FC236}">
                <a16:creationId xmlns:a16="http://schemas.microsoft.com/office/drawing/2014/main" id="{EC020D3E-BA77-172B-BA91-FBCDCA752A5B}"/>
              </a:ext>
            </a:extLst>
          </p:cNvPr>
          <p:cNvGrpSpPr/>
          <p:nvPr/>
        </p:nvGrpSpPr>
        <p:grpSpPr>
          <a:xfrm>
            <a:off x="977237" y="2064999"/>
            <a:ext cx="2362201" cy="450600"/>
            <a:chOff x="457200" y="2932050"/>
            <a:chExt cx="2009700" cy="450600"/>
          </a:xfrm>
        </p:grpSpPr>
        <p:sp>
          <p:nvSpPr>
            <p:cNvPr id="22" name="Google Shape;1078;p37">
              <a:extLst>
                <a:ext uri="{FF2B5EF4-FFF2-40B4-BE49-F238E27FC236}">
                  <a16:creationId xmlns:a16="http://schemas.microsoft.com/office/drawing/2014/main" id="{4AFC9238-10CB-A2E2-8730-5F787457E9FD}"/>
                </a:ext>
              </a:extLst>
            </p:cNvPr>
            <p:cNvSpPr txBox="1"/>
            <p:nvPr/>
          </p:nvSpPr>
          <p:spPr>
            <a:xfrm>
              <a:off x="1638300" y="2932050"/>
              <a:ext cx="828600" cy="450600"/>
            </a:xfrm>
            <a:prstGeom prst="rect">
              <a:avLst/>
            </a:prstGeom>
            <a:solidFill>
              <a:srgbClr val="8151A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altLang="zh-CN" sz="1200" b="1" dirty="0">
                  <a:solidFill>
                    <a:schemeClr val="lt1"/>
                  </a:solidFill>
                  <a:latin typeface="Fira Sans Extra Condensed"/>
                  <a:ea typeface="Fira Sans Extra Condensed"/>
                  <a:cs typeface="Fira Sans Extra Condensed"/>
                  <a:sym typeface="Fira Sans Extra Condensed"/>
                </a:rPr>
                <a:t>Heatmap</a:t>
              </a:r>
              <a:endParaRPr sz="1200" b="1" dirty="0">
                <a:solidFill>
                  <a:schemeClr val="lt1"/>
                </a:solidFill>
                <a:latin typeface="Fira Sans Extra Condensed"/>
                <a:ea typeface="Fira Sans Extra Condensed"/>
                <a:cs typeface="Fira Sans Extra Condensed"/>
                <a:sym typeface="Fira Sans Extra Condensed"/>
              </a:endParaRPr>
            </a:p>
          </p:txBody>
        </p:sp>
        <p:sp>
          <p:nvSpPr>
            <p:cNvPr id="23" name="Google Shape;1079;p37">
              <a:extLst>
                <a:ext uri="{FF2B5EF4-FFF2-40B4-BE49-F238E27FC236}">
                  <a16:creationId xmlns:a16="http://schemas.microsoft.com/office/drawing/2014/main" id="{FA923D35-7460-41E3-2F25-4B76038AE925}"/>
                </a:ext>
              </a:extLst>
            </p:cNvPr>
            <p:cNvSpPr txBox="1"/>
            <p:nvPr/>
          </p:nvSpPr>
          <p:spPr>
            <a:xfrm>
              <a:off x="457200" y="2932050"/>
              <a:ext cx="1181100" cy="450600"/>
            </a:xfrm>
            <a:prstGeom prst="rect">
              <a:avLst/>
            </a:prstGeom>
            <a:solidFill>
              <a:srgbClr val="F7E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altLang="zh-CN" sz="1200" dirty="0">
                  <a:solidFill>
                    <a:schemeClr val="dk1"/>
                  </a:solidFill>
                  <a:latin typeface="Fira Sans Extra Condensed" panose="020B0503050000020004" pitchFamily="34" charset="0"/>
                  <a:ea typeface="Roboto"/>
                  <a:cs typeface="Roboto"/>
                  <a:sym typeface="Roboto"/>
                </a:rPr>
                <a:t>EDA &amp; Viz</a:t>
              </a:r>
              <a:endParaRPr lang="en-US" sz="1200" dirty="0">
                <a:solidFill>
                  <a:schemeClr val="dk1"/>
                </a:solidFill>
                <a:latin typeface="Fira Sans Extra Condensed" panose="020B0503050000020004" pitchFamily="34" charset="0"/>
                <a:ea typeface="Roboto"/>
                <a:cs typeface="Roboto"/>
                <a:sym typeface="Roboto"/>
              </a:endParaRPr>
            </a:p>
          </p:txBody>
        </p:sp>
      </p:grpSp>
      <p:sp>
        <p:nvSpPr>
          <p:cNvPr id="24" name="Google Shape;1072;p37">
            <a:extLst>
              <a:ext uri="{FF2B5EF4-FFF2-40B4-BE49-F238E27FC236}">
                <a16:creationId xmlns:a16="http://schemas.microsoft.com/office/drawing/2014/main" id="{4A32199D-78A4-8454-F761-8F39852C90E0}"/>
              </a:ext>
            </a:extLst>
          </p:cNvPr>
          <p:cNvSpPr txBox="1"/>
          <p:nvPr/>
        </p:nvSpPr>
        <p:spPr>
          <a:xfrm>
            <a:off x="3167808" y="1085805"/>
            <a:ext cx="759906" cy="450600"/>
          </a:xfrm>
          <a:prstGeom prst="rect">
            <a:avLst/>
          </a:prstGeom>
          <a:solidFill>
            <a:srgbClr val="C3ACD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0" indent="0" algn="ctr">
              <a:buNone/>
              <a:defRPr sz="1200" b="1">
                <a:solidFill>
                  <a:schemeClr val="lt1"/>
                </a:solidFill>
                <a:latin typeface="Fira Sans Extra Condensed"/>
                <a:ea typeface="Fira Sans Extra Condensed"/>
                <a:cs typeface="Fira Sans Extra Condensed"/>
              </a:defRPr>
            </a:lvl1pPr>
          </a:lstStyle>
          <a:p>
            <a:r>
              <a:rPr lang="en-US" dirty="0">
                <a:sym typeface="Fira Sans Extra Condensed"/>
              </a:rPr>
              <a:t>Duplicate values</a:t>
            </a:r>
            <a:endParaRPr dirty="0">
              <a:sym typeface="Fira Sans Extra Condensed"/>
            </a:endParaRPr>
          </a:p>
        </p:txBody>
      </p:sp>
      <p:sp>
        <p:nvSpPr>
          <p:cNvPr id="25" name="Google Shape;1072;p37">
            <a:extLst>
              <a:ext uri="{FF2B5EF4-FFF2-40B4-BE49-F238E27FC236}">
                <a16:creationId xmlns:a16="http://schemas.microsoft.com/office/drawing/2014/main" id="{D40DEC90-6F5F-853F-B451-CA020B9F8FF6}"/>
              </a:ext>
            </a:extLst>
          </p:cNvPr>
          <p:cNvSpPr txBox="1"/>
          <p:nvPr/>
        </p:nvSpPr>
        <p:spPr>
          <a:xfrm>
            <a:off x="3970358" y="1085805"/>
            <a:ext cx="933411" cy="450600"/>
          </a:xfrm>
          <a:prstGeom prst="rect">
            <a:avLst/>
          </a:prstGeom>
          <a:solidFill>
            <a:srgbClr val="C3ACD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RPr/>
            </a:defPPr>
            <a:lvl1pPr marL="0" indent="0" algn="ctr">
              <a:buNone/>
              <a:defRPr sz="1200" b="1">
                <a:solidFill>
                  <a:schemeClr val="lt1"/>
                </a:solidFill>
                <a:latin typeface="Fira Sans Extra Condensed"/>
                <a:ea typeface="Fira Sans Extra Condensed"/>
                <a:cs typeface="Fira Sans Extra Condensed"/>
              </a:defRPr>
            </a:lvl1pPr>
          </a:lstStyle>
          <a:p>
            <a:r>
              <a:rPr lang="en-US" dirty="0">
                <a:sym typeface="Fira Sans Extra Condensed"/>
              </a:rPr>
              <a:t>D</a:t>
            </a:r>
            <a:r>
              <a:rPr lang="en" dirty="0">
                <a:sym typeface="Fira Sans Extra Condensed"/>
              </a:rPr>
              <a:t>ata type &amp; Null values</a:t>
            </a:r>
            <a:endParaRPr dirty="0">
              <a:sym typeface="Fira Sans Extra Condensed"/>
            </a:endParaRPr>
          </a:p>
        </p:txBody>
      </p:sp>
      <p:sp>
        <p:nvSpPr>
          <p:cNvPr id="26" name="Google Shape;1072;p37">
            <a:extLst>
              <a:ext uri="{FF2B5EF4-FFF2-40B4-BE49-F238E27FC236}">
                <a16:creationId xmlns:a16="http://schemas.microsoft.com/office/drawing/2014/main" id="{601AB05B-7EC9-C62C-7095-AD6E37EB842B}"/>
              </a:ext>
            </a:extLst>
          </p:cNvPr>
          <p:cNvSpPr txBox="1"/>
          <p:nvPr/>
        </p:nvSpPr>
        <p:spPr>
          <a:xfrm>
            <a:off x="4957989" y="1085805"/>
            <a:ext cx="1095570" cy="450600"/>
          </a:xfrm>
          <a:prstGeom prst="rect">
            <a:avLst/>
          </a:prstGeom>
          <a:solidFill>
            <a:srgbClr val="C3ACD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RPr/>
            </a:defPPr>
            <a:lvl1pPr marL="0" indent="0" algn="ctr">
              <a:buNone/>
              <a:defRPr sz="1200" b="1">
                <a:solidFill>
                  <a:schemeClr val="lt1"/>
                </a:solidFill>
                <a:latin typeface="Fira Sans Extra Condensed"/>
                <a:ea typeface="Fira Sans Extra Condensed"/>
                <a:cs typeface="Fira Sans Extra Condensed"/>
              </a:defRPr>
            </a:lvl1pPr>
          </a:lstStyle>
          <a:p>
            <a:r>
              <a:rPr lang="en-US" dirty="0">
                <a:sym typeface="Fira Sans Extra Condensed"/>
              </a:rPr>
              <a:t>Imputed missing values</a:t>
            </a:r>
            <a:endParaRPr dirty="0">
              <a:sym typeface="Fira Sans Extra Condensed"/>
            </a:endParaRPr>
          </a:p>
        </p:txBody>
      </p:sp>
      <p:sp>
        <p:nvSpPr>
          <p:cNvPr id="27" name="Google Shape;1072;p37">
            <a:extLst>
              <a:ext uri="{FF2B5EF4-FFF2-40B4-BE49-F238E27FC236}">
                <a16:creationId xmlns:a16="http://schemas.microsoft.com/office/drawing/2014/main" id="{340F81E4-7158-DC8F-5976-E53E8CD7FDB1}"/>
              </a:ext>
            </a:extLst>
          </p:cNvPr>
          <p:cNvSpPr txBox="1"/>
          <p:nvPr/>
        </p:nvSpPr>
        <p:spPr>
          <a:xfrm>
            <a:off x="6096204" y="1085805"/>
            <a:ext cx="754433" cy="450600"/>
          </a:xfrm>
          <a:prstGeom prst="rect">
            <a:avLst/>
          </a:prstGeom>
          <a:solidFill>
            <a:srgbClr val="C3ACD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RPr/>
            </a:defPPr>
            <a:lvl1pPr marL="0" indent="0" algn="ctr">
              <a:buNone/>
              <a:defRPr sz="1200" b="1">
                <a:solidFill>
                  <a:schemeClr val="lt1"/>
                </a:solidFill>
                <a:latin typeface="Fira Sans Extra Condensed"/>
                <a:ea typeface="Fira Sans Extra Condensed"/>
                <a:cs typeface="Fira Sans Extra Condensed"/>
              </a:defRPr>
            </a:lvl1pPr>
          </a:lstStyle>
          <a:p>
            <a:r>
              <a:rPr lang="en" dirty="0">
                <a:sym typeface="Fira Sans Extra Condensed"/>
              </a:rPr>
              <a:t>Outliers </a:t>
            </a:r>
            <a:r>
              <a:rPr lang="en-US" altLang="zh-CN" dirty="0">
                <a:sym typeface="Fira Sans Extra Condensed"/>
              </a:rPr>
              <a:t>values</a:t>
            </a:r>
            <a:endParaRPr dirty="0">
              <a:sym typeface="Fira Sans Extra Condensed"/>
            </a:endParaRPr>
          </a:p>
        </p:txBody>
      </p:sp>
      <p:sp>
        <p:nvSpPr>
          <p:cNvPr id="28" name="Google Shape;1072;p37">
            <a:extLst>
              <a:ext uri="{FF2B5EF4-FFF2-40B4-BE49-F238E27FC236}">
                <a16:creationId xmlns:a16="http://schemas.microsoft.com/office/drawing/2014/main" id="{458F4F5C-387B-27AB-C1A2-4E527184222E}"/>
              </a:ext>
            </a:extLst>
          </p:cNvPr>
          <p:cNvSpPr txBox="1"/>
          <p:nvPr/>
        </p:nvSpPr>
        <p:spPr>
          <a:xfrm>
            <a:off x="7718979" y="1085805"/>
            <a:ext cx="754433" cy="450600"/>
          </a:xfrm>
          <a:prstGeom prst="rect">
            <a:avLst/>
          </a:prstGeom>
          <a:solidFill>
            <a:srgbClr val="C3ACD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RPr/>
            </a:defPPr>
            <a:lvl1pPr marL="0" indent="0" algn="ctr">
              <a:buNone/>
              <a:defRPr sz="1200" b="1">
                <a:solidFill>
                  <a:schemeClr val="lt1"/>
                </a:solidFill>
                <a:latin typeface="Fira Sans Extra Condensed"/>
                <a:ea typeface="Fira Sans Extra Condensed"/>
                <a:cs typeface="Fira Sans Extra Condensed"/>
              </a:defRPr>
            </a:lvl1pPr>
          </a:lstStyle>
          <a:p>
            <a:r>
              <a:rPr lang="en-US" dirty="0">
                <a:sym typeface="Fira Sans Extra Condensed"/>
              </a:rPr>
              <a:t>Missing values</a:t>
            </a:r>
            <a:endParaRPr dirty="0">
              <a:sym typeface="Fira Sans Extra Condensed"/>
            </a:endParaRPr>
          </a:p>
        </p:txBody>
      </p:sp>
      <p:sp>
        <p:nvSpPr>
          <p:cNvPr id="29" name="Google Shape;1078;p37">
            <a:extLst>
              <a:ext uri="{FF2B5EF4-FFF2-40B4-BE49-F238E27FC236}">
                <a16:creationId xmlns:a16="http://schemas.microsoft.com/office/drawing/2014/main" id="{D058E62E-4D0F-8A5B-6605-55DFE8004BF2}"/>
              </a:ext>
            </a:extLst>
          </p:cNvPr>
          <p:cNvSpPr txBox="1"/>
          <p:nvPr/>
        </p:nvSpPr>
        <p:spPr>
          <a:xfrm>
            <a:off x="3393429" y="2064999"/>
            <a:ext cx="973936" cy="450600"/>
          </a:xfrm>
          <a:prstGeom prst="rect">
            <a:avLst/>
          </a:prstGeom>
          <a:solidFill>
            <a:srgbClr val="8151AD"/>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0" indent="0" algn="ctr">
              <a:buNone/>
              <a:defRPr b="1">
                <a:solidFill>
                  <a:schemeClr val="lt1"/>
                </a:solidFill>
                <a:latin typeface="Fira Sans Extra Condensed"/>
                <a:ea typeface="Fira Sans Extra Condensed"/>
                <a:cs typeface="Fira Sans Extra Condensed"/>
              </a:defRPr>
            </a:lvl1pPr>
          </a:lstStyle>
          <a:p>
            <a:r>
              <a:rPr lang="en-US" altLang="zh-CN" sz="1200" dirty="0">
                <a:sym typeface="Fira Sans Extra Condensed"/>
              </a:rPr>
              <a:t>Pair Plot</a:t>
            </a:r>
            <a:endParaRPr sz="1200" dirty="0">
              <a:sym typeface="Fira Sans Extra Condensed"/>
            </a:endParaRPr>
          </a:p>
        </p:txBody>
      </p:sp>
      <p:sp>
        <p:nvSpPr>
          <p:cNvPr id="30" name="Google Shape;1078;p37">
            <a:extLst>
              <a:ext uri="{FF2B5EF4-FFF2-40B4-BE49-F238E27FC236}">
                <a16:creationId xmlns:a16="http://schemas.microsoft.com/office/drawing/2014/main" id="{D29EF66E-F92D-5118-5B06-A458A49CF8E8}"/>
              </a:ext>
            </a:extLst>
          </p:cNvPr>
          <p:cNvSpPr txBox="1"/>
          <p:nvPr/>
        </p:nvSpPr>
        <p:spPr>
          <a:xfrm>
            <a:off x="4420002" y="2064999"/>
            <a:ext cx="973936" cy="450600"/>
          </a:xfrm>
          <a:prstGeom prst="rect">
            <a:avLst/>
          </a:prstGeom>
          <a:solidFill>
            <a:srgbClr val="8151AD"/>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RPr/>
            </a:defPPr>
            <a:lvl1pPr marL="0" indent="0" algn="ctr">
              <a:buNone/>
              <a:defRPr b="1">
                <a:solidFill>
                  <a:schemeClr val="lt1"/>
                </a:solidFill>
                <a:latin typeface="Fira Sans Extra Condensed"/>
                <a:ea typeface="Fira Sans Extra Condensed"/>
                <a:cs typeface="Fira Sans Extra Condensed"/>
              </a:defRPr>
            </a:lvl1pPr>
          </a:lstStyle>
          <a:p>
            <a:r>
              <a:rPr lang="en-US" altLang="zh-CN" sz="1200" dirty="0">
                <a:sym typeface="Fira Sans Extra Condensed"/>
              </a:rPr>
              <a:t>Pie</a:t>
            </a:r>
            <a:endParaRPr sz="1200" dirty="0">
              <a:sym typeface="Fira Sans Extra Condensed"/>
            </a:endParaRPr>
          </a:p>
        </p:txBody>
      </p:sp>
      <p:sp>
        <p:nvSpPr>
          <p:cNvPr id="31" name="Google Shape;1078;p37">
            <a:extLst>
              <a:ext uri="{FF2B5EF4-FFF2-40B4-BE49-F238E27FC236}">
                <a16:creationId xmlns:a16="http://schemas.microsoft.com/office/drawing/2014/main" id="{4F3A20A0-85E6-A9EA-77C8-6ECC83E59DA3}"/>
              </a:ext>
            </a:extLst>
          </p:cNvPr>
          <p:cNvSpPr txBox="1"/>
          <p:nvPr/>
        </p:nvSpPr>
        <p:spPr>
          <a:xfrm>
            <a:off x="5446575" y="2064999"/>
            <a:ext cx="973936" cy="450600"/>
          </a:xfrm>
          <a:prstGeom prst="rect">
            <a:avLst/>
          </a:prstGeom>
          <a:solidFill>
            <a:srgbClr val="8151AD"/>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RPr/>
            </a:defPPr>
            <a:lvl1pPr marL="0" indent="0" algn="ctr">
              <a:buNone/>
              <a:defRPr b="1">
                <a:solidFill>
                  <a:schemeClr val="lt1"/>
                </a:solidFill>
                <a:latin typeface="Fira Sans Extra Condensed"/>
                <a:ea typeface="Fira Sans Extra Condensed"/>
                <a:cs typeface="Fira Sans Extra Condensed"/>
              </a:defRPr>
            </a:lvl1pPr>
          </a:lstStyle>
          <a:p>
            <a:r>
              <a:rPr lang="en-US" altLang="zh-CN" sz="1200" dirty="0">
                <a:sym typeface="Fira Sans Extra Condensed"/>
              </a:rPr>
              <a:t>Histogram</a:t>
            </a:r>
            <a:endParaRPr sz="1200" dirty="0">
              <a:sym typeface="Fira Sans Extra Condensed"/>
            </a:endParaRPr>
          </a:p>
        </p:txBody>
      </p:sp>
      <p:sp>
        <p:nvSpPr>
          <p:cNvPr id="32" name="Google Shape;1078;p37">
            <a:extLst>
              <a:ext uri="{FF2B5EF4-FFF2-40B4-BE49-F238E27FC236}">
                <a16:creationId xmlns:a16="http://schemas.microsoft.com/office/drawing/2014/main" id="{F331CD0B-3F5F-16F7-5979-B2A7E7D12400}"/>
              </a:ext>
            </a:extLst>
          </p:cNvPr>
          <p:cNvSpPr txBox="1"/>
          <p:nvPr/>
        </p:nvSpPr>
        <p:spPr>
          <a:xfrm>
            <a:off x="6473148" y="2064999"/>
            <a:ext cx="973936" cy="450600"/>
          </a:xfrm>
          <a:prstGeom prst="rect">
            <a:avLst/>
          </a:prstGeom>
          <a:solidFill>
            <a:srgbClr val="8151AD"/>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RPr/>
            </a:defPPr>
            <a:lvl1pPr marL="0" indent="0" algn="ctr">
              <a:buNone/>
              <a:defRPr b="1">
                <a:solidFill>
                  <a:schemeClr val="lt1"/>
                </a:solidFill>
                <a:latin typeface="Fira Sans Extra Condensed"/>
                <a:ea typeface="Fira Sans Extra Condensed"/>
                <a:cs typeface="Fira Sans Extra Condensed"/>
              </a:defRPr>
            </a:lvl1pPr>
          </a:lstStyle>
          <a:p>
            <a:r>
              <a:rPr lang="en-US" sz="1200" dirty="0">
                <a:sym typeface="Fira Sans Extra Condensed"/>
              </a:rPr>
              <a:t>Bar</a:t>
            </a:r>
            <a:endParaRPr sz="1200" dirty="0">
              <a:sym typeface="Fira Sans Extra Condensed"/>
            </a:endParaRPr>
          </a:p>
        </p:txBody>
      </p:sp>
      <p:sp>
        <p:nvSpPr>
          <p:cNvPr id="34" name="Google Shape;1078;p37">
            <a:extLst>
              <a:ext uri="{FF2B5EF4-FFF2-40B4-BE49-F238E27FC236}">
                <a16:creationId xmlns:a16="http://schemas.microsoft.com/office/drawing/2014/main" id="{03C92272-5387-AA9D-8575-D54EB170AB93}"/>
              </a:ext>
            </a:extLst>
          </p:cNvPr>
          <p:cNvSpPr txBox="1"/>
          <p:nvPr/>
        </p:nvSpPr>
        <p:spPr>
          <a:xfrm>
            <a:off x="7499721" y="2064999"/>
            <a:ext cx="973936" cy="450600"/>
          </a:xfrm>
          <a:prstGeom prst="rect">
            <a:avLst/>
          </a:prstGeom>
          <a:solidFill>
            <a:srgbClr val="8151AD"/>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RPr/>
            </a:defPPr>
            <a:lvl1pPr marL="0" indent="0" algn="ctr">
              <a:buNone/>
              <a:defRPr b="1">
                <a:solidFill>
                  <a:schemeClr val="lt1"/>
                </a:solidFill>
                <a:latin typeface="Fira Sans Extra Condensed"/>
                <a:ea typeface="Fira Sans Extra Condensed"/>
                <a:cs typeface="Fira Sans Extra Condensed"/>
              </a:defRPr>
            </a:lvl1pPr>
          </a:lstStyle>
          <a:p>
            <a:r>
              <a:rPr lang="en-US" sz="1200" dirty="0">
                <a:sym typeface="Fira Sans Extra Condensed"/>
              </a:rPr>
              <a:t>Scatterplot</a:t>
            </a:r>
            <a:endParaRPr sz="1200" dirty="0">
              <a:sym typeface="Fira Sans Extra Condensed"/>
            </a:endParaRPr>
          </a:p>
        </p:txBody>
      </p:sp>
      <p:sp>
        <p:nvSpPr>
          <p:cNvPr id="36" name="Google Shape;1075;p37">
            <a:extLst>
              <a:ext uri="{FF2B5EF4-FFF2-40B4-BE49-F238E27FC236}">
                <a16:creationId xmlns:a16="http://schemas.microsoft.com/office/drawing/2014/main" id="{0712642D-70D2-D637-7EBA-026C3038D523}"/>
              </a:ext>
            </a:extLst>
          </p:cNvPr>
          <p:cNvSpPr txBox="1"/>
          <p:nvPr/>
        </p:nvSpPr>
        <p:spPr>
          <a:xfrm>
            <a:off x="2365258" y="2553155"/>
            <a:ext cx="1140745" cy="450600"/>
          </a:xfrm>
          <a:prstGeom prst="rect">
            <a:avLst/>
          </a:prstGeom>
          <a:solidFill>
            <a:srgbClr val="C5AFD9"/>
          </a:solidFill>
          <a:ln>
            <a:noFill/>
          </a:ln>
        </p:spPr>
        <p:txBody>
          <a:bodyPr spcFirstLastPara="1" wrap="square" lIns="91425" tIns="91425" rIns="91425" bIns="91425" anchor="ctr" anchorCtr="0">
            <a:noAutofit/>
          </a:bodyPr>
          <a:lstStyle/>
          <a:p>
            <a:pPr algn="ctr"/>
            <a:r>
              <a:rPr lang="en-US" altLang="zh-CN" sz="1200" b="1" dirty="0">
                <a:solidFill>
                  <a:schemeClr val="bg1"/>
                </a:solidFill>
                <a:latin typeface="Fira Sans Extra Condensed" panose="020B0503050000020004" pitchFamily="34" charset="0"/>
                <a:sym typeface="Fira Sans Extra Condensed"/>
              </a:rPr>
              <a:t>A/B Testing</a:t>
            </a:r>
            <a:endParaRPr lang="en-US" sz="1200" b="1" dirty="0">
              <a:solidFill>
                <a:schemeClr val="bg1"/>
              </a:solidFill>
              <a:latin typeface="Fira Sans Extra Condensed" panose="020B0503050000020004" pitchFamily="34" charset="0"/>
              <a:sym typeface="Fira Sans Extra Condensed"/>
            </a:endParaRPr>
          </a:p>
        </p:txBody>
      </p:sp>
      <p:sp>
        <p:nvSpPr>
          <p:cNvPr id="37" name="Google Shape;1076;p37">
            <a:extLst>
              <a:ext uri="{FF2B5EF4-FFF2-40B4-BE49-F238E27FC236}">
                <a16:creationId xmlns:a16="http://schemas.microsoft.com/office/drawing/2014/main" id="{A26C2579-8C7C-FA5E-DAC4-BDCC4B23C8E1}"/>
              </a:ext>
            </a:extLst>
          </p:cNvPr>
          <p:cNvSpPr txBox="1"/>
          <p:nvPr/>
        </p:nvSpPr>
        <p:spPr>
          <a:xfrm>
            <a:off x="976993" y="2553155"/>
            <a:ext cx="1388265" cy="450600"/>
          </a:xfrm>
          <a:prstGeom prst="rect">
            <a:avLst/>
          </a:prstGeom>
          <a:solidFill>
            <a:srgbClr val="F7E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200" dirty="0">
                <a:solidFill>
                  <a:schemeClr val="dk1"/>
                </a:solidFill>
                <a:latin typeface="Fira Sans Extra Condensed" panose="020B0503050000020004" pitchFamily="34" charset="0"/>
                <a:ea typeface="Roboto"/>
                <a:cs typeface="Roboto"/>
                <a:sym typeface="Roboto"/>
              </a:rPr>
              <a:t>Quantitative research</a:t>
            </a:r>
            <a:endParaRPr sz="1200" dirty="0">
              <a:solidFill>
                <a:schemeClr val="dk1"/>
              </a:solidFill>
              <a:latin typeface="Fira Sans Extra Condensed" panose="020B0503050000020004" pitchFamily="34" charset="0"/>
              <a:ea typeface="Roboto"/>
              <a:cs typeface="Roboto"/>
              <a:sym typeface="Roboto"/>
            </a:endParaRPr>
          </a:p>
        </p:txBody>
      </p:sp>
      <p:sp>
        <p:nvSpPr>
          <p:cNvPr id="48" name="Google Shape;1075;p37">
            <a:extLst>
              <a:ext uri="{FF2B5EF4-FFF2-40B4-BE49-F238E27FC236}">
                <a16:creationId xmlns:a16="http://schemas.microsoft.com/office/drawing/2014/main" id="{D5CB901D-B261-FC7E-485B-382D82DD5A72}"/>
              </a:ext>
            </a:extLst>
          </p:cNvPr>
          <p:cNvSpPr txBox="1"/>
          <p:nvPr/>
        </p:nvSpPr>
        <p:spPr>
          <a:xfrm>
            <a:off x="3547067" y="1573962"/>
            <a:ext cx="1059658" cy="450600"/>
          </a:xfrm>
          <a:prstGeom prst="rect">
            <a:avLst/>
          </a:prstGeom>
          <a:solidFill>
            <a:srgbClr val="9972BC"/>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RPr/>
            </a:defPPr>
            <a:lvl1pPr marL="0" indent="0" algn="ctr">
              <a:buNone/>
              <a:defRPr sz="1200" b="1">
                <a:solidFill>
                  <a:schemeClr val="lt1"/>
                </a:solidFill>
                <a:latin typeface="Fira Sans Extra Condensed"/>
                <a:ea typeface="Fira Sans Extra Condensed"/>
                <a:cs typeface="Fira Sans Extra Condensed"/>
              </a:defRPr>
            </a:lvl1pPr>
          </a:lstStyle>
          <a:p>
            <a:r>
              <a:rPr lang="en-US" dirty="0">
                <a:sym typeface="Roboto"/>
              </a:rPr>
              <a:t>Normalization</a:t>
            </a:r>
          </a:p>
        </p:txBody>
      </p:sp>
      <p:sp>
        <p:nvSpPr>
          <p:cNvPr id="49" name="Google Shape;1075;p37">
            <a:extLst>
              <a:ext uri="{FF2B5EF4-FFF2-40B4-BE49-F238E27FC236}">
                <a16:creationId xmlns:a16="http://schemas.microsoft.com/office/drawing/2014/main" id="{BF8FE480-26F8-E0AE-BEB9-E2FD2B3FD247}"/>
              </a:ext>
            </a:extLst>
          </p:cNvPr>
          <p:cNvSpPr txBox="1"/>
          <p:nvPr/>
        </p:nvSpPr>
        <p:spPr>
          <a:xfrm>
            <a:off x="4659808" y="1573962"/>
            <a:ext cx="715225" cy="450600"/>
          </a:xfrm>
          <a:prstGeom prst="rect">
            <a:avLst/>
          </a:prstGeom>
          <a:solidFill>
            <a:srgbClr val="9972BC"/>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RPr/>
            </a:defPPr>
            <a:lvl1pPr marL="0" indent="0" algn="ctr">
              <a:buNone/>
              <a:defRPr sz="1200" b="1">
                <a:solidFill>
                  <a:schemeClr val="lt1"/>
                </a:solidFill>
                <a:latin typeface="Fira Sans Extra Condensed"/>
                <a:ea typeface="Fira Sans Extra Condensed"/>
                <a:cs typeface="Fira Sans Extra Condensed"/>
              </a:defRPr>
            </a:lvl1pPr>
          </a:lstStyle>
          <a:p>
            <a:r>
              <a:rPr lang="en-US" altLang="zh-CN" dirty="0">
                <a:sym typeface="Roboto"/>
              </a:rPr>
              <a:t>Add new cols.</a:t>
            </a:r>
            <a:endParaRPr lang="en-US" dirty="0">
              <a:sym typeface="Roboto"/>
            </a:endParaRPr>
          </a:p>
        </p:txBody>
      </p:sp>
      <p:sp>
        <p:nvSpPr>
          <p:cNvPr id="51" name="Google Shape;1075;p37">
            <a:extLst>
              <a:ext uri="{FF2B5EF4-FFF2-40B4-BE49-F238E27FC236}">
                <a16:creationId xmlns:a16="http://schemas.microsoft.com/office/drawing/2014/main" id="{0ADAFD37-4149-79F3-09F2-C0AE09A4D623}"/>
              </a:ext>
            </a:extLst>
          </p:cNvPr>
          <p:cNvSpPr txBox="1"/>
          <p:nvPr/>
        </p:nvSpPr>
        <p:spPr>
          <a:xfrm>
            <a:off x="2365014" y="3039360"/>
            <a:ext cx="1266114" cy="450600"/>
          </a:xfrm>
          <a:prstGeom prst="rect">
            <a:avLst/>
          </a:prstGeom>
          <a:solidFill>
            <a:srgbClr val="A582C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0" indent="0" algn="ctr">
              <a:buNone/>
              <a:defRPr b="1">
                <a:solidFill>
                  <a:schemeClr val="lt1"/>
                </a:solidFill>
                <a:latin typeface="Fira Sans Extra Condensed"/>
                <a:ea typeface="Fira Sans Extra Condensed"/>
                <a:cs typeface="Fira Sans Extra Condensed"/>
              </a:defRPr>
            </a:lvl1pPr>
          </a:lstStyle>
          <a:p>
            <a:r>
              <a:rPr lang="en-US" altLang="zh-CN" dirty="0">
                <a:sym typeface="Fira Sans Extra Condensed"/>
              </a:rPr>
              <a:t>Segmentation</a:t>
            </a:r>
            <a:endParaRPr lang="en-US" dirty="0"/>
          </a:p>
        </p:txBody>
      </p:sp>
      <p:sp>
        <p:nvSpPr>
          <p:cNvPr id="52" name="Google Shape;1076;p37">
            <a:extLst>
              <a:ext uri="{FF2B5EF4-FFF2-40B4-BE49-F238E27FC236}">
                <a16:creationId xmlns:a16="http://schemas.microsoft.com/office/drawing/2014/main" id="{A20EF1FA-6D93-BA20-8F46-5F8F6BACC2B2}"/>
              </a:ext>
            </a:extLst>
          </p:cNvPr>
          <p:cNvSpPr txBox="1"/>
          <p:nvPr/>
        </p:nvSpPr>
        <p:spPr>
          <a:xfrm>
            <a:off x="976749" y="3039360"/>
            <a:ext cx="1388265" cy="450600"/>
          </a:xfrm>
          <a:prstGeom prst="rect">
            <a:avLst/>
          </a:prstGeom>
          <a:solidFill>
            <a:srgbClr val="F7EFE5"/>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0" indent="0">
              <a:buNone/>
              <a:defRPr sz="1200">
                <a:solidFill>
                  <a:schemeClr val="dk1"/>
                </a:solidFill>
                <a:latin typeface="Roboto"/>
                <a:ea typeface="Roboto"/>
                <a:cs typeface="Roboto"/>
              </a:defRPr>
            </a:lvl1pPr>
          </a:lstStyle>
          <a:p>
            <a:r>
              <a:rPr lang="en-US" altLang="zh-CN" dirty="0">
                <a:latin typeface="Fira Sans Extra Condensed" panose="020B0503050000020004" pitchFamily="34" charset="0"/>
                <a:sym typeface="Roboto"/>
              </a:rPr>
              <a:t>K-Means Clustering</a:t>
            </a:r>
            <a:endParaRPr lang="en-US" dirty="0">
              <a:latin typeface="Fira Sans Extra Condensed" panose="020B0503050000020004" pitchFamily="34" charset="0"/>
              <a:sym typeface="Roboto"/>
            </a:endParaRPr>
          </a:p>
        </p:txBody>
      </p:sp>
      <p:sp>
        <p:nvSpPr>
          <p:cNvPr id="53" name="Google Shape;1075;p37">
            <a:extLst>
              <a:ext uri="{FF2B5EF4-FFF2-40B4-BE49-F238E27FC236}">
                <a16:creationId xmlns:a16="http://schemas.microsoft.com/office/drawing/2014/main" id="{0AC35A36-2392-9D48-CB06-FB44C7DB01AA}"/>
              </a:ext>
            </a:extLst>
          </p:cNvPr>
          <p:cNvSpPr txBox="1"/>
          <p:nvPr/>
        </p:nvSpPr>
        <p:spPr>
          <a:xfrm>
            <a:off x="3698237" y="3039916"/>
            <a:ext cx="1946974" cy="450600"/>
          </a:xfrm>
          <a:prstGeom prst="rect">
            <a:avLst/>
          </a:prstGeom>
          <a:solidFill>
            <a:srgbClr val="A582C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RPr/>
            </a:defPPr>
            <a:lvl1pPr marL="0" indent="0" algn="ctr">
              <a:buNone/>
              <a:defRPr b="1">
                <a:solidFill>
                  <a:schemeClr val="lt1"/>
                </a:solidFill>
                <a:latin typeface="Fira Sans Extra Condensed"/>
                <a:ea typeface="Fira Sans Extra Condensed"/>
                <a:cs typeface="Fira Sans Extra Condensed"/>
              </a:defRPr>
            </a:lvl1pPr>
          </a:lstStyle>
          <a:p>
            <a:r>
              <a:rPr lang="en" dirty="0">
                <a:sym typeface="Fira Sans Extra Condensed"/>
              </a:rPr>
              <a:t>Targeting (RFM Analysis)</a:t>
            </a:r>
            <a:endParaRPr lang="en-US" dirty="0"/>
          </a:p>
        </p:txBody>
      </p:sp>
      <p:sp>
        <p:nvSpPr>
          <p:cNvPr id="54" name="Google Shape;1075;p37">
            <a:extLst>
              <a:ext uri="{FF2B5EF4-FFF2-40B4-BE49-F238E27FC236}">
                <a16:creationId xmlns:a16="http://schemas.microsoft.com/office/drawing/2014/main" id="{A5035146-CC6C-CC19-9E1B-7CED113326C1}"/>
              </a:ext>
            </a:extLst>
          </p:cNvPr>
          <p:cNvSpPr txBox="1"/>
          <p:nvPr/>
        </p:nvSpPr>
        <p:spPr>
          <a:xfrm>
            <a:off x="6952471" y="3042285"/>
            <a:ext cx="1524651" cy="450600"/>
          </a:xfrm>
          <a:prstGeom prst="rect">
            <a:avLst/>
          </a:prstGeom>
          <a:solidFill>
            <a:srgbClr val="A582C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RPr/>
            </a:defPPr>
            <a:lvl1pPr marL="0" indent="0" algn="ctr">
              <a:buNone/>
              <a:defRPr b="1">
                <a:solidFill>
                  <a:schemeClr val="lt1"/>
                </a:solidFill>
                <a:latin typeface="Fira Sans Extra Condensed"/>
                <a:ea typeface="Fira Sans Extra Condensed"/>
                <a:cs typeface="Fira Sans Extra Condensed"/>
              </a:defRPr>
            </a:lvl1pPr>
          </a:lstStyle>
          <a:p>
            <a:r>
              <a:rPr lang="en" dirty="0">
                <a:sym typeface="Fira Sans Extra Condensed"/>
              </a:rPr>
              <a:t>3D k-means clustering </a:t>
            </a:r>
            <a:endParaRPr lang="en-US" dirty="0"/>
          </a:p>
        </p:txBody>
      </p:sp>
      <p:sp>
        <p:nvSpPr>
          <p:cNvPr id="70" name="Google Shape;1076;p37">
            <a:extLst>
              <a:ext uri="{FF2B5EF4-FFF2-40B4-BE49-F238E27FC236}">
                <a16:creationId xmlns:a16="http://schemas.microsoft.com/office/drawing/2014/main" id="{1552A34C-4BB4-728C-E735-296AA1B82135}"/>
              </a:ext>
            </a:extLst>
          </p:cNvPr>
          <p:cNvSpPr txBox="1"/>
          <p:nvPr/>
        </p:nvSpPr>
        <p:spPr>
          <a:xfrm>
            <a:off x="976748" y="4034793"/>
            <a:ext cx="7496664" cy="450600"/>
          </a:xfrm>
          <a:prstGeom prst="rect">
            <a:avLst/>
          </a:prstGeom>
          <a:solidFill>
            <a:srgbClr val="674188"/>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0" indent="0" algn="ctr">
              <a:buNone/>
              <a:defRPr sz="1800" b="1">
                <a:solidFill>
                  <a:schemeClr val="lt1"/>
                </a:solidFill>
                <a:latin typeface="Fira Sans Extra Condensed"/>
                <a:ea typeface="Fira Sans Extra Condensed"/>
                <a:cs typeface="Fira Sans Extra Condensed"/>
              </a:defRPr>
            </a:lvl1pPr>
          </a:lstStyle>
          <a:p>
            <a:r>
              <a:rPr lang="en-US" dirty="0">
                <a:sym typeface="Roboto"/>
              </a:rPr>
              <a:t>Modeling</a:t>
            </a:r>
            <a:endParaRPr dirty="0">
              <a:sym typeface="Roboto"/>
            </a:endParaRPr>
          </a:p>
        </p:txBody>
      </p:sp>
      <p:sp>
        <p:nvSpPr>
          <p:cNvPr id="75" name="Google Shape;1078;p37">
            <a:extLst>
              <a:ext uri="{FF2B5EF4-FFF2-40B4-BE49-F238E27FC236}">
                <a16:creationId xmlns:a16="http://schemas.microsoft.com/office/drawing/2014/main" id="{149014C2-F461-F222-DBDA-A909AA97C2F1}"/>
              </a:ext>
            </a:extLst>
          </p:cNvPr>
          <p:cNvSpPr txBox="1"/>
          <p:nvPr/>
        </p:nvSpPr>
        <p:spPr>
          <a:xfrm>
            <a:off x="3581791" y="2560299"/>
            <a:ext cx="1059658" cy="450600"/>
          </a:xfrm>
          <a:prstGeom prst="rect">
            <a:avLst/>
          </a:prstGeom>
          <a:solidFill>
            <a:srgbClr val="C5AFD9"/>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algn="ctr">
              <a:defRPr sz="1200" b="1">
                <a:solidFill>
                  <a:schemeClr val="bg1"/>
                </a:solidFill>
                <a:latin typeface="Fira Sans Extra Condensed" panose="020B0503050000020004" pitchFamily="34" charset="0"/>
              </a:defRPr>
            </a:lvl1pPr>
          </a:lstStyle>
          <a:p>
            <a:r>
              <a:rPr lang="en-US" dirty="0">
                <a:sym typeface="Fira Sans Extra Condensed"/>
              </a:rPr>
              <a:t>ANOVA</a:t>
            </a:r>
            <a:endParaRPr dirty="0">
              <a:sym typeface="Fira Sans Extra Condensed"/>
            </a:endParaRPr>
          </a:p>
        </p:txBody>
      </p:sp>
      <p:sp>
        <p:nvSpPr>
          <p:cNvPr id="76" name="Google Shape;1078;p37">
            <a:extLst>
              <a:ext uri="{FF2B5EF4-FFF2-40B4-BE49-F238E27FC236}">
                <a16:creationId xmlns:a16="http://schemas.microsoft.com/office/drawing/2014/main" id="{2EC40742-B985-3F00-84C0-88860A9FB44E}"/>
              </a:ext>
            </a:extLst>
          </p:cNvPr>
          <p:cNvSpPr txBox="1"/>
          <p:nvPr/>
        </p:nvSpPr>
        <p:spPr>
          <a:xfrm>
            <a:off x="4710962" y="2560299"/>
            <a:ext cx="1158596" cy="450600"/>
          </a:xfrm>
          <a:prstGeom prst="rect">
            <a:avLst/>
          </a:prstGeom>
          <a:solidFill>
            <a:srgbClr val="C5AFD9"/>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RPr/>
            </a:defPPr>
            <a:lvl1pPr algn="ctr">
              <a:defRPr sz="1200" b="1">
                <a:solidFill>
                  <a:schemeClr val="bg1"/>
                </a:solidFill>
                <a:latin typeface="Fira Sans Extra Condensed" panose="020B0503050000020004" pitchFamily="34" charset="0"/>
              </a:defRPr>
            </a:lvl1pPr>
          </a:lstStyle>
          <a:p>
            <a:r>
              <a:rPr lang="en-US" dirty="0">
                <a:sym typeface="Fira Sans Extra Condensed"/>
              </a:rPr>
              <a:t>P</a:t>
            </a:r>
            <a:r>
              <a:rPr lang="en" dirty="0">
                <a:sym typeface="Fira Sans Extra Condensed"/>
              </a:rPr>
              <a:t>-values</a:t>
            </a:r>
            <a:endParaRPr dirty="0">
              <a:sym typeface="Fira Sans Extra Condensed"/>
            </a:endParaRPr>
          </a:p>
        </p:txBody>
      </p:sp>
      <p:sp>
        <p:nvSpPr>
          <p:cNvPr id="77" name="Google Shape;1078;p37">
            <a:extLst>
              <a:ext uri="{FF2B5EF4-FFF2-40B4-BE49-F238E27FC236}">
                <a16:creationId xmlns:a16="http://schemas.microsoft.com/office/drawing/2014/main" id="{25680209-1A77-E96A-4561-2BFF6B1674FA}"/>
              </a:ext>
            </a:extLst>
          </p:cNvPr>
          <p:cNvSpPr txBox="1"/>
          <p:nvPr/>
        </p:nvSpPr>
        <p:spPr>
          <a:xfrm>
            <a:off x="5939071" y="2560299"/>
            <a:ext cx="1174611" cy="450600"/>
          </a:xfrm>
          <a:prstGeom prst="rect">
            <a:avLst/>
          </a:prstGeom>
          <a:solidFill>
            <a:srgbClr val="C5AFD9"/>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RPr/>
            </a:defPPr>
            <a:lvl1pPr algn="ctr">
              <a:defRPr sz="1200" b="1">
                <a:solidFill>
                  <a:schemeClr val="bg1"/>
                </a:solidFill>
                <a:latin typeface="Fira Sans Extra Condensed" panose="020B0503050000020004" pitchFamily="34" charset="0"/>
              </a:defRPr>
            </a:lvl1pPr>
          </a:lstStyle>
          <a:p>
            <a:r>
              <a:rPr lang="en-US" dirty="0">
                <a:sym typeface="Fira Sans Extra Condensed"/>
              </a:rPr>
              <a:t>T-stat values</a:t>
            </a:r>
            <a:endParaRPr dirty="0">
              <a:sym typeface="Fira Sans Extra Condensed"/>
            </a:endParaRPr>
          </a:p>
        </p:txBody>
      </p:sp>
      <p:sp>
        <p:nvSpPr>
          <p:cNvPr id="78" name="Google Shape;1078;p37">
            <a:extLst>
              <a:ext uri="{FF2B5EF4-FFF2-40B4-BE49-F238E27FC236}">
                <a16:creationId xmlns:a16="http://schemas.microsoft.com/office/drawing/2014/main" id="{0DB88C7E-3C1B-B8A3-79B8-B06F174A5D59}"/>
              </a:ext>
            </a:extLst>
          </p:cNvPr>
          <p:cNvSpPr txBox="1"/>
          <p:nvPr/>
        </p:nvSpPr>
        <p:spPr>
          <a:xfrm>
            <a:off x="7183195" y="2560299"/>
            <a:ext cx="1290462" cy="450600"/>
          </a:xfrm>
          <a:prstGeom prst="rect">
            <a:avLst/>
          </a:prstGeom>
          <a:solidFill>
            <a:srgbClr val="C5AFD9"/>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RPr/>
            </a:defPPr>
            <a:lvl1pPr algn="ctr">
              <a:defRPr sz="1200" b="1">
                <a:solidFill>
                  <a:schemeClr val="bg1"/>
                </a:solidFill>
                <a:latin typeface="Fira Sans Extra Condensed" panose="020B0503050000020004" pitchFamily="34" charset="0"/>
              </a:defRPr>
            </a:lvl1pPr>
          </a:lstStyle>
          <a:p>
            <a:r>
              <a:rPr lang="en-US" dirty="0">
                <a:sym typeface="Fira Sans Extra Condensed"/>
              </a:rPr>
              <a:t>Reject / Fail</a:t>
            </a:r>
            <a:endParaRPr dirty="0">
              <a:sym typeface="Fira Sans Extra Condensed"/>
            </a:endParaRPr>
          </a:p>
        </p:txBody>
      </p:sp>
      <p:sp>
        <p:nvSpPr>
          <p:cNvPr id="79" name="Google Shape;1075;p37">
            <a:extLst>
              <a:ext uri="{FF2B5EF4-FFF2-40B4-BE49-F238E27FC236}">
                <a16:creationId xmlns:a16="http://schemas.microsoft.com/office/drawing/2014/main" id="{DAEF2D74-8FC8-4EA3-1C06-391C68DA95C2}"/>
              </a:ext>
            </a:extLst>
          </p:cNvPr>
          <p:cNvSpPr txBox="1"/>
          <p:nvPr/>
        </p:nvSpPr>
        <p:spPr>
          <a:xfrm>
            <a:off x="6903721" y="1573962"/>
            <a:ext cx="1570434" cy="450600"/>
          </a:xfrm>
          <a:prstGeom prst="rect">
            <a:avLst/>
          </a:prstGeom>
          <a:solidFill>
            <a:srgbClr val="9972BC"/>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RPr/>
            </a:defPPr>
            <a:lvl1pPr marL="0" indent="0" algn="ctr">
              <a:buNone/>
              <a:defRPr sz="1200" b="1">
                <a:solidFill>
                  <a:schemeClr val="lt1"/>
                </a:solidFill>
                <a:latin typeface="Fira Sans Extra Condensed"/>
                <a:ea typeface="Fira Sans Extra Condensed"/>
                <a:cs typeface="Fira Sans Extra Condensed"/>
              </a:defRPr>
            </a:lvl1pPr>
          </a:lstStyle>
          <a:p>
            <a:r>
              <a:rPr lang="en-US" dirty="0">
                <a:sym typeface="Roboto"/>
              </a:rPr>
              <a:t>Zero value analysis</a:t>
            </a:r>
          </a:p>
        </p:txBody>
      </p:sp>
      <p:pic>
        <p:nvPicPr>
          <p:cNvPr id="1028" name="Picture 4" descr="Project Jupyter - Wikipedia">
            <a:extLst>
              <a:ext uri="{FF2B5EF4-FFF2-40B4-BE49-F238E27FC236}">
                <a16:creationId xmlns:a16="http://schemas.microsoft.com/office/drawing/2014/main" id="{191CD3E0-37CE-C645-E922-A63A617BD7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6539" y="523261"/>
            <a:ext cx="269012" cy="31298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8" name="Google Shape;1075;p37">
            <a:extLst>
              <a:ext uri="{FF2B5EF4-FFF2-40B4-BE49-F238E27FC236}">
                <a16:creationId xmlns:a16="http://schemas.microsoft.com/office/drawing/2014/main" id="{BC2DB8CA-5CBA-7C0F-43B6-99EE58FE271B}"/>
              </a:ext>
            </a:extLst>
          </p:cNvPr>
          <p:cNvSpPr txBox="1"/>
          <p:nvPr/>
        </p:nvSpPr>
        <p:spPr>
          <a:xfrm>
            <a:off x="5710751" y="3042285"/>
            <a:ext cx="1174611" cy="450600"/>
          </a:xfrm>
          <a:prstGeom prst="rect">
            <a:avLst/>
          </a:prstGeom>
          <a:solidFill>
            <a:srgbClr val="A582C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RPr/>
            </a:defPPr>
            <a:lvl1pPr marL="0" indent="0" algn="ctr">
              <a:buNone/>
              <a:defRPr b="1">
                <a:solidFill>
                  <a:schemeClr val="lt1"/>
                </a:solidFill>
                <a:latin typeface="Fira Sans Extra Condensed"/>
                <a:ea typeface="Fira Sans Extra Condensed"/>
                <a:cs typeface="Fira Sans Extra Condensed"/>
              </a:defRPr>
            </a:lvl1pPr>
          </a:lstStyle>
          <a:p>
            <a:r>
              <a:rPr lang="en" dirty="0">
                <a:sym typeface="Fira Sans Extra Condensed"/>
              </a:rPr>
              <a:t>Positining</a:t>
            </a:r>
            <a:endParaRPr lang="en-US" dirty="0"/>
          </a:p>
        </p:txBody>
      </p:sp>
      <p:sp>
        <p:nvSpPr>
          <p:cNvPr id="2" name="Google Shape;1075;p37">
            <a:extLst>
              <a:ext uri="{FF2B5EF4-FFF2-40B4-BE49-F238E27FC236}">
                <a16:creationId xmlns:a16="http://schemas.microsoft.com/office/drawing/2014/main" id="{AA7F7A7F-81D2-0F90-4A2E-AC2C517E33D8}"/>
              </a:ext>
            </a:extLst>
          </p:cNvPr>
          <p:cNvSpPr txBox="1"/>
          <p:nvPr/>
        </p:nvSpPr>
        <p:spPr>
          <a:xfrm>
            <a:off x="2365014" y="3535965"/>
            <a:ext cx="1417721" cy="450600"/>
          </a:xfrm>
          <a:prstGeom prst="rect">
            <a:avLst/>
          </a:prstGeom>
          <a:solidFill>
            <a:srgbClr val="9972BC"/>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0" indent="0" algn="ctr">
              <a:buNone/>
              <a:defRPr sz="1200" b="1">
                <a:solidFill>
                  <a:schemeClr val="lt1"/>
                </a:solidFill>
                <a:latin typeface="Fira Sans Extra Condensed"/>
                <a:ea typeface="Fira Sans Extra Condensed"/>
                <a:cs typeface="Fira Sans Extra Condensed"/>
              </a:defRPr>
            </a:lvl1pPr>
          </a:lstStyle>
          <a:p>
            <a:r>
              <a:rPr lang="en-US" dirty="0">
                <a:sym typeface="Roboto"/>
              </a:rPr>
              <a:t>80% Train Set</a:t>
            </a:r>
          </a:p>
        </p:txBody>
      </p:sp>
      <p:sp>
        <p:nvSpPr>
          <p:cNvPr id="3" name="Google Shape;1076;p37">
            <a:extLst>
              <a:ext uri="{FF2B5EF4-FFF2-40B4-BE49-F238E27FC236}">
                <a16:creationId xmlns:a16="http://schemas.microsoft.com/office/drawing/2014/main" id="{EE5CE66F-7D9F-1C4F-98D1-811090C493D4}"/>
              </a:ext>
            </a:extLst>
          </p:cNvPr>
          <p:cNvSpPr txBox="1"/>
          <p:nvPr/>
        </p:nvSpPr>
        <p:spPr>
          <a:xfrm>
            <a:off x="976749" y="3535965"/>
            <a:ext cx="1388265" cy="450600"/>
          </a:xfrm>
          <a:prstGeom prst="rect">
            <a:avLst/>
          </a:prstGeom>
          <a:solidFill>
            <a:srgbClr val="F7EFE5"/>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0" indent="0">
              <a:buNone/>
              <a:defRPr sz="1200">
                <a:solidFill>
                  <a:schemeClr val="dk1"/>
                </a:solidFill>
                <a:latin typeface="Roboto"/>
                <a:ea typeface="Roboto"/>
                <a:cs typeface="Roboto"/>
              </a:defRPr>
            </a:lvl1pPr>
          </a:lstStyle>
          <a:p>
            <a:r>
              <a:rPr lang="en-US" dirty="0">
                <a:latin typeface="Fira Sans Extra Condensed" panose="020B0503050000020004" pitchFamily="34" charset="0"/>
                <a:sym typeface="Roboto"/>
              </a:rPr>
              <a:t>Linear SVM</a:t>
            </a:r>
            <a:endParaRPr dirty="0">
              <a:latin typeface="Fira Sans Extra Condensed" panose="020B0503050000020004" pitchFamily="34" charset="0"/>
              <a:sym typeface="Roboto"/>
            </a:endParaRPr>
          </a:p>
        </p:txBody>
      </p:sp>
      <p:sp>
        <p:nvSpPr>
          <p:cNvPr id="4" name="Google Shape;1075;p37">
            <a:extLst>
              <a:ext uri="{FF2B5EF4-FFF2-40B4-BE49-F238E27FC236}">
                <a16:creationId xmlns:a16="http://schemas.microsoft.com/office/drawing/2014/main" id="{33E5C228-0B99-BF53-23A0-6AF2B3B38DC4}"/>
              </a:ext>
            </a:extLst>
          </p:cNvPr>
          <p:cNvSpPr txBox="1"/>
          <p:nvPr/>
        </p:nvSpPr>
        <p:spPr>
          <a:xfrm>
            <a:off x="3835280" y="3535965"/>
            <a:ext cx="1494461" cy="450600"/>
          </a:xfrm>
          <a:prstGeom prst="rect">
            <a:avLst/>
          </a:prstGeom>
          <a:solidFill>
            <a:srgbClr val="9972BC"/>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RPr/>
            </a:defPPr>
            <a:lvl1pPr marL="0" indent="0" algn="ctr">
              <a:buNone/>
              <a:defRPr sz="1200" b="1">
                <a:solidFill>
                  <a:schemeClr val="lt1"/>
                </a:solidFill>
                <a:latin typeface="Fira Sans Extra Condensed"/>
                <a:ea typeface="Fira Sans Extra Condensed"/>
                <a:cs typeface="Fira Sans Extra Condensed"/>
              </a:defRPr>
            </a:lvl1pPr>
          </a:lstStyle>
          <a:p>
            <a:r>
              <a:rPr lang="en" dirty="0">
                <a:sym typeface="Fira Sans Extra Condensed"/>
              </a:rPr>
              <a:t>Confusion Metrix</a:t>
            </a:r>
            <a:endParaRPr lang="en-US" dirty="0"/>
          </a:p>
        </p:txBody>
      </p:sp>
      <p:sp>
        <p:nvSpPr>
          <p:cNvPr id="5" name="Google Shape;1075;p37">
            <a:extLst>
              <a:ext uri="{FF2B5EF4-FFF2-40B4-BE49-F238E27FC236}">
                <a16:creationId xmlns:a16="http://schemas.microsoft.com/office/drawing/2014/main" id="{E8F16C75-3C84-AAC2-1785-18CCCFA52ED6}"/>
              </a:ext>
            </a:extLst>
          </p:cNvPr>
          <p:cNvSpPr txBox="1"/>
          <p:nvPr/>
        </p:nvSpPr>
        <p:spPr>
          <a:xfrm>
            <a:off x="5375033" y="3535965"/>
            <a:ext cx="1537793" cy="450600"/>
          </a:xfrm>
          <a:prstGeom prst="rect">
            <a:avLst/>
          </a:prstGeom>
          <a:solidFill>
            <a:srgbClr val="9972BC"/>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RPr/>
            </a:defPPr>
            <a:lvl1pPr marL="0" indent="0" algn="ctr">
              <a:buNone/>
              <a:defRPr sz="1200" b="1">
                <a:solidFill>
                  <a:schemeClr val="lt1"/>
                </a:solidFill>
                <a:latin typeface="Fira Sans Extra Condensed"/>
                <a:ea typeface="Fira Sans Extra Condensed"/>
                <a:cs typeface="Fira Sans Extra Condensed"/>
              </a:defRPr>
            </a:lvl1pPr>
          </a:lstStyle>
          <a:p>
            <a:r>
              <a:rPr lang="en-US" dirty="0">
                <a:sym typeface="Roboto"/>
              </a:rPr>
              <a:t>Tweaking </a:t>
            </a:r>
            <a:r>
              <a:rPr lang="en-US" altLang="zh-CN" dirty="0">
                <a:sym typeface="Roboto"/>
              </a:rPr>
              <a:t>parameters</a:t>
            </a:r>
            <a:endParaRPr lang="en-US" dirty="0">
              <a:sym typeface="Roboto"/>
            </a:endParaRPr>
          </a:p>
        </p:txBody>
      </p:sp>
      <p:sp>
        <p:nvSpPr>
          <p:cNvPr id="8" name="Google Shape;1075;p37">
            <a:extLst>
              <a:ext uri="{FF2B5EF4-FFF2-40B4-BE49-F238E27FC236}">
                <a16:creationId xmlns:a16="http://schemas.microsoft.com/office/drawing/2014/main" id="{110008CF-A4F7-4973-6DF4-02ED159A4C4C}"/>
              </a:ext>
            </a:extLst>
          </p:cNvPr>
          <p:cNvSpPr txBox="1"/>
          <p:nvPr/>
        </p:nvSpPr>
        <p:spPr>
          <a:xfrm>
            <a:off x="6965613" y="3535965"/>
            <a:ext cx="1508297" cy="450600"/>
          </a:xfrm>
          <a:prstGeom prst="rect">
            <a:avLst/>
          </a:prstGeom>
          <a:solidFill>
            <a:srgbClr val="9972BC"/>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RPr/>
            </a:defPPr>
            <a:lvl1pPr marL="0" indent="0" algn="ctr">
              <a:buNone/>
              <a:defRPr sz="1200" b="1">
                <a:solidFill>
                  <a:schemeClr val="lt1"/>
                </a:solidFill>
                <a:latin typeface="Fira Sans Extra Condensed"/>
                <a:ea typeface="Fira Sans Extra Condensed"/>
                <a:cs typeface="Fira Sans Extra Condensed"/>
              </a:defRPr>
            </a:lvl1pPr>
          </a:lstStyle>
          <a:p>
            <a:r>
              <a:rPr lang="en-US" altLang="zh-CN" dirty="0">
                <a:sym typeface="Roboto"/>
              </a:rPr>
              <a:t>Accuracy: 0.88</a:t>
            </a:r>
            <a:endParaRPr lang="en-US" dirty="0">
              <a:sym typeface="Roboto"/>
            </a:endParaRPr>
          </a:p>
        </p:txBody>
      </p:sp>
      <p:sp>
        <p:nvSpPr>
          <p:cNvPr id="12" name="Google Shape;1072;p37">
            <a:extLst>
              <a:ext uri="{FF2B5EF4-FFF2-40B4-BE49-F238E27FC236}">
                <a16:creationId xmlns:a16="http://schemas.microsoft.com/office/drawing/2014/main" id="{D3CBEFBE-A612-3A4E-977B-D9BBD4D846EF}"/>
              </a:ext>
            </a:extLst>
          </p:cNvPr>
          <p:cNvSpPr txBox="1"/>
          <p:nvPr/>
        </p:nvSpPr>
        <p:spPr>
          <a:xfrm>
            <a:off x="6893282" y="1088205"/>
            <a:ext cx="754433" cy="450600"/>
          </a:xfrm>
          <a:prstGeom prst="rect">
            <a:avLst/>
          </a:prstGeom>
          <a:solidFill>
            <a:srgbClr val="C3ACD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RPr/>
            </a:defPPr>
            <a:lvl1pPr marL="0" indent="0" algn="ctr">
              <a:buNone/>
              <a:defRPr sz="1200" b="1">
                <a:solidFill>
                  <a:schemeClr val="lt1"/>
                </a:solidFill>
                <a:latin typeface="Fira Sans Extra Condensed"/>
                <a:ea typeface="Fira Sans Extra Condensed"/>
                <a:cs typeface="Fira Sans Extra Condensed"/>
              </a:defRPr>
            </a:lvl1pPr>
          </a:lstStyle>
          <a:p>
            <a:r>
              <a:rPr lang="en-US" dirty="0">
                <a:sym typeface="Fira Sans Extra Condensed"/>
              </a:rPr>
              <a:t>Unique values</a:t>
            </a:r>
            <a:endParaRPr dirty="0">
              <a:sym typeface="Fira Sans Extra Condensed"/>
            </a:endParaRPr>
          </a:p>
        </p:txBody>
      </p:sp>
      <p:sp>
        <p:nvSpPr>
          <p:cNvPr id="15" name="Google Shape;1075;p37">
            <a:extLst>
              <a:ext uri="{FF2B5EF4-FFF2-40B4-BE49-F238E27FC236}">
                <a16:creationId xmlns:a16="http://schemas.microsoft.com/office/drawing/2014/main" id="{F5272A45-8077-C0AB-95FC-DC8AAEA941A4}"/>
              </a:ext>
            </a:extLst>
          </p:cNvPr>
          <p:cNvSpPr txBox="1"/>
          <p:nvPr/>
        </p:nvSpPr>
        <p:spPr>
          <a:xfrm>
            <a:off x="5428116" y="1574202"/>
            <a:ext cx="1388265" cy="450600"/>
          </a:xfrm>
          <a:prstGeom prst="rect">
            <a:avLst/>
          </a:prstGeom>
          <a:solidFill>
            <a:srgbClr val="9972BC"/>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RPr/>
            </a:defPPr>
            <a:lvl1pPr marL="0" indent="0" algn="ctr">
              <a:buNone/>
              <a:defRPr sz="1200" b="1">
                <a:solidFill>
                  <a:schemeClr val="lt1"/>
                </a:solidFill>
                <a:latin typeface="Fira Sans Extra Condensed"/>
                <a:ea typeface="Fira Sans Extra Condensed"/>
                <a:cs typeface="Fira Sans Extra Condensed"/>
              </a:defRPr>
            </a:lvl1pPr>
          </a:lstStyle>
          <a:p>
            <a:r>
              <a:rPr lang="en-US" dirty="0">
                <a:sym typeface="Roboto"/>
              </a:rPr>
              <a:t>Deleted  irrelevant features</a:t>
            </a:r>
          </a:p>
        </p:txBody>
      </p:sp>
      <p:pic>
        <p:nvPicPr>
          <p:cNvPr id="16" name="Picture 15">
            <a:extLst>
              <a:ext uri="{FF2B5EF4-FFF2-40B4-BE49-F238E27FC236}">
                <a16:creationId xmlns:a16="http://schemas.microsoft.com/office/drawing/2014/main" id="{DA9401E8-1FE1-9D13-80B6-1E750086FDCB}"/>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Lst>
          </a:blip>
          <a:stretch>
            <a:fillRect/>
          </a:stretch>
        </p:blipFill>
        <p:spPr>
          <a:xfrm>
            <a:off x="427007" y="1161306"/>
            <a:ext cx="392645" cy="368992"/>
          </a:xfrm>
          <a:prstGeom prst="rect">
            <a:avLst/>
          </a:prstGeom>
        </p:spPr>
      </p:pic>
      <p:pic>
        <p:nvPicPr>
          <p:cNvPr id="1026" name="Picture 2" descr="Browse thousands of Echarts images for design inspiration | Dribbble">
            <a:extLst>
              <a:ext uri="{FF2B5EF4-FFF2-40B4-BE49-F238E27FC236}">
                <a16:creationId xmlns:a16="http://schemas.microsoft.com/office/drawing/2014/main" id="{EB69C121-BD6F-BD65-10C6-29753F80765B}"/>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7649" t="9530" r="17649" b="5333"/>
          <a:stretch/>
        </p:blipFill>
        <p:spPr bwMode="auto">
          <a:xfrm>
            <a:off x="515507" y="887876"/>
            <a:ext cx="270044" cy="266502"/>
          </a:xfrm>
          <a:prstGeom prst="roundRect">
            <a:avLst>
              <a:gd name="adj" fmla="val 16667"/>
            </a:avLst>
          </a:prstGeom>
          <a:ln>
            <a:noFill/>
          </a:ln>
          <a:effectLst/>
          <a:extLst>
            <a:ext uri="{909E8E84-426E-40DD-AFC4-6F175D3DCCD1}">
              <a14:hiddenFill xmlns:a14="http://schemas.microsoft.com/office/drawing/2010/main">
                <a:solidFill>
                  <a:srgbClr val="FFFFFF"/>
                </a:solidFill>
              </a14:hiddenFill>
            </a:ext>
          </a:extLst>
        </p:spPr>
      </p:pic>
      <p:grpSp>
        <p:nvGrpSpPr>
          <p:cNvPr id="13" name="Group 12">
            <a:extLst>
              <a:ext uri="{FF2B5EF4-FFF2-40B4-BE49-F238E27FC236}">
                <a16:creationId xmlns:a16="http://schemas.microsoft.com/office/drawing/2014/main" id="{EF40BB3F-937E-0A5C-FFD4-5D0DCFE7B210}"/>
              </a:ext>
            </a:extLst>
          </p:cNvPr>
          <p:cNvGrpSpPr/>
          <p:nvPr/>
        </p:nvGrpSpPr>
        <p:grpSpPr>
          <a:xfrm>
            <a:off x="0" y="4822529"/>
            <a:ext cx="9144000" cy="312985"/>
            <a:chOff x="0" y="4703525"/>
            <a:chExt cx="9144000" cy="431990"/>
          </a:xfrm>
        </p:grpSpPr>
        <p:sp>
          <p:nvSpPr>
            <p:cNvPr id="14" name="Rectangle 13">
              <a:extLst>
                <a:ext uri="{FF2B5EF4-FFF2-40B4-BE49-F238E27FC236}">
                  <a16:creationId xmlns:a16="http://schemas.microsoft.com/office/drawing/2014/main" id="{6693C3E3-41DC-1DD7-BAF6-BE9852606907}"/>
                </a:ext>
              </a:extLst>
            </p:cNvPr>
            <p:cNvSpPr/>
            <p:nvPr/>
          </p:nvSpPr>
          <p:spPr>
            <a:xfrm>
              <a:off x="0" y="4703525"/>
              <a:ext cx="1854200" cy="431990"/>
            </a:xfrm>
            <a:prstGeom prst="rect">
              <a:avLst/>
            </a:prstGeom>
            <a:solidFill>
              <a:srgbClr val="674188"/>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b="1" dirty="0">
                  <a:solidFill>
                    <a:schemeClr val="bg1"/>
                  </a:solidFill>
                  <a:latin typeface="Fira Sans Extra Condensed" panose="020B0503050000020004" pitchFamily="34" charset="0"/>
                  <a:cs typeface="Calibri" panose="020F0502020204030204" pitchFamily="34" charset="0"/>
                </a:rPr>
                <a:t>Business Statement</a:t>
              </a:r>
              <a:endParaRPr lang="en-US" sz="1100" b="1" dirty="0">
                <a:solidFill>
                  <a:schemeClr val="bg1"/>
                </a:solidFill>
                <a:latin typeface="Fira Sans Extra Condensed" panose="020B0503050000020004" pitchFamily="34" charset="0"/>
                <a:cs typeface="Calibri" panose="020F0502020204030204" pitchFamily="34" charset="0"/>
              </a:endParaRPr>
            </a:p>
          </p:txBody>
        </p:sp>
        <p:sp>
          <p:nvSpPr>
            <p:cNvPr id="17" name="Rectangle 16">
              <a:extLst>
                <a:ext uri="{FF2B5EF4-FFF2-40B4-BE49-F238E27FC236}">
                  <a16:creationId xmlns:a16="http://schemas.microsoft.com/office/drawing/2014/main" id="{4732EF4C-FB03-1357-97AE-A05FC29E2A26}"/>
                </a:ext>
              </a:extLst>
            </p:cNvPr>
            <p:cNvSpPr/>
            <p:nvPr/>
          </p:nvSpPr>
          <p:spPr>
            <a:xfrm>
              <a:off x="3630066" y="4703525"/>
              <a:ext cx="1508315" cy="431990"/>
            </a:xfrm>
            <a:prstGeom prst="rect">
              <a:avLst/>
            </a:prstGeom>
            <a:solidFill>
              <a:srgbClr val="FFFBF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ltLang="zh-CN" sz="1100" dirty="0">
                  <a:solidFill>
                    <a:srgbClr val="846E84"/>
                  </a:solidFill>
                  <a:latin typeface="Fira Sans Extra Condensed" panose="020B0503050000020004" pitchFamily="34" charset="0"/>
                  <a:ea typeface="DengXian"/>
                  <a:cs typeface="Times New Roman"/>
                </a:rPr>
                <a:t>EDA</a:t>
              </a:r>
              <a:endParaRPr lang="en-US" sz="1100" dirty="0">
                <a:solidFill>
                  <a:srgbClr val="846E84"/>
                </a:solidFill>
                <a:latin typeface="Fira Sans Extra Condensed" panose="020B0503050000020004" pitchFamily="34" charset="0"/>
                <a:ea typeface="DengXian"/>
                <a:cs typeface="Times New Roman"/>
              </a:endParaRPr>
            </a:p>
          </p:txBody>
        </p:sp>
        <p:sp>
          <p:nvSpPr>
            <p:cNvPr id="18" name="Rectangle 17">
              <a:extLst>
                <a:ext uri="{FF2B5EF4-FFF2-40B4-BE49-F238E27FC236}">
                  <a16:creationId xmlns:a16="http://schemas.microsoft.com/office/drawing/2014/main" id="{FCC69C57-2E69-7B4A-162D-5DD4A95CB258}"/>
                </a:ext>
              </a:extLst>
            </p:cNvPr>
            <p:cNvSpPr/>
            <p:nvPr/>
          </p:nvSpPr>
          <p:spPr>
            <a:xfrm>
              <a:off x="1854200" y="4703525"/>
              <a:ext cx="1790700" cy="431990"/>
            </a:xfrm>
            <a:prstGeom prst="rect">
              <a:avLst/>
            </a:prstGeom>
            <a:solidFill>
              <a:srgbClr val="FFFBF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100" dirty="0">
                  <a:solidFill>
                    <a:srgbClr val="846E84"/>
                  </a:solidFill>
                  <a:latin typeface="Fira Sans Extra Condensed" panose="020B0503050000020004" pitchFamily="34" charset="0"/>
                  <a:ea typeface="DengXian"/>
                  <a:cs typeface="Times New Roman"/>
                </a:rPr>
                <a:t>Data &amp; Data Prep</a:t>
              </a:r>
            </a:p>
          </p:txBody>
        </p:sp>
        <p:sp>
          <p:nvSpPr>
            <p:cNvPr id="33" name="Rectangle 32">
              <a:extLst>
                <a:ext uri="{FF2B5EF4-FFF2-40B4-BE49-F238E27FC236}">
                  <a16:creationId xmlns:a16="http://schemas.microsoft.com/office/drawing/2014/main" id="{8B6E5135-DADC-A1A2-6D80-BF9C5D51E50F}"/>
                </a:ext>
              </a:extLst>
            </p:cNvPr>
            <p:cNvSpPr/>
            <p:nvPr/>
          </p:nvSpPr>
          <p:spPr>
            <a:xfrm>
              <a:off x="5138382" y="4703525"/>
              <a:ext cx="2058251" cy="431990"/>
            </a:xfrm>
            <a:prstGeom prst="rect">
              <a:avLst/>
            </a:prstGeom>
            <a:solidFill>
              <a:srgbClr val="FFFBF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ltLang="zh-CN" sz="1100" dirty="0">
                  <a:solidFill>
                    <a:srgbClr val="846E84"/>
                  </a:solidFill>
                  <a:latin typeface="Fira Sans Extra Condensed" panose="020B0503050000020004" pitchFamily="34" charset="0"/>
                  <a:ea typeface="DengXian"/>
                  <a:cs typeface="Times New Roman"/>
                </a:rPr>
                <a:t>Quantitative research &amp; Models</a:t>
              </a:r>
              <a:endParaRPr lang="en-US" sz="1100" dirty="0">
                <a:solidFill>
                  <a:srgbClr val="846E84"/>
                </a:solidFill>
                <a:latin typeface="Fira Sans Extra Condensed" panose="020B0503050000020004" pitchFamily="34" charset="0"/>
                <a:ea typeface="DengXian"/>
                <a:cs typeface="Times New Roman"/>
              </a:endParaRPr>
            </a:p>
          </p:txBody>
        </p:sp>
        <p:sp>
          <p:nvSpPr>
            <p:cNvPr id="35" name="Rectangle 34">
              <a:extLst>
                <a:ext uri="{FF2B5EF4-FFF2-40B4-BE49-F238E27FC236}">
                  <a16:creationId xmlns:a16="http://schemas.microsoft.com/office/drawing/2014/main" id="{97D58434-3BA0-2AA9-CED6-90B8D1F27700}"/>
                </a:ext>
              </a:extLst>
            </p:cNvPr>
            <p:cNvSpPr/>
            <p:nvPr/>
          </p:nvSpPr>
          <p:spPr>
            <a:xfrm>
              <a:off x="7166966" y="4703525"/>
              <a:ext cx="1977034" cy="431990"/>
            </a:xfrm>
            <a:prstGeom prst="rect">
              <a:avLst/>
            </a:prstGeom>
            <a:solidFill>
              <a:srgbClr val="FFFBF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ltLang="zh-CN" sz="1100" dirty="0">
                  <a:solidFill>
                    <a:srgbClr val="846E84"/>
                  </a:solidFill>
                  <a:latin typeface="Fira Sans Extra Condensed" panose="020B0503050000020004" pitchFamily="34" charset="0"/>
                  <a:ea typeface="DengXian"/>
                  <a:cs typeface="Times New Roman"/>
                </a:rPr>
                <a:t>Ethical &amp; Christian Faith</a:t>
              </a:r>
              <a:endParaRPr lang="en-US" sz="1100" dirty="0">
                <a:solidFill>
                  <a:srgbClr val="846E84"/>
                </a:solidFill>
                <a:latin typeface="Fira Sans Extra Condensed" panose="020B0503050000020004" pitchFamily="34" charset="0"/>
                <a:ea typeface="DengXian"/>
                <a:cs typeface="Times New Roman"/>
              </a:endParaRPr>
            </a:p>
          </p:txBody>
        </p:sp>
      </p:grpSp>
    </p:spTree>
    <p:extLst>
      <p:ext uri="{BB962C8B-B14F-4D97-AF65-F5344CB8AC3E}">
        <p14:creationId xmlns:p14="http://schemas.microsoft.com/office/powerpoint/2010/main" val="38007725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963372B-FDBD-A93D-1516-0BB58A03C10E}"/>
              </a:ext>
            </a:extLst>
          </p:cNvPr>
          <p:cNvSpPr>
            <a:spLocks noGrp="1" noRot="1" noMove="1" noResize="1" noEditPoints="1" noAdjustHandles="1" noChangeArrowheads="1" noChangeShapeType="1"/>
          </p:cNvSpPr>
          <p:nvPr/>
        </p:nvSpPr>
        <p:spPr>
          <a:xfrm flipH="1">
            <a:off x="0" y="0"/>
            <a:ext cx="9144000" cy="5143500"/>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050"/>
          </a:p>
        </p:txBody>
      </p:sp>
      <p:graphicFrame>
        <p:nvGraphicFramePr>
          <p:cNvPr id="4" name="Diagram 3">
            <a:extLst>
              <a:ext uri="{FF2B5EF4-FFF2-40B4-BE49-F238E27FC236}">
                <a16:creationId xmlns:a16="http://schemas.microsoft.com/office/drawing/2014/main" id="{AA4247E3-B8F0-7F8B-8FE7-647E26424B9A}"/>
              </a:ext>
            </a:extLst>
          </p:cNvPr>
          <p:cNvGraphicFramePr/>
          <p:nvPr>
            <p:extLst>
              <p:ext uri="{D42A27DB-BD31-4B8C-83A1-F6EECF244321}">
                <p14:modId xmlns:p14="http://schemas.microsoft.com/office/powerpoint/2010/main" val="317800493"/>
              </p:ext>
            </p:extLst>
          </p:nvPr>
        </p:nvGraphicFramePr>
        <p:xfrm>
          <a:off x="927100" y="940164"/>
          <a:ext cx="8870039" cy="346338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2" name="Graphic 11" descr="Customer review with solid fill">
            <a:extLst>
              <a:ext uri="{FF2B5EF4-FFF2-40B4-BE49-F238E27FC236}">
                <a16:creationId xmlns:a16="http://schemas.microsoft.com/office/drawing/2014/main" id="{3640BD15-CE98-7A01-0587-298A08178578}"/>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083566" y="3382694"/>
            <a:ext cx="286244" cy="286244"/>
          </a:xfrm>
          <a:prstGeom prst="rect">
            <a:avLst/>
          </a:prstGeom>
        </p:spPr>
      </p:pic>
      <p:pic>
        <p:nvPicPr>
          <p:cNvPr id="31" name="Graphic 30" descr="Group brainstorm with solid fill">
            <a:extLst>
              <a:ext uri="{FF2B5EF4-FFF2-40B4-BE49-F238E27FC236}">
                <a16:creationId xmlns:a16="http://schemas.microsoft.com/office/drawing/2014/main" id="{626080D6-1371-B5D9-DE86-A29B9940E22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081679" y="2169036"/>
            <a:ext cx="326514" cy="326514"/>
          </a:xfrm>
          <a:prstGeom prst="rect">
            <a:avLst/>
          </a:prstGeom>
        </p:spPr>
      </p:pic>
      <p:pic>
        <p:nvPicPr>
          <p:cNvPr id="33" name="Graphic 32" descr="Building with solid fill">
            <a:extLst>
              <a:ext uri="{FF2B5EF4-FFF2-40B4-BE49-F238E27FC236}">
                <a16:creationId xmlns:a16="http://schemas.microsoft.com/office/drawing/2014/main" id="{B8D45B24-BB22-5EF1-0880-5F3605983F91}"/>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2081679" y="1074762"/>
            <a:ext cx="258746" cy="258746"/>
          </a:xfrm>
          <a:prstGeom prst="rect">
            <a:avLst/>
          </a:prstGeom>
        </p:spPr>
      </p:pic>
      <p:sp>
        <p:nvSpPr>
          <p:cNvPr id="3" name="Google Shape;1468;p47">
            <a:extLst>
              <a:ext uri="{FF2B5EF4-FFF2-40B4-BE49-F238E27FC236}">
                <a16:creationId xmlns:a16="http://schemas.microsoft.com/office/drawing/2014/main" id="{2ECC0D5F-0149-F1C7-F39E-78169B0A8D0A}"/>
              </a:ext>
            </a:extLst>
          </p:cNvPr>
          <p:cNvSpPr txBox="1">
            <a:spLocks/>
          </p:cNvSpPr>
          <p:nvPr/>
        </p:nvSpPr>
        <p:spPr>
          <a:xfrm>
            <a:off x="635587" y="284382"/>
            <a:ext cx="5065966" cy="37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500" b="1" dirty="0">
                <a:solidFill>
                  <a:srgbClr val="674188"/>
                </a:solidFill>
                <a:latin typeface="Fira Sans Extra Condensed" panose="020B0503050000020004" pitchFamily="34" charset="0"/>
                <a:ea typeface="Roboto"/>
              </a:rPr>
              <a:t>Who are the Stakeholders</a:t>
            </a:r>
          </a:p>
        </p:txBody>
      </p:sp>
      <p:grpSp>
        <p:nvGrpSpPr>
          <p:cNvPr id="7" name="Group 6">
            <a:extLst>
              <a:ext uri="{FF2B5EF4-FFF2-40B4-BE49-F238E27FC236}">
                <a16:creationId xmlns:a16="http://schemas.microsoft.com/office/drawing/2014/main" id="{1A1FF54F-FC26-1E0B-6BC8-8332F53CF3B9}"/>
              </a:ext>
            </a:extLst>
          </p:cNvPr>
          <p:cNvGrpSpPr/>
          <p:nvPr/>
        </p:nvGrpSpPr>
        <p:grpSpPr>
          <a:xfrm>
            <a:off x="0" y="4822529"/>
            <a:ext cx="9144000" cy="312985"/>
            <a:chOff x="0" y="4703525"/>
            <a:chExt cx="9144000" cy="431990"/>
          </a:xfrm>
        </p:grpSpPr>
        <p:sp>
          <p:nvSpPr>
            <p:cNvPr id="13" name="Rectangle 12">
              <a:extLst>
                <a:ext uri="{FF2B5EF4-FFF2-40B4-BE49-F238E27FC236}">
                  <a16:creationId xmlns:a16="http://schemas.microsoft.com/office/drawing/2014/main" id="{0303F07B-9EEC-660A-8E30-A979F71240A8}"/>
                </a:ext>
              </a:extLst>
            </p:cNvPr>
            <p:cNvSpPr/>
            <p:nvPr/>
          </p:nvSpPr>
          <p:spPr>
            <a:xfrm>
              <a:off x="0" y="4703525"/>
              <a:ext cx="1854200" cy="431990"/>
            </a:xfrm>
            <a:prstGeom prst="rect">
              <a:avLst/>
            </a:prstGeom>
            <a:solidFill>
              <a:srgbClr val="674188"/>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b="1" dirty="0">
                  <a:solidFill>
                    <a:schemeClr val="bg1"/>
                  </a:solidFill>
                  <a:latin typeface="Fira Sans Extra Condensed" panose="020B0503050000020004" pitchFamily="34" charset="0"/>
                  <a:cs typeface="Calibri" panose="020F0502020204030204" pitchFamily="34" charset="0"/>
                </a:rPr>
                <a:t>Business Statement</a:t>
              </a:r>
              <a:endParaRPr lang="en-US" sz="1100" b="1" dirty="0">
                <a:solidFill>
                  <a:schemeClr val="bg1"/>
                </a:solidFill>
                <a:latin typeface="Fira Sans Extra Condensed" panose="020B0503050000020004" pitchFamily="34" charset="0"/>
                <a:cs typeface="Calibri" panose="020F0502020204030204" pitchFamily="34" charset="0"/>
              </a:endParaRPr>
            </a:p>
          </p:txBody>
        </p:sp>
        <p:sp>
          <p:nvSpPr>
            <p:cNvPr id="14" name="Rectangle 13">
              <a:extLst>
                <a:ext uri="{FF2B5EF4-FFF2-40B4-BE49-F238E27FC236}">
                  <a16:creationId xmlns:a16="http://schemas.microsoft.com/office/drawing/2014/main" id="{7730784F-FA15-3A76-18ED-9BFBD0BDBD97}"/>
                </a:ext>
              </a:extLst>
            </p:cNvPr>
            <p:cNvSpPr/>
            <p:nvPr/>
          </p:nvSpPr>
          <p:spPr>
            <a:xfrm>
              <a:off x="3630066" y="4703525"/>
              <a:ext cx="1508315" cy="431990"/>
            </a:xfrm>
            <a:prstGeom prst="rect">
              <a:avLst/>
            </a:prstGeom>
            <a:solidFill>
              <a:srgbClr val="FFFBF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ltLang="zh-CN" sz="1100" dirty="0">
                  <a:solidFill>
                    <a:srgbClr val="846E84"/>
                  </a:solidFill>
                  <a:latin typeface="Fira Sans Extra Condensed" panose="020B0503050000020004" pitchFamily="34" charset="0"/>
                  <a:ea typeface="DengXian"/>
                  <a:cs typeface="Times New Roman"/>
                </a:rPr>
                <a:t>EDA</a:t>
              </a:r>
              <a:endParaRPr lang="en-US" sz="1100" dirty="0">
                <a:solidFill>
                  <a:srgbClr val="846E84"/>
                </a:solidFill>
                <a:latin typeface="Fira Sans Extra Condensed" panose="020B0503050000020004" pitchFamily="34" charset="0"/>
                <a:ea typeface="DengXian"/>
                <a:cs typeface="Times New Roman"/>
              </a:endParaRPr>
            </a:p>
          </p:txBody>
        </p:sp>
        <p:sp>
          <p:nvSpPr>
            <p:cNvPr id="15" name="Rectangle 14">
              <a:extLst>
                <a:ext uri="{FF2B5EF4-FFF2-40B4-BE49-F238E27FC236}">
                  <a16:creationId xmlns:a16="http://schemas.microsoft.com/office/drawing/2014/main" id="{F3EFB33F-6E11-90EE-DFD6-D2198DB2E691}"/>
                </a:ext>
              </a:extLst>
            </p:cNvPr>
            <p:cNvSpPr/>
            <p:nvPr/>
          </p:nvSpPr>
          <p:spPr>
            <a:xfrm>
              <a:off x="1854200" y="4703525"/>
              <a:ext cx="1790700" cy="431990"/>
            </a:xfrm>
            <a:prstGeom prst="rect">
              <a:avLst/>
            </a:prstGeom>
            <a:solidFill>
              <a:srgbClr val="FFFBF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100" dirty="0">
                  <a:solidFill>
                    <a:srgbClr val="846E84"/>
                  </a:solidFill>
                  <a:latin typeface="Fira Sans Extra Condensed" panose="020B0503050000020004" pitchFamily="34" charset="0"/>
                  <a:ea typeface="DengXian"/>
                  <a:cs typeface="Times New Roman"/>
                </a:rPr>
                <a:t>Data &amp; Data Prep</a:t>
              </a:r>
            </a:p>
          </p:txBody>
        </p:sp>
        <p:sp>
          <p:nvSpPr>
            <p:cNvPr id="16" name="Rectangle 15">
              <a:extLst>
                <a:ext uri="{FF2B5EF4-FFF2-40B4-BE49-F238E27FC236}">
                  <a16:creationId xmlns:a16="http://schemas.microsoft.com/office/drawing/2014/main" id="{8C13DD38-1AB1-AF78-9DEF-E21CAB92B520}"/>
                </a:ext>
              </a:extLst>
            </p:cNvPr>
            <p:cNvSpPr/>
            <p:nvPr/>
          </p:nvSpPr>
          <p:spPr>
            <a:xfrm>
              <a:off x="5138382" y="4703525"/>
              <a:ext cx="2058251" cy="431990"/>
            </a:xfrm>
            <a:prstGeom prst="rect">
              <a:avLst/>
            </a:prstGeom>
            <a:solidFill>
              <a:srgbClr val="FFFBF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ltLang="zh-CN" sz="1100" dirty="0">
                  <a:solidFill>
                    <a:srgbClr val="846E84"/>
                  </a:solidFill>
                  <a:latin typeface="Fira Sans Extra Condensed" panose="020B0503050000020004" pitchFamily="34" charset="0"/>
                  <a:ea typeface="DengXian"/>
                  <a:cs typeface="Times New Roman"/>
                </a:rPr>
                <a:t>Quantitative research &amp; Models</a:t>
              </a:r>
              <a:endParaRPr lang="en-US" sz="1100" dirty="0">
                <a:solidFill>
                  <a:srgbClr val="846E84"/>
                </a:solidFill>
                <a:latin typeface="Fira Sans Extra Condensed" panose="020B0503050000020004" pitchFamily="34" charset="0"/>
                <a:ea typeface="DengXian"/>
                <a:cs typeface="Times New Roman"/>
              </a:endParaRPr>
            </a:p>
          </p:txBody>
        </p:sp>
        <p:sp>
          <p:nvSpPr>
            <p:cNvPr id="17" name="Rectangle 16">
              <a:extLst>
                <a:ext uri="{FF2B5EF4-FFF2-40B4-BE49-F238E27FC236}">
                  <a16:creationId xmlns:a16="http://schemas.microsoft.com/office/drawing/2014/main" id="{3D2CA6B7-6167-FA47-351F-9F4AABEA502A}"/>
                </a:ext>
              </a:extLst>
            </p:cNvPr>
            <p:cNvSpPr/>
            <p:nvPr/>
          </p:nvSpPr>
          <p:spPr>
            <a:xfrm>
              <a:off x="7166966" y="4703525"/>
              <a:ext cx="1977034" cy="431990"/>
            </a:xfrm>
            <a:prstGeom prst="rect">
              <a:avLst/>
            </a:prstGeom>
            <a:solidFill>
              <a:srgbClr val="FFFBF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ltLang="zh-CN" sz="1100" dirty="0">
                  <a:solidFill>
                    <a:srgbClr val="846E84"/>
                  </a:solidFill>
                  <a:latin typeface="Fira Sans Extra Condensed" panose="020B0503050000020004" pitchFamily="34" charset="0"/>
                  <a:ea typeface="DengXian"/>
                  <a:cs typeface="Times New Roman"/>
                </a:rPr>
                <a:t>Ethical &amp; Christian Faith</a:t>
              </a:r>
              <a:endParaRPr lang="en-US" sz="1100" dirty="0">
                <a:solidFill>
                  <a:srgbClr val="846E84"/>
                </a:solidFill>
                <a:latin typeface="Fira Sans Extra Condensed" panose="020B0503050000020004" pitchFamily="34" charset="0"/>
                <a:ea typeface="DengXian"/>
                <a:cs typeface="Times New Roman"/>
              </a:endParaRPr>
            </a:p>
          </p:txBody>
        </p:sp>
      </p:grpSp>
    </p:spTree>
    <p:extLst>
      <p:ext uri="{BB962C8B-B14F-4D97-AF65-F5344CB8AC3E}">
        <p14:creationId xmlns:p14="http://schemas.microsoft.com/office/powerpoint/2010/main" val="969371709"/>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9" name="Rectangle 18">
            <a:extLst>
              <a:ext uri="{FF2B5EF4-FFF2-40B4-BE49-F238E27FC236}">
                <a16:creationId xmlns:a16="http://schemas.microsoft.com/office/drawing/2014/main" id="{899F8457-7522-51D8-372C-AD00B7817297}"/>
              </a:ext>
            </a:extLst>
          </p:cNvPr>
          <p:cNvSpPr/>
          <p:nvPr/>
        </p:nvSpPr>
        <p:spPr>
          <a:xfrm>
            <a:off x="504544" y="-1"/>
            <a:ext cx="1761033" cy="4835791"/>
          </a:xfrm>
          <a:prstGeom prst="rect">
            <a:avLst/>
          </a:prstGeom>
          <a:solidFill>
            <a:srgbClr val="A58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53825914-5FFB-343C-BF2C-BFFF0E7D8334}"/>
              </a:ext>
            </a:extLst>
          </p:cNvPr>
          <p:cNvSpPr>
            <a:spLocks/>
          </p:cNvSpPr>
          <p:nvPr/>
        </p:nvSpPr>
        <p:spPr>
          <a:xfrm>
            <a:off x="0" y="0"/>
            <a:ext cx="504544" cy="4835792"/>
          </a:xfrm>
          <a:prstGeom prst="rect">
            <a:avLst/>
          </a:prstGeom>
          <a:solidFill>
            <a:srgbClr val="6741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TextBox 8">
            <a:extLst>
              <a:ext uri="{FF2B5EF4-FFF2-40B4-BE49-F238E27FC236}">
                <a16:creationId xmlns:a16="http://schemas.microsoft.com/office/drawing/2014/main" id="{C7AABC2F-15C8-ED18-12FA-D4E3FDFB1383}"/>
              </a:ext>
            </a:extLst>
          </p:cNvPr>
          <p:cNvSpPr txBox="1">
            <a:spLocks/>
          </p:cNvSpPr>
          <p:nvPr/>
        </p:nvSpPr>
        <p:spPr>
          <a:xfrm rot="16200000">
            <a:off x="-1499584" y="2229893"/>
            <a:ext cx="3449876" cy="376000"/>
          </a:xfrm>
          <a:prstGeom prst="rect">
            <a:avLst/>
          </a:prstGeom>
          <a:noFill/>
        </p:spPr>
        <p:txBody>
          <a:bodyPr wrap="square" lIns="0" tIns="0" rIns="0" bIns="0" rtlCol="0" anchor="ctr">
            <a:spAutoFit/>
          </a:bodyPr>
          <a:lstStyle/>
          <a:p>
            <a:pPr algn="ctr">
              <a:lnSpc>
                <a:spcPct val="140000"/>
              </a:lnSpc>
            </a:pPr>
            <a:r>
              <a:rPr lang="en-US" altLang="zh-CN" sz="2000" dirty="0">
                <a:solidFill>
                  <a:schemeClr val="bg1"/>
                </a:solidFill>
                <a:latin typeface="Bahnschrift SemiBold SemiConden" panose="020B0502040204020203" pitchFamily="34" charset="0"/>
                <a:cs typeface="Calibri" panose="020F0502020204030204" pitchFamily="34" charset="0"/>
                <a:sym typeface="+mn-lt"/>
              </a:rPr>
              <a:t>Data Pre-processing (8)</a:t>
            </a:r>
            <a:endParaRPr lang="zh-CN" altLang="en-US" sz="2000" dirty="0">
              <a:solidFill>
                <a:schemeClr val="bg1"/>
              </a:solidFill>
              <a:latin typeface="Bahnschrift SemiBold SemiConden" panose="020B0502040204020203" pitchFamily="34" charset="0"/>
              <a:cs typeface="Calibri" panose="020F0502020204030204" pitchFamily="34" charset="0"/>
              <a:sym typeface="+mn-lt"/>
            </a:endParaRPr>
          </a:p>
        </p:txBody>
      </p:sp>
      <p:sp>
        <p:nvSpPr>
          <p:cNvPr id="23" name="TextBox 22">
            <a:extLst>
              <a:ext uri="{FF2B5EF4-FFF2-40B4-BE49-F238E27FC236}">
                <a16:creationId xmlns:a16="http://schemas.microsoft.com/office/drawing/2014/main" id="{CE766F57-142B-4D0D-2223-68DFA191D46E}"/>
              </a:ext>
            </a:extLst>
          </p:cNvPr>
          <p:cNvSpPr txBox="1"/>
          <p:nvPr/>
        </p:nvSpPr>
        <p:spPr>
          <a:xfrm>
            <a:off x="492318" y="307708"/>
            <a:ext cx="1761033" cy="4339650"/>
          </a:xfrm>
          <a:prstGeom prst="rect">
            <a:avLst/>
          </a:prstGeom>
          <a:noFill/>
        </p:spPr>
        <p:txBody>
          <a:bodyPr wrap="square" rtlCol="0">
            <a:spAutoFit/>
          </a:bodyPr>
          <a:lstStyle/>
          <a:p>
            <a:pPr algn="ctr"/>
            <a:r>
              <a:rPr lang="en-US" altLang="zh-CN" sz="1200" dirty="0">
                <a:solidFill>
                  <a:schemeClr val="bg1"/>
                </a:solidFill>
                <a:latin typeface="Bahnschrift SemiBold SemiConden." panose="020B0502040204020203" pitchFamily="34" charset="0"/>
                <a:cs typeface="Calibri" panose="020F0502020204030204" pitchFamily="34" charset="0"/>
              </a:rPr>
              <a:t>Adding new 4 features</a:t>
            </a:r>
          </a:p>
          <a:p>
            <a:pPr algn="ctr"/>
            <a:endParaRPr lang="en-US" altLang="zh-CN" sz="1200" dirty="0">
              <a:solidFill>
                <a:schemeClr val="bg1"/>
              </a:solidFill>
              <a:latin typeface="Bahnschrift SemiBold SemiConden." panose="020B0502040204020203" pitchFamily="34" charset="0"/>
              <a:cs typeface="Calibri" panose="020F0502020204030204" pitchFamily="34" charset="0"/>
            </a:endParaRPr>
          </a:p>
          <a:p>
            <a:pPr algn="ctr"/>
            <a:endParaRPr lang="en-US" altLang="zh-CN" sz="1200" dirty="0">
              <a:solidFill>
                <a:schemeClr val="bg1"/>
              </a:solidFill>
              <a:latin typeface="Bahnschrift SemiBold SemiConden." panose="020B0502040204020203" pitchFamily="34" charset="0"/>
              <a:cs typeface="Calibri" panose="020F0502020204030204" pitchFamily="34" charset="0"/>
            </a:endParaRPr>
          </a:p>
          <a:p>
            <a:pPr algn="ctr"/>
            <a:r>
              <a:rPr lang="en-US" altLang="zh-CN" sz="1200" dirty="0">
                <a:solidFill>
                  <a:schemeClr val="bg1"/>
                </a:solidFill>
                <a:latin typeface="Bahnschrift SemiBold SemiConden." panose="020B0502040204020203" pitchFamily="34" charset="0"/>
                <a:cs typeface="Calibri" panose="020F0502020204030204" pitchFamily="34" charset="0"/>
              </a:rPr>
              <a:t>Imputing missing </a:t>
            </a:r>
            <a:r>
              <a:rPr lang="en-US" altLang="zh-CN" sz="1200" b="1" dirty="0">
                <a:solidFill>
                  <a:schemeClr val="bg1"/>
                </a:solidFill>
                <a:latin typeface="Bahnschrift SemiBold SemiConden." panose="020B0502040204020203" pitchFamily="34" charset="0"/>
                <a:cs typeface="Calibri" panose="020F0502020204030204" pitchFamily="34" charset="0"/>
              </a:rPr>
              <a:t>values </a:t>
            </a:r>
          </a:p>
          <a:p>
            <a:pPr algn="ctr"/>
            <a:endParaRPr lang="en-US" altLang="zh-CN" sz="1200" dirty="0">
              <a:solidFill>
                <a:schemeClr val="bg1"/>
              </a:solidFill>
              <a:latin typeface="Bahnschrift SemiBold SemiConden." panose="020B0502040204020203" pitchFamily="34" charset="0"/>
              <a:cs typeface="Calibri" panose="020F0502020204030204" pitchFamily="34" charset="0"/>
            </a:endParaRPr>
          </a:p>
          <a:p>
            <a:pPr algn="ctr"/>
            <a:endParaRPr lang="en-US" altLang="zh-CN" sz="1200" dirty="0">
              <a:solidFill>
                <a:schemeClr val="bg1"/>
              </a:solidFill>
              <a:latin typeface="Bahnschrift SemiBold SemiConden." panose="020B0502040204020203" pitchFamily="34" charset="0"/>
              <a:cs typeface="Calibri" panose="020F0502020204030204" pitchFamily="34" charset="0"/>
            </a:endParaRPr>
          </a:p>
          <a:p>
            <a:pPr algn="ctr"/>
            <a:r>
              <a:rPr lang="en-US" altLang="zh-CN" sz="1200" dirty="0">
                <a:solidFill>
                  <a:schemeClr val="bg1"/>
                </a:solidFill>
                <a:latin typeface="Bahnschrift SemiBold SemiConden." panose="020B0502040204020203" pitchFamily="34" charset="0"/>
                <a:cs typeface="Calibri" panose="020F0502020204030204" pitchFamily="34" charset="0"/>
              </a:rPr>
              <a:t>Rename</a:t>
            </a:r>
          </a:p>
          <a:p>
            <a:pPr algn="ctr"/>
            <a:endParaRPr lang="en-US" altLang="zh-CN" sz="1200" dirty="0">
              <a:solidFill>
                <a:schemeClr val="bg1"/>
              </a:solidFill>
              <a:latin typeface="Bahnschrift SemiBold SemiConden." panose="020B0502040204020203" pitchFamily="34" charset="0"/>
              <a:cs typeface="Calibri" panose="020F0502020204030204" pitchFamily="34" charset="0"/>
            </a:endParaRPr>
          </a:p>
          <a:p>
            <a:pPr algn="ctr"/>
            <a:endParaRPr lang="en-US" altLang="zh-CN" sz="1200" dirty="0">
              <a:solidFill>
                <a:schemeClr val="bg1"/>
              </a:solidFill>
              <a:latin typeface="Bahnschrift SemiBold SemiConden." panose="020B0502040204020203" pitchFamily="34" charset="0"/>
              <a:cs typeface="Calibri" panose="020F0502020204030204" pitchFamily="34" charset="0"/>
            </a:endParaRPr>
          </a:p>
          <a:p>
            <a:pPr algn="ctr"/>
            <a:r>
              <a:rPr lang="en-US" altLang="zh-CN" sz="1200" dirty="0">
                <a:solidFill>
                  <a:schemeClr val="bg1"/>
                </a:solidFill>
                <a:latin typeface="Bahnschrift SemiBold SemiConden." panose="020B0502040204020203" pitchFamily="34" charset="0"/>
                <a:cs typeface="Calibri" panose="020F0502020204030204" pitchFamily="34" charset="0"/>
              </a:rPr>
              <a:t>Merge mapping</a:t>
            </a:r>
          </a:p>
          <a:p>
            <a:pPr algn="ctr"/>
            <a:endParaRPr lang="en-US" altLang="zh-CN" sz="1200" dirty="0">
              <a:solidFill>
                <a:schemeClr val="bg1"/>
              </a:solidFill>
              <a:latin typeface="Bahnschrift SemiBold SemiConden." panose="020B0502040204020203" pitchFamily="34" charset="0"/>
              <a:cs typeface="Calibri" panose="020F0502020204030204" pitchFamily="34" charset="0"/>
            </a:endParaRPr>
          </a:p>
          <a:p>
            <a:pPr algn="ctr"/>
            <a:endParaRPr lang="en-US" altLang="zh-CN" sz="1200" dirty="0">
              <a:solidFill>
                <a:schemeClr val="bg1"/>
              </a:solidFill>
              <a:latin typeface="Bahnschrift SemiBold SemiConden." panose="020B0502040204020203" pitchFamily="34" charset="0"/>
              <a:cs typeface="Calibri" panose="020F0502020204030204" pitchFamily="34" charset="0"/>
            </a:endParaRPr>
          </a:p>
          <a:p>
            <a:pPr algn="ctr"/>
            <a:r>
              <a:rPr lang="en-US" altLang="zh-CN" sz="1200" dirty="0">
                <a:solidFill>
                  <a:schemeClr val="bg1"/>
                </a:solidFill>
                <a:latin typeface="Bahnschrift SemiBold SemiConden." panose="020B0502040204020203" pitchFamily="34" charset="0"/>
                <a:cs typeface="Calibri" panose="020F0502020204030204" pitchFamily="34" charset="0"/>
              </a:rPr>
              <a:t>Handling Outlier</a:t>
            </a:r>
          </a:p>
          <a:p>
            <a:pPr algn="ctr"/>
            <a:endParaRPr lang="en-US" altLang="zh-CN" sz="1200" dirty="0">
              <a:solidFill>
                <a:schemeClr val="bg1"/>
              </a:solidFill>
              <a:latin typeface="Bahnschrift SemiBold SemiConden." panose="020B0502040204020203" pitchFamily="34" charset="0"/>
              <a:cs typeface="Calibri" panose="020F0502020204030204" pitchFamily="34" charset="0"/>
            </a:endParaRPr>
          </a:p>
          <a:p>
            <a:pPr algn="ctr"/>
            <a:endParaRPr lang="en-US" altLang="zh-CN" sz="1200" dirty="0">
              <a:solidFill>
                <a:schemeClr val="bg1"/>
              </a:solidFill>
              <a:latin typeface="Bahnschrift SemiBold SemiConden." panose="020B0502040204020203" pitchFamily="34" charset="0"/>
              <a:cs typeface="Calibri" panose="020F0502020204030204" pitchFamily="34" charset="0"/>
            </a:endParaRPr>
          </a:p>
          <a:p>
            <a:pPr algn="ctr"/>
            <a:r>
              <a:rPr lang="en-US" altLang="zh-CN" sz="1200" dirty="0">
                <a:solidFill>
                  <a:schemeClr val="bg1"/>
                </a:solidFill>
                <a:latin typeface="Bahnschrift SemiBold SemiConden." panose="020B0502040204020203" pitchFamily="34" charset="0"/>
                <a:cs typeface="Calibri" panose="020F0502020204030204" pitchFamily="34" charset="0"/>
              </a:rPr>
              <a:t>Hot-One Encoder</a:t>
            </a:r>
          </a:p>
          <a:p>
            <a:pPr algn="ctr"/>
            <a:endParaRPr lang="en-US" altLang="zh-CN" sz="1200" dirty="0">
              <a:solidFill>
                <a:schemeClr val="bg1"/>
              </a:solidFill>
              <a:latin typeface="Bahnschrift SemiBold SemiConden." panose="020B0502040204020203" pitchFamily="34" charset="0"/>
              <a:cs typeface="Calibri" panose="020F0502020204030204" pitchFamily="34" charset="0"/>
            </a:endParaRPr>
          </a:p>
          <a:p>
            <a:pPr algn="ctr"/>
            <a:endParaRPr lang="en-US" altLang="zh-CN" sz="1200" dirty="0">
              <a:solidFill>
                <a:schemeClr val="bg1"/>
              </a:solidFill>
              <a:latin typeface="Bahnschrift SemiBold SemiConden." panose="020B0502040204020203" pitchFamily="34" charset="0"/>
              <a:cs typeface="Calibri" panose="020F0502020204030204" pitchFamily="34" charset="0"/>
            </a:endParaRPr>
          </a:p>
          <a:p>
            <a:pPr algn="ctr"/>
            <a:r>
              <a:rPr lang="en-US" altLang="zh-CN" sz="1200" dirty="0">
                <a:solidFill>
                  <a:schemeClr val="bg1"/>
                </a:solidFill>
                <a:latin typeface="Bahnschrift SemiBold SemiConden." panose="020B0502040204020203" pitchFamily="34" charset="0"/>
                <a:cs typeface="Calibri" panose="020F0502020204030204" pitchFamily="34" charset="0"/>
              </a:rPr>
              <a:t>Z-score Normalization</a:t>
            </a:r>
          </a:p>
          <a:p>
            <a:pPr algn="ctr"/>
            <a:endParaRPr lang="en-US" altLang="zh-CN" sz="1200" dirty="0">
              <a:solidFill>
                <a:schemeClr val="bg1"/>
              </a:solidFill>
              <a:latin typeface="Bahnschrift SemiBold SemiConden." panose="020B0502040204020203" pitchFamily="34" charset="0"/>
              <a:cs typeface="Calibri" panose="020F0502020204030204" pitchFamily="34" charset="0"/>
            </a:endParaRPr>
          </a:p>
          <a:p>
            <a:pPr algn="ctr"/>
            <a:endParaRPr lang="en-US" altLang="zh-CN" sz="1200" dirty="0">
              <a:solidFill>
                <a:schemeClr val="bg1"/>
              </a:solidFill>
              <a:latin typeface="Bahnschrift SemiBold SemiConden." panose="020B0502040204020203" pitchFamily="34" charset="0"/>
              <a:cs typeface="Calibri" panose="020F0502020204030204" pitchFamily="34" charset="0"/>
            </a:endParaRPr>
          </a:p>
          <a:p>
            <a:pPr algn="ctr"/>
            <a:r>
              <a:rPr lang="en-US" altLang="zh-CN" sz="1200" dirty="0">
                <a:solidFill>
                  <a:schemeClr val="bg1"/>
                </a:solidFill>
                <a:latin typeface="Bahnschrift SemiBold SemiConden." panose="020B0502040204020203" pitchFamily="34" charset="0"/>
                <a:cs typeface="Calibri" panose="020F0502020204030204" pitchFamily="34" charset="0"/>
              </a:rPr>
              <a:t>Drop unnecessary cols</a:t>
            </a:r>
          </a:p>
          <a:p>
            <a:pPr algn="ctr"/>
            <a:endParaRPr lang="en-US" altLang="zh-CN" sz="1200" dirty="0">
              <a:solidFill>
                <a:schemeClr val="bg1"/>
              </a:solidFill>
              <a:latin typeface="Bahnschrift SemiBold SemiConden." panose="020B0502040204020203" pitchFamily="34" charset="0"/>
              <a:cs typeface="Calibri" panose="020F0502020204030204" pitchFamily="34" charset="0"/>
            </a:endParaRPr>
          </a:p>
        </p:txBody>
      </p:sp>
      <p:grpSp>
        <p:nvGrpSpPr>
          <p:cNvPr id="53" name="Group 52">
            <a:extLst>
              <a:ext uri="{FF2B5EF4-FFF2-40B4-BE49-F238E27FC236}">
                <a16:creationId xmlns:a16="http://schemas.microsoft.com/office/drawing/2014/main" id="{0B26F3A1-E4E9-B698-583A-358BC3C4DE1F}"/>
              </a:ext>
            </a:extLst>
          </p:cNvPr>
          <p:cNvGrpSpPr/>
          <p:nvPr/>
        </p:nvGrpSpPr>
        <p:grpSpPr>
          <a:xfrm>
            <a:off x="2325571" y="307708"/>
            <a:ext cx="6765926" cy="4194454"/>
            <a:chOff x="2302393" y="72658"/>
            <a:chExt cx="6765926" cy="4194454"/>
          </a:xfrm>
        </p:grpSpPr>
        <p:pic>
          <p:nvPicPr>
            <p:cNvPr id="35" name="Picture 34">
              <a:extLst>
                <a:ext uri="{FF2B5EF4-FFF2-40B4-BE49-F238E27FC236}">
                  <a16:creationId xmlns:a16="http://schemas.microsoft.com/office/drawing/2014/main" id="{5E738DE6-2C7B-F5D8-38A1-608CA6764367}"/>
                </a:ext>
              </a:extLst>
            </p:cNvPr>
            <p:cNvPicPr>
              <a:picLocks noChangeAspect="1"/>
            </p:cNvPicPr>
            <p:nvPr/>
          </p:nvPicPr>
          <p:blipFill>
            <a:blip r:embed="rId3"/>
            <a:stretch>
              <a:fillRect/>
            </a:stretch>
          </p:blipFill>
          <p:spPr>
            <a:xfrm>
              <a:off x="6479489" y="2158814"/>
              <a:ext cx="890296" cy="615286"/>
            </a:xfrm>
            <a:prstGeom prst="rect">
              <a:avLst/>
            </a:prstGeom>
          </p:spPr>
        </p:pic>
        <p:pic>
          <p:nvPicPr>
            <p:cNvPr id="37" name="Picture 36">
              <a:extLst>
                <a:ext uri="{FF2B5EF4-FFF2-40B4-BE49-F238E27FC236}">
                  <a16:creationId xmlns:a16="http://schemas.microsoft.com/office/drawing/2014/main" id="{DDA71C7C-B26C-6A3D-1837-360D8C617A45}"/>
                </a:ext>
              </a:extLst>
            </p:cNvPr>
            <p:cNvPicPr>
              <a:picLocks noChangeAspect="1"/>
            </p:cNvPicPr>
            <p:nvPr/>
          </p:nvPicPr>
          <p:blipFill>
            <a:blip r:embed="rId4"/>
            <a:stretch>
              <a:fillRect/>
            </a:stretch>
          </p:blipFill>
          <p:spPr>
            <a:xfrm>
              <a:off x="7369785" y="2158813"/>
              <a:ext cx="840808" cy="612677"/>
            </a:xfrm>
            <a:prstGeom prst="rect">
              <a:avLst/>
            </a:prstGeom>
          </p:spPr>
        </p:pic>
        <p:pic>
          <p:nvPicPr>
            <p:cNvPr id="39" name="Picture 38">
              <a:extLst>
                <a:ext uri="{FF2B5EF4-FFF2-40B4-BE49-F238E27FC236}">
                  <a16:creationId xmlns:a16="http://schemas.microsoft.com/office/drawing/2014/main" id="{1B66CE84-17F3-06AF-782E-8C1960FE4332}"/>
                </a:ext>
              </a:extLst>
            </p:cNvPr>
            <p:cNvPicPr>
              <a:picLocks noChangeAspect="1"/>
            </p:cNvPicPr>
            <p:nvPr/>
          </p:nvPicPr>
          <p:blipFill>
            <a:blip r:embed="rId5"/>
            <a:stretch>
              <a:fillRect/>
            </a:stretch>
          </p:blipFill>
          <p:spPr>
            <a:xfrm>
              <a:off x="8210593" y="2158813"/>
              <a:ext cx="857726" cy="612677"/>
            </a:xfrm>
            <a:prstGeom prst="rect">
              <a:avLst/>
            </a:prstGeom>
          </p:spPr>
        </p:pic>
        <p:sp>
          <p:nvSpPr>
            <p:cNvPr id="3" name="Google Shape;1009;p36">
              <a:extLst>
                <a:ext uri="{FF2B5EF4-FFF2-40B4-BE49-F238E27FC236}">
                  <a16:creationId xmlns:a16="http://schemas.microsoft.com/office/drawing/2014/main" id="{81B6747F-9DED-C8C3-A04B-DA7071A34CDA}"/>
                </a:ext>
              </a:extLst>
            </p:cNvPr>
            <p:cNvSpPr txBox="1"/>
            <p:nvPr/>
          </p:nvSpPr>
          <p:spPr>
            <a:xfrm>
              <a:off x="2310599" y="72660"/>
              <a:ext cx="702748" cy="368237"/>
            </a:xfrm>
            <a:prstGeom prst="rect">
              <a:avLst/>
            </a:prstGeom>
            <a:solidFill>
              <a:srgbClr val="E8B5BB">
                <a:alpha val="12549"/>
              </a:srgb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algn="ctr">
                <a:lnSpc>
                  <a:spcPct val="150000"/>
                </a:lnSpc>
                <a:defRPr>
                  <a:solidFill>
                    <a:srgbClr val="674188"/>
                  </a:solidFill>
                  <a:effectLst/>
                  <a:latin typeface="Fira Sans Extra Condensed" panose="020B0503050000020004" pitchFamily="34" charset="0"/>
                </a:defRPr>
              </a:lvl1pPr>
            </a:lstStyle>
            <a:p>
              <a:r>
                <a:rPr lang="en-US" altLang="zh-CN" sz="900" b="1" dirty="0"/>
                <a:t>Age</a:t>
              </a:r>
            </a:p>
          </p:txBody>
        </p:sp>
        <p:sp>
          <p:nvSpPr>
            <p:cNvPr id="4" name="Google Shape;1009;p36">
              <a:extLst>
                <a:ext uri="{FF2B5EF4-FFF2-40B4-BE49-F238E27FC236}">
                  <a16:creationId xmlns:a16="http://schemas.microsoft.com/office/drawing/2014/main" id="{7240BDDA-49B4-46DD-E519-ED547C7A4FC3}"/>
                </a:ext>
              </a:extLst>
            </p:cNvPr>
            <p:cNvSpPr txBox="1"/>
            <p:nvPr/>
          </p:nvSpPr>
          <p:spPr>
            <a:xfrm>
              <a:off x="4646865" y="74429"/>
              <a:ext cx="702748" cy="368237"/>
            </a:xfrm>
            <a:prstGeom prst="rect">
              <a:avLst/>
            </a:prstGeom>
            <a:solidFill>
              <a:srgbClr val="E8B5BB">
                <a:alpha val="12549"/>
              </a:srgb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algn="ctr">
                <a:lnSpc>
                  <a:spcPct val="150000"/>
                </a:lnSpc>
                <a:defRPr>
                  <a:solidFill>
                    <a:srgbClr val="674188"/>
                  </a:solidFill>
                  <a:effectLst/>
                  <a:latin typeface="Fira Sans Extra Condensed" panose="020B0503050000020004" pitchFamily="34" charset="0"/>
                </a:defRPr>
              </a:lvl1pPr>
            </a:lstStyle>
            <a:p>
              <a:r>
                <a:rPr lang="en-US" altLang="zh-CN" sz="900" b="1" dirty="0"/>
                <a:t>Generation</a:t>
              </a:r>
            </a:p>
          </p:txBody>
        </p:sp>
        <p:sp>
          <p:nvSpPr>
            <p:cNvPr id="5" name="Google Shape;1009;p36">
              <a:extLst>
                <a:ext uri="{FF2B5EF4-FFF2-40B4-BE49-F238E27FC236}">
                  <a16:creationId xmlns:a16="http://schemas.microsoft.com/office/drawing/2014/main" id="{A6347FDA-684C-3EC6-6BE4-EFB72D14162D}"/>
                </a:ext>
              </a:extLst>
            </p:cNvPr>
            <p:cNvSpPr txBox="1"/>
            <p:nvPr/>
          </p:nvSpPr>
          <p:spPr>
            <a:xfrm>
              <a:off x="3038298" y="72658"/>
              <a:ext cx="702748" cy="368237"/>
            </a:xfrm>
            <a:prstGeom prst="rect">
              <a:avLst/>
            </a:prstGeom>
            <a:solidFill>
              <a:srgbClr val="E8B5BB">
                <a:alpha val="12549"/>
              </a:srgb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algn="ctr">
                <a:lnSpc>
                  <a:spcPct val="150000"/>
                </a:lnSpc>
                <a:defRPr>
                  <a:solidFill>
                    <a:srgbClr val="674188"/>
                  </a:solidFill>
                  <a:effectLst/>
                  <a:latin typeface="Fira Sans Extra Condensed" panose="020B0503050000020004" pitchFamily="34" charset="0"/>
                </a:defRPr>
              </a:lvl1pPr>
            </a:lstStyle>
            <a:p>
              <a:r>
                <a:rPr lang="en-US" altLang="zh-CN" sz="900" b="1" dirty="0"/>
                <a:t>Has Child</a:t>
              </a:r>
            </a:p>
          </p:txBody>
        </p:sp>
        <p:sp>
          <p:nvSpPr>
            <p:cNvPr id="7" name="Google Shape;1009;p36">
              <a:extLst>
                <a:ext uri="{FF2B5EF4-FFF2-40B4-BE49-F238E27FC236}">
                  <a16:creationId xmlns:a16="http://schemas.microsoft.com/office/drawing/2014/main" id="{63ABBDC6-4BDD-BDA8-A146-4E9AA1CB31E7}"/>
                </a:ext>
              </a:extLst>
            </p:cNvPr>
            <p:cNvSpPr txBox="1"/>
            <p:nvPr/>
          </p:nvSpPr>
          <p:spPr>
            <a:xfrm>
              <a:off x="5375334" y="72658"/>
              <a:ext cx="702748" cy="368237"/>
            </a:xfrm>
            <a:prstGeom prst="rect">
              <a:avLst/>
            </a:prstGeom>
            <a:solidFill>
              <a:srgbClr val="E8B5BB">
                <a:alpha val="12549"/>
              </a:srgb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algn="ctr">
                <a:lnSpc>
                  <a:spcPct val="150000"/>
                </a:lnSpc>
                <a:defRPr>
                  <a:solidFill>
                    <a:srgbClr val="674188"/>
                  </a:solidFill>
                  <a:effectLst/>
                  <a:latin typeface="Fira Sans Extra Condensed" panose="020B0503050000020004" pitchFamily="34" charset="0"/>
                </a:defRPr>
              </a:lvl1pPr>
            </a:lstStyle>
            <a:p>
              <a:r>
                <a:rPr lang="en-US" altLang="zh-CN" sz="900" b="1" dirty="0"/>
                <a:t>Spending</a:t>
              </a:r>
            </a:p>
          </p:txBody>
        </p:sp>
        <p:sp>
          <p:nvSpPr>
            <p:cNvPr id="10" name="Google Shape;1009;p36">
              <a:extLst>
                <a:ext uri="{FF2B5EF4-FFF2-40B4-BE49-F238E27FC236}">
                  <a16:creationId xmlns:a16="http://schemas.microsoft.com/office/drawing/2014/main" id="{3F2D07B9-FF14-5831-4AA5-FB99FABB0A5C}"/>
                </a:ext>
              </a:extLst>
            </p:cNvPr>
            <p:cNvSpPr txBox="1"/>
            <p:nvPr/>
          </p:nvSpPr>
          <p:spPr>
            <a:xfrm>
              <a:off x="3765997" y="78507"/>
              <a:ext cx="855917" cy="368237"/>
            </a:xfrm>
            <a:prstGeom prst="rect">
              <a:avLst/>
            </a:prstGeom>
            <a:solidFill>
              <a:srgbClr val="E8B5BB">
                <a:alpha val="12549"/>
              </a:srgb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algn="ctr">
                <a:lnSpc>
                  <a:spcPct val="150000"/>
                </a:lnSpc>
                <a:defRPr>
                  <a:solidFill>
                    <a:srgbClr val="674188"/>
                  </a:solidFill>
                  <a:effectLst/>
                  <a:latin typeface="Fira Sans Extra Condensed" panose="020B0503050000020004" pitchFamily="34" charset="0"/>
                </a:defRPr>
              </a:lvl1pPr>
            </a:lstStyle>
            <a:p>
              <a:r>
                <a:rPr lang="en-US" altLang="zh-CN" sz="900" b="1" dirty="0"/>
                <a:t>Income group</a:t>
              </a:r>
            </a:p>
          </p:txBody>
        </p:sp>
        <p:sp>
          <p:nvSpPr>
            <p:cNvPr id="11" name="Google Shape;1009;p36">
              <a:extLst>
                <a:ext uri="{FF2B5EF4-FFF2-40B4-BE49-F238E27FC236}">
                  <a16:creationId xmlns:a16="http://schemas.microsoft.com/office/drawing/2014/main" id="{C5F0B4E6-6119-2B17-2209-5692BF1138AC}"/>
                </a:ext>
              </a:extLst>
            </p:cNvPr>
            <p:cNvSpPr txBox="1"/>
            <p:nvPr/>
          </p:nvSpPr>
          <p:spPr>
            <a:xfrm>
              <a:off x="6103033" y="72658"/>
              <a:ext cx="940559" cy="368237"/>
            </a:xfrm>
            <a:prstGeom prst="rect">
              <a:avLst/>
            </a:prstGeom>
            <a:solidFill>
              <a:srgbClr val="E8B5BB">
                <a:alpha val="12549"/>
              </a:srgb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algn="ctr">
                <a:lnSpc>
                  <a:spcPct val="150000"/>
                </a:lnSpc>
                <a:defRPr>
                  <a:solidFill>
                    <a:srgbClr val="674188"/>
                  </a:solidFill>
                  <a:effectLst/>
                  <a:latin typeface="Fira Sans Extra Condensed" panose="020B0503050000020004" pitchFamily="34" charset="0"/>
                </a:defRPr>
              </a:lvl1pPr>
            </a:lstStyle>
            <a:p>
              <a:r>
                <a:rPr lang="en-US" altLang="zh-CN" sz="900" b="1" dirty="0"/>
                <a:t>Enrollment Year</a:t>
              </a:r>
            </a:p>
          </p:txBody>
        </p:sp>
        <p:sp>
          <p:nvSpPr>
            <p:cNvPr id="13" name="Google Shape;1009;p36">
              <a:extLst>
                <a:ext uri="{FF2B5EF4-FFF2-40B4-BE49-F238E27FC236}">
                  <a16:creationId xmlns:a16="http://schemas.microsoft.com/office/drawing/2014/main" id="{81FA965A-CE64-E797-102B-C352A08075D3}"/>
                </a:ext>
              </a:extLst>
            </p:cNvPr>
            <p:cNvSpPr txBox="1"/>
            <p:nvPr/>
          </p:nvSpPr>
          <p:spPr>
            <a:xfrm>
              <a:off x="7068543" y="72658"/>
              <a:ext cx="1013173" cy="368237"/>
            </a:xfrm>
            <a:prstGeom prst="rect">
              <a:avLst/>
            </a:prstGeom>
            <a:solidFill>
              <a:srgbClr val="E8B5BB">
                <a:alpha val="12549"/>
              </a:srgb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algn="ctr">
                <a:lnSpc>
                  <a:spcPct val="150000"/>
                </a:lnSpc>
                <a:defRPr>
                  <a:solidFill>
                    <a:srgbClr val="674188"/>
                  </a:solidFill>
                  <a:effectLst/>
                  <a:latin typeface="Fira Sans Extra Condensed" panose="020B0503050000020004" pitchFamily="34" charset="0"/>
                </a:defRPr>
              </a:lvl1pPr>
            </a:lstStyle>
            <a:p>
              <a:r>
                <a:rPr lang="en-US" altLang="zh-CN" sz="900" b="1" dirty="0"/>
                <a:t>Enrollment Month</a:t>
              </a:r>
            </a:p>
          </p:txBody>
        </p:sp>
        <p:sp>
          <p:nvSpPr>
            <p:cNvPr id="14" name="Google Shape;1009;p36">
              <a:extLst>
                <a:ext uri="{FF2B5EF4-FFF2-40B4-BE49-F238E27FC236}">
                  <a16:creationId xmlns:a16="http://schemas.microsoft.com/office/drawing/2014/main" id="{045B2FE9-7986-10E4-EE18-E4599F2CB2CC}"/>
                </a:ext>
              </a:extLst>
            </p:cNvPr>
            <p:cNvSpPr txBox="1"/>
            <p:nvPr/>
          </p:nvSpPr>
          <p:spPr>
            <a:xfrm>
              <a:off x="8106667" y="72658"/>
              <a:ext cx="940559" cy="368237"/>
            </a:xfrm>
            <a:prstGeom prst="rect">
              <a:avLst/>
            </a:prstGeom>
            <a:solidFill>
              <a:srgbClr val="E8B5BB">
                <a:alpha val="12549"/>
              </a:srgb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algn="ctr">
                <a:lnSpc>
                  <a:spcPct val="150000"/>
                </a:lnSpc>
                <a:defRPr>
                  <a:solidFill>
                    <a:srgbClr val="674188"/>
                  </a:solidFill>
                  <a:effectLst/>
                  <a:latin typeface="Fira Sans Extra Condensed" panose="020B0503050000020004" pitchFamily="34" charset="0"/>
                </a:defRPr>
              </a:lvl1pPr>
            </a:lstStyle>
            <a:p>
              <a:r>
                <a:rPr lang="en-US" altLang="zh-CN" sz="900" b="1" dirty="0"/>
                <a:t>Enrollment Day</a:t>
              </a:r>
            </a:p>
          </p:txBody>
        </p:sp>
        <p:sp>
          <p:nvSpPr>
            <p:cNvPr id="15" name="Google Shape;1009;p36">
              <a:extLst>
                <a:ext uri="{FF2B5EF4-FFF2-40B4-BE49-F238E27FC236}">
                  <a16:creationId xmlns:a16="http://schemas.microsoft.com/office/drawing/2014/main" id="{EF6CB726-8783-B2A7-8E62-9727928F250E}"/>
                </a:ext>
              </a:extLst>
            </p:cNvPr>
            <p:cNvSpPr txBox="1"/>
            <p:nvPr/>
          </p:nvSpPr>
          <p:spPr>
            <a:xfrm>
              <a:off x="4756971" y="603286"/>
              <a:ext cx="1501367" cy="368237"/>
            </a:xfrm>
            <a:prstGeom prst="rect">
              <a:avLst/>
            </a:prstGeom>
            <a:solidFill>
              <a:srgbClr val="E8B5BB">
                <a:alpha val="12549"/>
              </a:srgb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RPr/>
              </a:defPPr>
              <a:lvl1pPr algn="ctr">
                <a:lnSpc>
                  <a:spcPct val="150000"/>
                </a:lnSpc>
                <a:defRPr sz="900" b="1">
                  <a:solidFill>
                    <a:srgbClr val="674188"/>
                  </a:solidFill>
                  <a:effectLst/>
                  <a:latin typeface="Fira Sans Extra Condensed" panose="020B0503050000020004" pitchFamily="34" charset="0"/>
                </a:defRPr>
              </a:lvl1pPr>
            </a:lstStyle>
            <a:p>
              <a:r>
                <a:rPr lang="en-US" altLang="zh-CN" dirty="0"/>
                <a:t>Imputing w/ its median values</a:t>
              </a:r>
            </a:p>
          </p:txBody>
        </p:sp>
        <p:sp>
          <p:nvSpPr>
            <p:cNvPr id="24" name="Google Shape;1009;p36">
              <a:extLst>
                <a:ext uri="{FF2B5EF4-FFF2-40B4-BE49-F238E27FC236}">
                  <a16:creationId xmlns:a16="http://schemas.microsoft.com/office/drawing/2014/main" id="{2130571D-24E4-18D6-60DF-73393833A273}"/>
                </a:ext>
              </a:extLst>
            </p:cNvPr>
            <p:cNvSpPr txBox="1"/>
            <p:nvPr/>
          </p:nvSpPr>
          <p:spPr>
            <a:xfrm>
              <a:off x="7622091" y="601515"/>
              <a:ext cx="1425135" cy="368237"/>
            </a:xfrm>
            <a:prstGeom prst="rect">
              <a:avLst/>
            </a:prstGeom>
            <a:solidFill>
              <a:srgbClr val="E8B5BB">
                <a:alpha val="12549"/>
              </a:srgb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algn="ctr">
                <a:lnSpc>
                  <a:spcPct val="150000"/>
                </a:lnSpc>
                <a:defRPr>
                  <a:solidFill>
                    <a:srgbClr val="674188"/>
                  </a:solidFill>
                  <a:effectLst/>
                  <a:latin typeface="Fira Sans Extra Condensed" panose="020B0503050000020004" pitchFamily="34" charset="0"/>
                </a:defRPr>
              </a:lvl1pPr>
            </a:lstStyle>
            <a:p>
              <a:pPr marL="171450" indent="-171450">
                <a:buClr>
                  <a:srgbClr val="674188"/>
                </a:buClr>
                <a:buFont typeface="Wingdings" panose="05000000000000000000" pitchFamily="2" charset="2"/>
                <a:buChar char="ü"/>
              </a:pPr>
              <a:r>
                <a:rPr lang="en-US" altLang="zh-CN" sz="900" b="1" dirty="0"/>
                <a:t>Zero value analysis</a:t>
              </a:r>
            </a:p>
          </p:txBody>
        </p:sp>
        <p:sp>
          <p:nvSpPr>
            <p:cNvPr id="25" name="Google Shape;1009;p36">
              <a:extLst>
                <a:ext uri="{FF2B5EF4-FFF2-40B4-BE49-F238E27FC236}">
                  <a16:creationId xmlns:a16="http://schemas.microsoft.com/office/drawing/2014/main" id="{575B455F-660E-29EB-F059-6E938680161C}"/>
                </a:ext>
              </a:extLst>
            </p:cNvPr>
            <p:cNvSpPr txBox="1"/>
            <p:nvPr/>
          </p:nvSpPr>
          <p:spPr>
            <a:xfrm>
              <a:off x="2310599" y="601515"/>
              <a:ext cx="702748" cy="368237"/>
            </a:xfrm>
            <a:prstGeom prst="rect">
              <a:avLst/>
            </a:prstGeom>
            <a:solidFill>
              <a:srgbClr val="E8B5BB">
                <a:alpha val="12549"/>
              </a:srgb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algn="ctr">
                <a:lnSpc>
                  <a:spcPct val="150000"/>
                </a:lnSpc>
                <a:defRPr>
                  <a:solidFill>
                    <a:srgbClr val="674188"/>
                  </a:solidFill>
                  <a:effectLst/>
                  <a:latin typeface="Fira Sans Extra Condensed" panose="020B0503050000020004" pitchFamily="34" charset="0"/>
                </a:defRPr>
              </a:lvl1pPr>
            </a:lstStyle>
            <a:p>
              <a:r>
                <a:rPr lang="en-US" altLang="zh-CN" sz="900" b="1" dirty="0"/>
                <a:t>Var: Income</a:t>
              </a:r>
            </a:p>
          </p:txBody>
        </p:sp>
        <p:sp>
          <p:nvSpPr>
            <p:cNvPr id="26" name="Google Shape;1009;p36">
              <a:extLst>
                <a:ext uri="{FF2B5EF4-FFF2-40B4-BE49-F238E27FC236}">
                  <a16:creationId xmlns:a16="http://schemas.microsoft.com/office/drawing/2014/main" id="{9666E40E-DB4D-FFB0-3F48-DBA6FF4037EA}"/>
                </a:ext>
              </a:extLst>
            </p:cNvPr>
            <p:cNvSpPr txBox="1"/>
            <p:nvPr/>
          </p:nvSpPr>
          <p:spPr>
            <a:xfrm>
              <a:off x="3038298" y="601515"/>
              <a:ext cx="1160322" cy="368237"/>
            </a:xfrm>
            <a:prstGeom prst="rect">
              <a:avLst/>
            </a:prstGeom>
            <a:solidFill>
              <a:srgbClr val="E8B5BB">
                <a:alpha val="12549"/>
              </a:srgb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algn="ctr">
                <a:lnSpc>
                  <a:spcPct val="150000"/>
                </a:lnSpc>
                <a:defRPr>
                  <a:solidFill>
                    <a:srgbClr val="674188"/>
                  </a:solidFill>
                  <a:effectLst/>
                  <a:latin typeface="Fira Sans Extra Condensed" panose="020B0503050000020004" pitchFamily="34" charset="0"/>
                </a:defRPr>
              </a:lvl1pPr>
            </a:lstStyle>
            <a:p>
              <a:r>
                <a:rPr lang="en-US" altLang="zh-CN" sz="900" b="1" dirty="0"/>
                <a:t>24 missing data point</a:t>
              </a:r>
            </a:p>
          </p:txBody>
        </p:sp>
        <p:sp>
          <p:nvSpPr>
            <p:cNvPr id="27" name="Google Shape;1009;p36">
              <a:extLst>
                <a:ext uri="{FF2B5EF4-FFF2-40B4-BE49-F238E27FC236}">
                  <a16:creationId xmlns:a16="http://schemas.microsoft.com/office/drawing/2014/main" id="{FBFBAA1F-300D-A5BF-6895-DE589B6DB55D}"/>
                </a:ext>
              </a:extLst>
            </p:cNvPr>
            <p:cNvSpPr txBox="1"/>
            <p:nvPr/>
          </p:nvSpPr>
          <p:spPr>
            <a:xfrm>
              <a:off x="4223571" y="599825"/>
              <a:ext cx="508449" cy="368237"/>
            </a:xfrm>
            <a:prstGeom prst="rect">
              <a:avLst/>
            </a:prstGeom>
            <a:solidFill>
              <a:srgbClr val="E8B5BB">
                <a:alpha val="12549"/>
              </a:srgb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algn="ctr">
                <a:lnSpc>
                  <a:spcPct val="150000"/>
                </a:lnSpc>
                <a:defRPr>
                  <a:solidFill>
                    <a:srgbClr val="674188"/>
                  </a:solidFill>
                  <a:effectLst/>
                  <a:latin typeface="Fira Sans Extra Condensed" panose="020B0503050000020004" pitchFamily="34" charset="0"/>
                </a:defRPr>
              </a:lvl1pPr>
            </a:lstStyle>
            <a:p>
              <a:r>
                <a:rPr lang="en-US" altLang="zh-CN" sz="900" b="1" dirty="0"/>
                <a:t>1.07%</a:t>
              </a:r>
            </a:p>
          </p:txBody>
        </p:sp>
        <p:sp>
          <p:nvSpPr>
            <p:cNvPr id="28" name="Google Shape;1009;p36">
              <a:extLst>
                <a:ext uri="{FF2B5EF4-FFF2-40B4-BE49-F238E27FC236}">
                  <a16:creationId xmlns:a16="http://schemas.microsoft.com/office/drawing/2014/main" id="{D593102B-A9D2-F7B5-E5AA-665CEB8650B3}"/>
                </a:ext>
              </a:extLst>
            </p:cNvPr>
            <p:cNvSpPr txBox="1"/>
            <p:nvPr/>
          </p:nvSpPr>
          <p:spPr>
            <a:xfrm>
              <a:off x="2304508" y="1137990"/>
              <a:ext cx="1325559" cy="368237"/>
            </a:xfrm>
            <a:prstGeom prst="rect">
              <a:avLst/>
            </a:prstGeom>
            <a:solidFill>
              <a:srgbClr val="E8B5BB">
                <a:alpha val="12549"/>
              </a:srgb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algn="ctr">
                <a:lnSpc>
                  <a:spcPct val="150000"/>
                </a:lnSpc>
                <a:defRPr>
                  <a:solidFill>
                    <a:srgbClr val="674188"/>
                  </a:solidFill>
                  <a:effectLst/>
                  <a:latin typeface="Fira Sans Extra Condensed" panose="020B0503050000020004" pitchFamily="34" charset="0"/>
                </a:defRPr>
              </a:lvl1pPr>
            </a:lstStyle>
            <a:p>
              <a:r>
                <a:rPr lang="en-US" altLang="zh-CN" sz="900" b="1" dirty="0" err="1"/>
                <a:t>data.rename</a:t>
              </a:r>
              <a:r>
                <a:rPr lang="en-US" altLang="zh-CN" sz="900" b="1" dirty="0"/>
                <a:t>(columns={})</a:t>
              </a:r>
            </a:p>
          </p:txBody>
        </p:sp>
        <p:sp>
          <p:nvSpPr>
            <p:cNvPr id="29" name="Google Shape;1009;p36">
              <a:extLst>
                <a:ext uri="{FF2B5EF4-FFF2-40B4-BE49-F238E27FC236}">
                  <a16:creationId xmlns:a16="http://schemas.microsoft.com/office/drawing/2014/main" id="{1A03BE6E-CF3C-E7E6-FF27-19757F97A5C3}"/>
                </a:ext>
              </a:extLst>
            </p:cNvPr>
            <p:cNvSpPr txBox="1"/>
            <p:nvPr/>
          </p:nvSpPr>
          <p:spPr>
            <a:xfrm>
              <a:off x="3668998" y="1137990"/>
              <a:ext cx="1325559" cy="368237"/>
            </a:xfrm>
            <a:prstGeom prst="rect">
              <a:avLst/>
            </a:prstGeom>
            <a:solidFill>
              <a:srgbClr val="E8B5BB">
                <a:alpha val="12549"/>
              </a:srgb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algn="ctr">
                <a:lnSpc>
                  <a:spcPct val="150000"/>
                </a:lnSpc>
                <a:defRPr>
                  <a:solidFill>
                    <a:srgbClr val="674188"/>
                  </a:solidFill>
                  <a:effectLst/>
                  <a:latin typeface="Fira Sans Extra Condensed" panose="020B0503050000020004" pitchFamily="34" charset="0"/>
                </a:defRPr>
              </a:lvl1pPr>
            </a:lstStyle>
            <a:p>
              <a:r>
                <a:rPr lang="en-US" altLang="zh-CN" sz="900" b="1" dirty="0"/>
                <a:t>28 attributes</a:t>
              </a:r>
            </a:p>
          </p:txBody>
        </p:sp>
        <p:sp>
          <p:nvSpPr>
            <p:cNvPr id="30" name="Google Shape;1009;p36">
              <a:extLst>
                <a:ext uri="{FF2B5EF4-FFF2-40B4-BE49-F238E27FC236}">
                  <a16:creationId xmlns:a16="http://schemas.microsoft.com/office/drawing/2014/main" id="{58D97924-3508-C776-E2BB-EC537555BD26}"/>
                </a:ext>
              </a:extLst>
            </p:cNvPr>
            <p:cNvSpPr txBox="1"/>
            <p:nvPr/>
          </p:nvSpPr>
          <p:spPr>
            <a:xfrm>
              <a:off x="2304509" y="1697325"/>
              <a:ext cx="1043080" cy="368237"/>
            </a:xfrm>
            <a:prstGeom prst="rect">
              <a:avLst/>
            </a:prstGeom>
            <a:solidFill>
              <a:srgbClr val="E8B5BB">
                <a:alpha val="12549"/>
              </a:srgb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algn="ctr">
                <a:lnSpc>
                  <a:spcPct val="150000"/>
                </a:lnSpc>
                <a:defRPr>
                  <a:solidFill>
                    <a:srgbClr val="674188"/>
                  </a:solidFill>
                  <a:effectLst/>
                  <a:latin typeface="Fira Sans Extra Condensed" panose="020B0503050000020004" pitchFamily="34" charset="0"/>
                </a:defRPr>
              </a:lvl1pPr>
            </a:lstStyle>
            <a:p>
              <a:r>
                <a:rPr lang="en-US" altLang="zh-CN" sz="900" b="1" dirty="0"/>
                <a:t>Var: Marital Status</a:t>
              </a:r>
            </a:p>
          </p:txBody>
        </p:sp>
        <p:sp>
          <p:nvSpPr>
            <p:cNvPr id="31" name="Google Shape;1009;p36">
              <a:extLst>
                <a:ext uri="{FF2B5EF4-FFF2-40B4-BE49-F238E27FC236}">
                  <a16:creationId xmlns:a16="http://schemas.microsoft.com/office/drawing/2014/main" id="{A698B4BE-F4D8-B861-2BEB-E835453B335E}"/>
                </a:ext>
              </a:extLst>
            </p:cNvPr>
            <p:cNvSpPr txBox="1"/>
            <p:nvPr/>
          </p:nvSpPr>
          <p:spPr>
            <a:xfrm>
              <a:off x="3386521" y="1694368"/>
              <a:ext cx="812099" cy="368237"/>
            </a:xfrm>
            <a:prstGeom prst="rect">
              <a:avLst/>
            </a:prstGeom>
            <a:solidFill>
              <a:srgbClr val="E8B5BB">
                <a:alpha val="12549"/>
              </a:srgb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algn="ctr">
                <a:lnSpc>
                  <a:spcPct val="150000"/>
                </a:lnSpc>
                <a:defRPr>
                  <a:solidFill>
                    <a:srgbClr val="674188"/>
                  </a:solidFill>
                  <a:effectLst/>
                  <a:latin typeface="Fira Sans Extra Condensed" panose="020B0503050000020004" pitchFamily="34" charset="0"/>
                </a:defRPr>
              </a:lvl1pPr>
            </a:lstStyle>
            <a:p>
              <a:r>
                <a:rPr lang="en-US" altLang="zh-CN" sz="900" b="1" dirty="0"/>
                <a:t>8 categories</a:t>
              </a:r>
            </a:p>
          </p:txBody>
        </p:sp>
        <p:sp>
          <p:nvSpPr>
            <p:cNvPr id="32" name="Google Shape;1009;p36">
              <a:extLst>
                <a:ext uri="{FF2B5EF4-FFF2-40B4-BE49-F238E27FC236}">
                  <a16:creationId xmlns:a16="http://schemas.microsoft.com/office/drawing/2014/main" id="{B099FBDD-0C98-BBAD-A0F4-B810CB77857D}"/>
                </a:ext>
              </a:extLst>
            </p:cNvPr>
            <p:cNvSpPr txBox="1"/>
            <p:nvPr/>
          </p:nvSpPr>
          <p:spPr>
            <a:xfrm>
              <a:off x="4237553" y="1694368"/>
              <a:ext cx="1325559" cy="368237"/>
            </a:xfrm>
            <a:prstGeom prst="rect">
              <a:avLst/>
            </a:prstGeom>
            <a:solidFill>
              <a:srgbClr val="E8B5BB">
                <a:alpha val="12549"/>
              </a:srgb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algn="ctr">
                <a:lnSpc>
                  <a:spcPct val="150000"/>
                </a:lnSpc>
                <a:defRPr>
                  <a:solidFill>
                    <a:srgbClr val="674188"/>
                  </a:solidFill>
                  <a:effectLst/>
                  <a:latin typeface="Fira Sans Extra Condensed" panose="020B0503050000020004" pitchFamily="34" charset="0"/>
                </a:defRPr>
              </a:lvl1pPr>
            </a:lstStyle>
            <a:p>
              <a:r>
                <a:rPr lang="en-US" altLang="zh-CN" sz="900" b="1" dirty="0"/>
                <a:t>‘Single’ &amp; ‘Alone’, Single</a:t>
              </a:r>
            </a:p>
          </p:txBody>
        </p:sp>
        <p:sp>
          <p:nvSpPr>
            <p:cNvPr id="33" name="Google Shape;1009;p36">
              <a:extLst>
                <a:ext uri="{FF2B5EF4-FFF2-40B4-BE49-F238E27FC236}">
                  <a16:creationId xmlns:a16="http://schemas.microsoft.com/office/drawing/2014/main" id="{781DC480-D488-F8C8-1FAA-A8C6ABEA87CB}"/>
                </a:ext>
              </a:extLst>
            </p:cNvPr>
            <p:cNvSpPr txBox="1"/>
            <p:nvPr/>
          </p:nvSpPr>
          <p:spPr>
            <a:xfrm>
              <a:off x="5602046" y="1694368"/>
              <a:ext cx="1888414" cy="368237"/>
            </a:xfrm>
            <a:prstGeom prst="rect">
              <a:avLst/>
            </a:prstGeom>
            <a:solidFill>
              <a:srgbClr val="E8B5BB">
                <a:alpha val="12549"/>
              </a:srgb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algn="ctr">
                <a:lnSpc>
                  <a:spcPct val="150000"/>
                </a:lnSpc>
                <a:defRPr>
                  <a:solidFill>
                    <a:srgbClr val="674188"/>
                  </a:solidFill>
                  <a:effectLst/>
                  <a:latin typeface="Fira Sans Extra Condensed" panose="020B0503050000020004" pitchFamily="34" charset="0"/>
                </a:defRPr>
              </a:lvl1pPr>
            </a:lstStyle>
            <a:p>
              <a:r>
                <a:rPr lang="en-US" altLang="zh-CN" sz="900" b="1" dirty="0"/>
                <a:t>‘Married’ &amp; ‘Together’, in relationship</a:t>
              </a:r>
            </a:p>
          </p:txBody>
        </p:sp>
        <p:sp>
          <p:nvSpPr>
            <p:cNvPr id="34" name="Google Shape;1009;p36">
              <a:extLst>
                <a:ext uri="{FF2B5EF4-FFF2-40B4-BE49-F238E27FC236}">
                  <a16:creationId xmlns:a16="http://schemas.microsoft.com/office/drawing/2014/main" id="{830C646E-FD7D-E8A1-71AE-C432B3C7A9CD}"/>
                </a:ext>
              </a:extLst>
            </p:cNvPr>
            <p:cNvSpPr txBox="1"/>
            <p:nvPr/>
          </p:nvSpPr>
          <p:spPr>
            <a:xfrm>
              <a:off x="7529395" y="1694367"/>
              <a:ext cx="1515672" cy="368237"/>
            </a:xfrm>
            <a:prstGeom prst="rect">
              <a:avLst/>
            </a:prstGeom>
            <a:solidFill>
              <a:srgbClr val="E8B5BB">
                <a:alpha val="12549"/>
              </a:srgb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algn="ctr">
                <a:lnSpc>
                  <a:spcPct val="150000"/>
                </a:lnSpc>
                <a:defRPr>
                  <a:solidFill>
                    <a:srgbClr val="674188"/>
                  </a:solidFill>
                  <a:effectLst/>
                  <a:latin typeface="Fira Sans Extra Condensed" panose="020B0503050000020004" pitchFamily="34" charset="0"/>
                </a:defRPr>
              </a:lvl1pPr>
            </a:lstStyle>
            <a:p>
              <a:r>
                <a:rPr lang="en-US" altLang="zh-CN" sz="900" b="1" dirty="0"/>
                <a:t>‘Absurd’ &amp; ‘Yolo’, deleted</a:t>
              </a:r>
            </a:p>
          </p:txBody>
        </p:sp>
        <p:sp>
          <p:nvSpPr>
            <p:cNvPr id="36" name="Google Shape;1009;p36">
              <a:extLst>
                <a:ext uri="{FF2B5EF4-FFF2-40B4-BE49-F238E27FC236}">
                  <a16:creationId xmlns:a16="http://schemas.microsoft.com/office/drawing/2014/main" id="{923343B6-3596-CF2D-5C9A-547B158C5C23}"/>
                </a:ext>
              </a:extLst>
            </p:cNvPr>
            <p:cNvSpPr txBox="1"/>
            <p:nvPr/>
          </p:nvSpPr>
          <p:spPr>
            <a:xfrm>
              <a:off x="2304509" y="2262313"/>
              <a:ext cx="636811" cy="368237"/>
            </a:xfrm>
            <a:prstGeom prst="rect">
              <a:avLst/>
            </a:prstGeom>
            <a:solidFill>
              <a:srgbClr val="E8B5BB">
                <a:alpha val="12549"/>
              </a:srgb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algn="ctr">
                <a:lnSpc>
                  <a:spcPct val="150000"/>
                </a:lnSpc>
                <a:defRPr>
                  <a:solidFill>
                    <a:srgbClr val="674188"/>
                  </a:solidFill>
                  <a:effectLst/>
                  <a:latin typeface="Fira Sans Extra Condensed" panose="020B0503050000020004" pitchFamily="34" charset="0"/>
                </a:defRPr>
              </a:lvl1pPr>
            </a:lstStyle>
            <a:p>
              <a:r>
                <a:rPr lang="en-US" altLang="zh-CN" sz="900" b="1" dirty="0"/>
                <a:t>Box Plot</a:t>
              </a:r>
            </a:p>
          </p:txBody>
        </p:sp>
        <p:sp>
          <p:nvSpPr>
            <p:cNvPr id="38" name="Google Shape;1009;p36">
              <a:extLst>
                <a:ext uri="{FF2B5EF4-FFF2-40B4-BE49-F238E27FC236}">
                  <a16:creationId xmlns:a16="http://schemas.microsoft.com/office/drawing/2014/main" id="{B971FBF2-6145-5F3E-2938-AAF8D1ED322A}"/>
                </a:ext>
              </a:extLst>
            </p:cNvPr>
            <p:cNvSpPr txBox="1"/>
            <p:nvPr/>
          </p:nvSpPr>
          <p:spPr>
            <a:xfrm>
              <a:off x="2969211" y="2260346"/>
              <a:ext cx="1073502" cy="368237"/>
            </a:xfrm>
            <a:prstGeom prst="rect">
              <a:avLst/>
            </a:prstGeom>
            <a:solidFill>
              <a:srgbClr val="E8B5BB">
                <a:alpha val="12549"/>
              </a:srgb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algn="ctr">
                <a:lnSpc>
                  <a:spcPct val="150000"/>
                </a:lnSpc>
                <a:defRPr>
                  <a:solidFill>
                    <a:srgbClr val="674188"/>
                  </a:solidFill>
                  <a:effectLst/>
                  <a:latin typeface="Fira Sans Extra Condensed" panose="020B0503050000020004" pitchFamily="34" charset="0"/>
                </a:defRPr>
              </a:lvl1pPr>
            </a:lstStyle>
            <a:p>
              <a:r>
                <a:rPr lang="en-US" altLang="zh-CN" sz="900" b="1" dirty="0"/>
                <a:t>Interquartile Range</a:t>
              </a:r>
            </a:p>
          </p:txBody>
        </p:sp>
        <p:sp>
          <p:nvSpPr>
            <p:cNvPr id="41" name="Google Shape;1009;p36">
              <a:extLst>
                <a:ext uri="{FF2B5EF4-FFF2-40B4-BE49-F238E27FC236}">
                  <a16:creationId xmlns:a16="http://schemas.microsoft.com/office/drawing/2014/main" id="{A3CEC52B-2C34-CD22-8C2E-53EEE40B85E4}"/>
                </a:ext>
              </a:extLst>
            </p:cNvPr>
            <p:cNvSpPr txBox="1"/>
            <p:nvPr/>
          </p:nvSpPr>
          <p:spPr>
            <a:xfrm>
              <a:off x="4070604" y="2260346"/>
              <a:ext cx="702748" cy="368237"/>
            </a:xfrm>
            <a:prstGeom prst="rect">
              <a:avLst/>
            </a:prstGeom>
            <a:solidFill>
              <a:srgbClr val="E8B5BB">
                <a:alpha val="12549"/>
              </a:srgb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algn="ctr">
                <a:lnSpc>
                  <a:spcPct val="150000"/>
                </a:lnSpc>
                <a:defRPr>
                  <a:solidFill>
                    <a:srgbClr val="674188"/>
                  </a:solidFill>
                  <a:effectLst/>
                  <a:latin typeface="Fira Sans Extra Condensed" panose="020B0503050000020004" pitchFamily="34" charset="0"/>
                </a:defRPr>
              </a:lvl1pPr>
            </a:lstStyle>
            <a:p>
              <a:r>
                <a:rPr lang="en-US" altLang="zh-CN" sz="900" b="1" dirty="0"/>
                <a:t>Var: Income</a:t>
              </a:r>
            </a:p>
          </p:txBody>
        </p:sp>
        <p:sp>
          <p:nvSpPr>
            <p:cNvPr id="42" name="Google Shape;1009;p36">
              <a:extLst>
                <a:ext uri="{FF2B5EF4-FFF2-40B4-BE49-F238E27FC236}">
                  <a16:creationId xmlns:a16="http://schemas.microsoft.com/office/drawing/2014/main" id="{3C523860-00DC-C37F-40EB-24D37A859391}"/>
                </a:ext>
              </a:extLst>
            </p:cNvPr>
            <p:cNvSpPr txBox="1"/>
            <p:nvPr/>
          </p:nvSpPr>
          <p:spPr>
            <a:xfrm>
              <a:off x="4801242" y="2266632"/>
              <a:ext cx="702748" cy="368237"/>
            </a:xfrm>
            <a:prstGeom prst="rect">
              <a:avLst/>
            </a:prstGeom>
            <a:solidFill>
              <a:srgbClr val="E8B5BB">
                <a:alpha val="12549"/>
              </a:srgb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algn="ctr">
                <a:lnSpc>
                  <a:spcPct val="150000"/>
                </a:lnSpc>
                <a:defRPr>
                  <a:solidFill>
                    <a:srgbClr val="674188"/>
                  </a:solidFill>
                  <a:effectLst/>
                  <a:latin typeface="Fira Sans Extra Condensed" panose="020B0503050000020004" pitchFamily="34" charset="0"/>
                </a:defRPr>
              </a:lvl1pPr>
            </a:lstStyle>
            <a:p>
              <a:r>
                <a:rPr lang="en-US" altLang="zh-CN" sz="900" b="1" dirty="0"/>
                <a:t>Var: Age</a:t>
              </a:r>
            </a:p>
          </p:txBody>
        </p:sp>
        <p:sp>
          <p:nvSpPr>
            <p:cNvPr id="43" name="Google Shape;1009;p36">
              <a:extLst>
                <a:ext uri="{FF2B5EF4-FFF2-40B4-BE49-F238E27FC236}">
                  <a16:creationId xmlns:a16="http://schemas.microsoft.com/office/drawing/2014/main" id="{903A193D-FF67-BD4C-6AF2-99992C7095B5}"/>
                </a:ext>
              </a:extLst>
            </p:cNvPr>
            <p:cNvSpPr txBox="1"/>
            <p:nvPr/>
          </p:nvSpPr>
          <p:spPr>
            <a:xfrm>
              <a:off x="5521644" y="2266632"/>
              <a:ext cx="823154" cy="368237"/>
            </a:xfrm>
            <a:prstGeom prst="rect">
              <a:avLst/>
            </a:prstGeom>
            <a:solidFill>
              <a:srgbClr val="E8B5BB">
                <a:alpha val="12549"/>
              </a:srgb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algn="ctr">
                <a:lnSpc>
                  <a:spcPct val="150000"/>
                </a:lnSpc>
                <a:defRPr>
                  <a:solidFill>
                    <a:srgbClr val="674188"/>
                  </a:solidFill>
                  <a:effectLst/>
                  <a:latin typeface="Fira Sans Extra Condensed" panose="020B0503050000020004" pitchFamily="34" charset="0"/>
                </a:defRPr>
              </a:lvl1pPr>
            </a:lstStyle>
            <a:p>
              <a:r>
                <a:rPr lang="en-US" altLang="zh-CN" sz="900" b="1" dirty="0"/>
                <a:t>Var: Spending</a:t>
              </a:r>
            </a:p>
          </p:txBody>
        </p:sp>
        <p:sp>
          <p:nvSpPr>
            <p:cNvPr id="44" name="Google Shape;1009;p36">
              <a:extLst>
                <a:ext uri="{FF2B5EF4-FFF2-40B4-BE49-F238E27FC236}">
                  <a16:creationId xmlns:a16="http://schemas.microsoft.com/office/drawing/2014/main" id="{8AD031A3-E9D9-AC72-6F27-836F62EFB689}"/>
                </a:ext>
              </a:extLst>
            </p:cNvPr>
            <p:cNvSpPr txBox="1"/>
            <p:nvPr/>
          </p:nvSpPr>
          <p:spPr>
            <a:xfrm>
              <a:off x="6283288" y="599824"/>
              <a:ext cx="1302517" cy="368237"/>
            </a:xfrm>
            <a:prstGeom prst="rect">
              <a:avLst/>
            </a:prstGeom>
            <a:solidFill>
              <a:srgbClr val="E8B5BB">
                <a:alpha val="12549"/>
              </a:srgb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RPr/>
              </a:defPPr>
              <a:lvl1pPr algn="ctr">
                <a:lnSpc>
                  <a:spcPct val="150000"/>
                </a:lnSpc>
                <a:defRPr sz="900" b="1">
                  <a:solidFill>
                    <a:srgbClr val="674188"/>
                  </a:solidFill>
                  <a:effectLst/>
                  <a:latin typeface="Fira Sans Extra Condensed" panose="020B0503050000020004" pitchFamily="34" charset="0"/>
                </a:defRPr>
              </a:lvl1pPr>
            </a:lstStyle>
            <a:p>
              <a:r>
                <a:rPr lang="en-US" altLang="zh-CN" dirty="0"/>
                <a:t>w/ its median values</a:t>
              </a:r>
            </a:p>
          </p:txBody>
        </p:sp>
        <p:sp>
          <p:nvSpPr>
            <p:cNvPr id="45" name="Google Shape;1009;p36">
              <a:extLst>
                <a:ext uri="{FF2B5EF4-FFF2-40B4-BE49-F238E27FC236}">
                  <a16:creationId xmlns:a16="http://schemas.microsoft.com/office/drawing/2014/main" id="{1D2DBF1C-509A-4C7B-2383-E25D5CB1EAC5}"/>
                </a:ext>
              </a:extLst>
            </p:cNvPr>
            <p:cNvSpPr txBox="1"/>
            <p:nvPr/>
          </p:nvSpPr>
          <p:spPr>
            <a:xfrm>
              <a:off x="2304509" y="2793314"/>
              <a:ext cx="636811" cy="368237"/>
            </a:xfrm>
            <a:prstGeom prst="rect">
              <a:avLst/>
            </a:prstGeom>
            <a:solidFill>
              <a:srgbClr val="E8B5BB">
                <a:alpha val="12549"/>
              </a:srgb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algn="ctr">
                <a:lnSpc>
                  <a:spcPct val="150000"/>
                </a:lnSpc>
                <a:defRPr>
                  <a:solidFill>
                    <a:srgbClr val="674188"/>
                  </a:solidFill>
                  <a:effectLst/>
                  <a:latin typeface="Fira Sans Extra Condensed" panose="020B0503050000020004" pitchFamily="34" charset="0"/>
                </a:defRPr>
              </a:lvl1pPr>
            </a:lstStyle>
            <a:p>
              <a:r>
                <a:rPr lang="en-US" altLang="zh-CN" sz="900" b="1" dirty="0"/>
                <a:t>Dummy()</a:t>
              </a:r>
            </a:p>
          </p:txBody>
        </p:sp>
        <p:sp>
          <p:nvSpPr>
            <p:cNvPr id="46" name="Google Shape;1009;p36">
              <a:extLst>
                <a:ext uri="{FF2B5EF4-FFF2-40B4-BE49-F238E27FC236}">
                  <a16:creationId xmlns:a16="http://schemas.microsoft.com/office/drawing/2014/main" id="{A2D6A51E-9273-98B4-FD6C-39DD42D6C488}"/>
                </a:ext>
              </a:extLst>
            </p:cNvPr>
            <p:cNvSpPr txBox="1"/>
            <p:nvPr/>
          </p:nvSpPr>
          <p:spPr>
            <a:xfrm>
              <a:off x="2974907" y="2787221"/>
              <a:ext cx="3369891" cy="368237"/>
            </a:xfrm>
            <a:prstGeom prst="rect">
              <a:avLst/>
            </a:prstGeom>
            <a:solidFill>
              <a:srgbClr val="E8B5BB">
                <a:alpha val="12549"/>
              </a:srgb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algn="ctr">
                <a:lnSpc>
                  <a:spcPct val="150000"/>
                </a:lnSpc>
                <a:defRPr>
                  <a:solidFill>
                    <a:srgbClr val="674188"/>
                  </a:solidFill>
                  <a:effectLst/>
                  <a:latin typeface="Fira Sans Extra Condensed" panose="020B0503050000020004" pitchFamily="34" charset="0"/>
                </a:defRPr>
              </a:lvl1pPr>
            </a:lstStyle>
            <a:p>
              <a:r>
                <a:rPr lang="en-US" altLang="zh-CN" sz="900" b="1" dirty="0" err="1"/>
                <a:t>pd.get_dummies</a:t>
              </a:r>
              <a:r>
                <a:rPr lang="en-US" altLang="zh-CN" sz="900" b="1" dirty="0"/>
                <a:t>(</a:t>
              </a:r>
              <a:r>
                <a:rPr lang="en-US" altLang="zh-CN" sz="900" b="1" dirty="0" err="1"/>
                <a:t>data_k</a:t>
              </a:r>
              <a:r>
                <a:rPr lang="en-US" altLang="zh-CN" sz="900" b="1" dirty="0"/>
                <a:t>, columns=["Education", "Marital Status"])</a:t>
              </a:r>
            </a:p>
          </p:txBody>
        </p:sp>
        <p:sp>
          <p:nvSpPr>
            <p:cNvPr id="47" name="Google Shape;1009;p36">
              <a:extLst>
                <a:ext uri="{FF2B5EF4-FFF2-40B4-BE49-F238E27FC236}">
                  <a16:creationId xmlns:a16="http://schemas.microsoft.com/office/drawing/2014/main" id="{8A771341-DEE1-B3B8-5A3D-E982E73D6A6A}"/>
                </a:ext>
              </a:extLst>
            </p:cNvPr>
            <p:cNvSpPr txBox="1"/>
            <p:nvPr/>
          </p:nvSpPr>
          <p:spPr>
            <a:xfrm>
              <a:off x="2311010" y="3298466"/>
              <a:ext cx="1148697" cy="368237"/>
            </a:xfrm>
            <a:prstGeom prst="rect">
              <a:avLst/>
            </a:prstGeom>
            <a:solidFill>
              <a:srgbClr val="E8B5BB">
                <a:alpha val="12549"/>
              </a:srgb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algn="ctr">
                <a:lnSpc>
                  <a:spcPct val="150000"/>
                </a:lnSpc>
                <a:defRPr>
                  <a:solidFill>
                    <a:srgbClr val="674188"/>
                  </a:solidFill>
                  <a:effectLst/>
                  <a:latin typeface="Fira Sans Extra Condensed" panose="020B0503050000020004" pitchFamily="34" charset="0"/>
                </a:defRPr>
              </a:lvl1pPr>
            </a:lstStyle>
            <a:p>
              <a:r>
                <a:rPr lang="en-US" altLang="zh-CN" sz="900" b="1" dirty="0" err="1"/>
                <a:t>StandardScaler</a:t>
              </a:r>
              <a:r>
                <a:rPr lang="en-US" altLang="zh-CN" sz="900" b="1" dirty="0"/>
                <a:t>()</a:t>
              </a:r>
            </a:p>
          </p:txBody>
        </p:sp>
        <p:sp>
          <p:nvSpPr>
            <p:cNvPr id="17" name="Google Shape;1009;p36">
              <a:extLst>
                <a:ext uri="{FF2B5EF4-FFF2-40B4-BE49-F238E27FC236}">
                  <a16:creationId xmlns:a16="http://schemas.microsoft.com/office/drawing/2014/main" id="{D9964C58-29CE-8DE8-DD03-438779591BCE}"/>
                </a:ext>
              </a:extLst>
            </p:cNvPr>
            <p:cNvSpPr txBox="1"/>
            <p:nvPr/>
          </p:nvSpPr>
          <p:spPr>
            <a:xfrm>
              <a:off x="3498168" y="3298466"/>
              <a:ext cx="1922599" cy="368237"/>
            </a:xfrm>
            <a:prstGeom prst="rect">
              <a:avLst/>
            </a:prstGeom>
            <a:solidFill>
              <a:srgbClr val="E8B5BB">
                <a:alpha val="12549"/>
              </a:srgb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algn="ctr">
                <a:lnSpc>
                  <a:spcPct val="150000"/>
                </a:lnSpc>
                <a:defRPr>
                  <a:solidFill>
                    <a:srgbClr val="674188"/>
                  </a:solidFill>
                  <a:effectLst/>
                  <a:latin typeface="Fira Sans Extra Condensed" panose="020B0503050000020004" pitchFamily="34" charset="0"/>
                </a:defRPr>
              </a:lvl1pPr>
            </a:lstStyle>
            <a:p>
              <a:r>
                <a:rPr lang="en-US" altLang="zh-CN" sz="900" b="1" dirty="0"/>
                <a:t>Excluded cols: binary, dummy cols</a:t>
              </a:r>
            </a:p>
          </p:txBody>
        </p:sp>
        <p:pic>
          <p:nvPicPr>
            <p:cNvPr id="21" name="Picture 20">
              <a:extLst>
                <a:ext uri="{FF2B5EF4-FFF2-40B4-BE49-F238E27FC236}">
                  <a16:creationId xmlns:a16="http://schemas.microsoft.com/office/drawing/2014/main" id="{307D9CD1-43A7-A50A-4B32-B674656CF11A}"/>
                </a:ext>
              </a:extLst>
            </p:cNvPr>
            <p:cNvPicPr>
              <a:picLocks noChangeAspect="1"/>
            </p:cNvPicPr>
            <p:nvPr/>
          </p:nvPicPr>
          <p:blipFill>
            <a:blip r:embed="rId6"/>
            <a:stretch>
              <a:fillRect/>
            </a:stretch>
          </p:blipFill>
          <p:spPr>
            <a:xfrm>
              <a:off x="5950424" y="3200819"/>
              <a:ext cx="3117895" cy="604113"/>
            </a:xfrm>
            <a:prstGeom prst="rect">
              <a:avLst/>
            </a:prstGeom>
          </p:spPr>
        </p:pic>
        <p:sp>
          <p:nvSpPr>
            <p:cNvPr id="40" name="Google Shape;1009;p36">
              <a:extLst>
                <a:ext uri="{FF2B5EF4-FFF2-40B4-BE49-F238E27FC236}">
                  <a16:creationId xmlns:a16="http://schemas.microsoft.com/office/drawing/2014/main" id="{D2564DA6-5538-16C7-B89C-25EF51CB2C4D}"/>
                </a:ext>
              </a:extLst>
            </p:cNvPr>
            <p:cNvSpPr txBox="1"/>
            <p:nvPr/>
          </p:nvSpPr>
          <p:spPr>
            <a:xfrm>
              <a:off x="2302393" y="3894957"/>
              <a:ext cx="1896227" cy="368237"/>
            </a:xfrm>
            <a:prstGeom prst="rect">
              <a:avLst/>
            </a:prstGeom>
            <a:solidFill>
              <a:srgbClr val="E8B5BB">
                <a:alpha val="12549"/>
              </a:srgb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algn="ctr">
                <a:lnSpc>
                  <a:spcPct val="150000"/>
                </a:lnSpc>
                <a:defRPr>
                  <a:solidFill>
                    <a:srgbClr val="674188"/>
                  </a:solidFill>
                  <a:effectLst/>
                  <a:latin typeface="Fira Sans Extra Condensed" panose="020B0503050000020004" pitchFamily="34" charset="0"/>
                </a:defRPr>
              </a:lvl1pPr>
            </a:lstStyle>
            <a:p>
              <a:r>
                <a:rPr lang="en-US" altLang="zh-CN" sz="900" b="1" dirty="0"/>
                <a:t>Drop irrelevant vars for K-Means</a:t>
              </a:r>
            </a:p>
          </p:txBody>
        </p:sp>
        <p:sp>
          <p:nvSpPr>
            <p:cNvPr id="48" name="Google Shape;1009;p36">
              <a:extLst>
                <a:ext uri="{FF2B5EF4-FFF2-40B4-BE49-F238E27FC236}">
                  <a16:creationId xmlns:a16="http://schemas.microsoft.com/office/drawing/2014/main" id="{62EBBB68-8E99-447E-4B13-53A33ECDCAE3}"/>
                </a:ext>
              </a:extLst>
            </p:cNvPr>
            <p:cNvSpPr txBox="1"/>
            <p:nvPr/>
          </p:nvSpPr>
          <p:spPr>
            <a:xfrm>
              <a:off x="4235437" y="3894957"/>
              <a:ext cx="496584" cy="368237"/>
            </a:xfrm>
            <a:prstGeom prst="rect">
              <a:avLst/>
            </a:prstGeom>
            <a:solidFill>
              <a:srgbClr val="E8B5BB">
                <a:alpha val="12549"/>
              </a:srgb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algn="ctr">
                <a:lnSpc>
                  <a:spcPct val="150000"/>
                </a:lnSpc>
                <a:defRPr>
                  <a:solidFill>
                    <a:srgbClr val="674188"/>
                  </a:solidFill>
                  <a:effectLst/>
                  <a:latin typeface="Fira Sans Extra Condensed" panose="020B0503050000020004" pitchFamily="34" charset="0"/>
                </a:defRPr>
              </a:lvl1pPr>
            </a:lstStyle>
            <a:p>
              <a:r>
                <a:rPr lang="en-US" altLang="zh-CN" sz="900" b="1" dirty="0"/>
                <a:t>ID</a:t>
              </a:r>
            </a:p>
          </p:txBody>
        </p:sp>
        <p:sp>
          <p:nvSpPr>
            <p:cNvPr id="50" name="Google Shape;1009;p36">
              <a:extLst>
                <a:ext uri="{FF2B5EF4-FFF2-40B4-BE49-F238E27FC236}">
                  <a16:creationId xmlns:a16="http://schemas.microsoft.com/office/drawing/2014/main" id="{BADAA315-2CE0-4325-AEA6-C56672033EC8}"/>
                </a:ext>
              </a:extLst>
            </p:cNvPr>
            <p:cNvSpPr txBox="1"/>
            <p:nvPr/>
          </p:nvSpPr>
          <p:spPr>
            <a:xfrm>
              <a:off x="4768838" y="3895179"/>
              <a:ext cx="496584" cy="368237"/>
            </a:xfrm>
            <a:prstGeom prst="rect">
              <a:avLst/>
            </a:prstGeom>
            <a:solidFill>
              <a:srgbClr val="E8B5BB">
                <a:alpha val="12549"/>
              </a:srgb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algn="ctr">
                <a:lnSpc>
                  <a:spcPct val="150000"/>
                </a:lnSpc>
                <a:defRPr>
                  <a:solidFill>
                    <a:srgbClr val="674188"/>
                  </a:solidFill>
                  <a:effectLst/>
                  <a:latin typeface="Fira Sans Extra Condensed" panose="020B0503050000020004" pitchFamily="34" charset="0"/>
                </a:defRPr>
              </a:lvl1pPr>
            </a:lstStyle>
            <a:p>
              <a:r>
                <a:rPr lang="en-US" altLang="zh-CN" sz="900" b="1" dirty="0"/>
                <a:t>Kids</a:t>
              </a:r>
            </a:p>
          </p:txBody>
        </p:sp>
        <p:sp>
          <p:nvSpPr>
            <p:cNvPr id="51" name="Google Shape;1009;p36">
              <a:extLst>
                <a:ext uri="{FF2B5EF4-FFF2-40B4-BE49-F238E27FC236}">
                  <a16:creationId xmlns:a16="http://schemas.microsoft.com/office/drawing/2014/main" id="{6834D4E4-8E83-F6DB-A858-B704FF4C0E55}"/>
                </a:ext>
              </a:extLst>
            </p:cNvPr>
            <p:cNvSpPr txBox="1"/>
            <p:nvPr/>
          </p:nvSpPr>
          <p:spPr>
            <a:xfrm>
              <a:off x="5302239" y="3894457"/>
              <a:ext cx="496584" cy="368237"/>
            </a:xfrm>
            <a:prstGeom prst="rect">
              <a:avLst/>
            </a:prstGeom>
            <a:solidFill>
              <a:srgbClr val="E8B5BB">
                <a:alpha val="12549"/>
              </a:srgb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algn="ctr">
                <a:lnSpc>
                  <a:spcPct val="150000"/>
                </a:lnSpc>
                <a:defRPr>
                  <a:solidFill>
                    <a:srgbClr val="674188"/>
                  </a:solidFill>
                  <a:effectLst/>
                  <a:latin typeface="Fira Sans Extra Condensed" panose="020B0503050000020004" pitchFamily="34" charset="0"/>
                </a:defRPr>
              </a:lvl1pPr>
            </a:lstStyle>
            <a:p>
              <a:r>
                <a:rPr lang="en-US" altLang="zh-CN" sz="900" b="1" dirty="0"/>
                <a:t>Teens</a:t>
              </a:r>
            </a:p>
          </p:txBody>
        </p:sp>
        <p:sp>
          <p:nvSpPr>
            <p:cNvPr id="52" name="Google Shape;1009;p36">
              <a:extLst>
                <a:ext uri="{FF2B5EF4-FFF2-40B4-BE49-F238E27FC236}">
                  <a16:creationId xmlns:a16="http://schemas.microsoft.com/office/drawing/2014/main" id="{C4B8B18F-A77C-4D58-F536-24A603A15049}"/>
                </a:ext>
              </a:extLst>
            </p:cNvPr>
            <p:cNvSpPr txBox="1"/>
            <p:nvPr/>
          </p:nvSpPr>
          <p:spPr>
            <a:xfrm>
              <a:off x="5829790" y="3898875"/>
              <a:ext cx="496584" cy="368237"/>
            </a:xfrm>
            <a:prstGeom prst="rect">
              <a:avLst/>
            </a:prstGeom>
            <a:solidFill>
              <a:srgbClr val="E8B5BB">
                <a:alpha val="12549"/>
              </a:srgb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algn="ctr">
                <a:lnSpc>
                  <a:spcPct val="150000"/>
                </a:lnSpc>
                <a:defRPr>
                  <a:solidFill>
                    <a:srgbClr val="674188"/>
                  </a:solidFill>
                  <a:effectLst/>
                  <a:latin typeface="Fira Sans Extra Condensed" panose="020B0503050000020004" pitchFamily="34" charset="0"/>
                </a:defRPr>
              </a:lvl1pPr>
            </a:lstStyle>
            <a:p>
              <a:r>
                <a:rPr lang="en-US" altLang="zh-CN" sz="900" b="1" dirty="0"/>
                <a:t>Date</a:t>
              </a:r>
            </a:p>
          </p:txBody>
        </p:sp>
      </p:grpSp>
      <p:grpSp>
        <p:nvGrpSpPr>
          <p:cNvPr id="54" name="Group 53">
            <a:extLst>
              <a:ext uri="{FF2B5EF4-FFF2-40B4-BE49-F238E27FC236}">
                <a16:creationId xmlns:a16="http://schemas.microsoft.com/office/drawing/2014/main" id="{B7BA8545-3CBD-49DC-E743-56687E118FAF}"/>
              </a:ext>
            </a:extLst>
          </p:cNvPr>
          <p:cNvGrpSpPr/>
          <p:nvPr/>
        </p:nvGrpSpPr>
        <p:grpSpPr>
          <a:xfrm>
            <a:off x="0" y="4822529"/>
            <a:ext cx="9144000" cy="312985"/>
            <a:chOff x="0" y="4703525"/>
            <a:chExt cx="9144000" cy="431990"/>
          </a:xfrm>
        </p:grpSpPr>
        <p:sp>
          <p:nvSpPr>
            <p:cNvPr id="55" name="Rectangle 54">
              <a:extLst>
                <a:ext uri="{FF2B5EF4-FFF2-40B4-BE49-F238E27FC236}">
                  <a16:creationId xmlns:a16="http://schemas.microsoft.com/office/drawing/2014/main" id="{0F13ABDF-369A-9193-3C91-B3DCB7CA6444}"/>
                </a:ext>
              </a:extLst>
            </p:cNvPr>
            <p:cNvSpPr/>
            <p:nvPr/>
          </p:nvSpPr>
          <p:spPr>
            <a:xfrm>
              <a:off x="0" y="4703525"/>
              <a:ext cx="1854200" cy="431990"/>
            </a:xfrm>
            <a:prstGeom prst="rect">
              <a:avLst/>
            </a:prstGeom>
            <a:solidFill>
              <a:srgbClr val="FFFBF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ltLang="zh-CN" sz="1100" dirty="0">
                  <a:solidFill>
                    <a:srgbClr val="846E84"/>
                  </a:solidFill>
                  <a:latin typeface="Fira Sans Extra Condensed" panose="020B0503050000020004" pitchFamily="34" charset="0"/>
                  <a:ea typeface="DengXian"/>
                  <a:cs typeface="Times New Roman"/>
                </a:rPr>
                <a:t>Business Statement</a:t>
              </a:r>
              <a:endParaRPr lang="en-US" sz="1100" dirty="0">
                <a:solidFill>
                  <a:srgbClr val="846E84"/>
                </a:solidFill>
                <a:latin typeface="Fira Sans Extra Condensed" panose="020B0503050000020004" pitchFamily="34" charset="0"/>
                <a:ea typeface="DengXian"/>
                <a:cs typeface="Times New Roman"/>
              </a:endParaRPr>
            </a:p>
          </p:txBody>
        </p:sp>
        <p:sp>
          <p:nvSpPr>
            <p:cNvPr id="56" name="Rectangle 55">
              <a:extLst>
                <a:ext uri="{FF2B5EF4-FFF2-40B4-BE49-F238E27FC236}">
                  <a16:creationId xmlns:a16="http://schemas.microsoft.com/office/drawing/2014/main" id="{DF1C7A1D-BC01-E4AC-D8B6-9E30F6376884}"/>
                </a:ext>
              </a:extLst>
            </p:cNvPr>
            <p:cNvSpPr/>
            <p:nvPr/>
          </p:nvSpPr>
          <p:spPr>
            <a:xfrm>
              <a:off x="3630066" y="4703525"/>
              <a:ext cx="1508315" cy="431990"/>
            </a:xfrm>
            <a:prstGeom prst="rect">
              <a:avLst/>
            </a:prstGeom>
            <a:solidFill>
              <a:srgbClr val="FFFBF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ltLang="zh-CN" sz="1100" dirty="0">
                  <a:solidFill>
                    <a:srgbClr val="846E84"/>
                  </a:solidFill>
                  <a:latin typeface="Fira Sans Extra Condensed" panose="020B0503050000020004" pitchFamily="34" charset="0"/>
                  <a:ea typeface="DengXian"/>
                  <a:cs typeface="Times New Roman"/>
                </a:rPr>
                <a:t>EDA</a:t>
              </a:r>
              <a:endParaRPr lang="en-US" sz="1100" dirty="0">
                <a:solidFill>
                  <a:srgbClr val="846E84"/>
                </a:solidFill>
                <a:latin typeface="Fira Sans Extra Condensed" panose="020B0503050000020004" pitchFamily="34" charset="0"/>
                <a:ea typeface="DengXian"/>
                <a:cs typeface="Times New Roman"/>
              </a:endParaRPr>
            </a:p>
          </p:txBody>
        </p:sp>
        <p:sp>
          <p:nvSpPr>
            <p:cNvPr id="57" name="Rectangle 56">
              <a:extLst>
                <a:ext uri="{FF2B5EF4-FFF2-40B4-BE49-F238E27FC236}">
                  <a16:creationId xmlns:a16="http://schemas.microsoft.com/office/drawing/2014/main" id="{1C45AB76-0850-19C1-5AAC-267962626889}"/>
                </a:ext>
              </a:extLst>
            </p:cNvPr>
            <p:cNvSpPr/>
            <p:nvPr/>
          </p:nvSpPr>
          <p:spPr>
            <a:xfrm>
              <a:off x="1854200" y="4703525"/>
              <a:ext cx="1790700" cy="431990"/>
            </a:xfrm>
            <a:prstGeom prst="rect">
              <a:avLst/>
            </a:prstGeom>
            <a:solidFill>
              <a:srgbClr val="674188"/>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bg1"/>
                  </a:solidFill>
                  <a:latin typeface="Fira Sans Extra Condensed" panose="020B0503050000020004" pitchFamily="34" charset="0"/>
                  <a:cs typeface="Calibri" panose="020F0502020204030204" pitchFamily="34" charset="0"/>
                </a:rPr>
                <a:t>Data &amp; Data Prep</a:t>
              </a:r>
            </a:p>
          </p:txBody>
        </p:sp>
        <p:sp>
          <p:nvSpPr>
            <p:cNvPr id="58" name="Rectangle 57">
              <a:extLst>
                <a:ext uri="{FF2B5EF4-FFF2-40B4-BE49-F238E27FC236}">
                  <a16:creationId xmlns:a16="http://schemas.microsoft.com/office/drawing/2014/main" id="{BE88172D-7666-515D-EA30-C1AE72FD68AA}"/>
                </a:ext>
              </a:extLst>
            </p:cNvPr>
            <p:cNvSpPr/>
            <p:nvPr/>
          </p:nvSpPr>
          <p:spPr>
            <a:xfrm>
              <a:off x="5138382" y="4703525"/>
              <a:ext cx="2058251" cy="431990"/>
            </a:xfrm>
            <a:prstGeom prst="rect">
              <a:avLst/>
            </a:prstGeom>
            <a:solidFill>
              <a:srgbClr val="FFFBF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ltLang="zh-CN" sz="1100" dirty="0">
                  <a:solidFill>
                    <a:srgbClr val="846E84"/>
                  </a:solidFill>
                  <a:latin typeface="Fira Sans Extra Condensed" panose="020B0503050000020004" pitchFamily="34" charset="0"/>
                  <a:ea typeface="DengXian"/>
                  <a:cs typeface="Times New Roman"/>
                </a:rPr>
                <a:t>Quantitative research &amp; Models</a:t>
              </a:r>
              <a:endParaRPr lang="en-US" sz="1100" dirty="0">
                <a:solidFill>
                  <a:srgbClr val="846E84"/>
                </a:solidFill>
                <a:latin typeface="Fira Sans Extra Condensed" panose="020B0503050000020004" pitchFamily="34" charset="0"/>
                <a:ea typeface="DengXian"/>
                <a:cs typeface="Times New Roman"/>
              </a:endParaRPr>
            </a:p>
          </p:txBody>
        </p:sp>
        <p:sp>
          <p:nvSpPr>
            <p:cNvPr id="59" name="Rectangle 58">
              <a:extLst>
                <a:ext uri="{FF2B5EF4-FFF2-40B4-BE49-F238E27FC236}">
                  <a16:creationId xmlns:a16="http://schemas.microsoft.com/office/drawing/2014/main" id="{760F2735-FBAA-3A71-CD35-A35823BB221B}"/>
                </a:ext>
              </a:extLst>
            </p:cNvPr>
            <p:cNvSpPr/>
            <p:nvPr/>
          </p:nvSpPr>
          <p:spPr>
            <a:xfrm>
              <a:off x="7166966" y="4703525"/>
              <a:ext cx="1977034" cy="431990"/>
            </a:xfrm>
            <a:prstGeom prst="rect">
              <a:avLst/>
            </a:prstGeom>
            <a:solidFill>
              <a:srgbClr val="FFFBF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ltLang="zh-CN" sz="1100" dirty="0">
                  <a:solidFill>
                    <a:srgbClr val="846E84"/>
                  </a:solidFill>
                  <a:latin typeface="Fira Sans Extra Condensed" panose="020B0503050000020004" pitchFamily="34" charset="0"/>
                  <a:ea typeface="DengXian"/>
                  <a:cs typeface="Times New Roman"/>
                </a:rPr>
                <a:t>Ethical &amp; Christian Faith</a:t>
              </a:r>
              <a:endParaRPr lang="en-US" sz="1100" dirty="0">
                <a:solidFill>
                  <a:srgbClr val="846E84"/>
                </a:solidFill>
                <a:latin typeface="Fira Sans Extra Condensed" panose="020B0503050000020004" pitchFamily="34" charset="0"/>
                <a:ea typeface="DengXian"/>
                <a:cs typeface="Times New Roman"/>
              </a:endParaRPr>
            </a:p>
          </p:txBody>
        </p:sp>
      </p:grpSp>
    </p:spTree>
    <p:extLst>
      <p:ext uri="{BB962C8B-B14F-4D97-AF65-F5344CB8AC3E}">
        <p14:creationId xmlns:p14="http://schemas.microsoft.com/office/powerpoint/2010/main" val="39485244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grpSp>
        <p:nvGrpSpPr>
          <p:cNvPr id="40" name="Group 39">
            <a:extLst>
              <a:ext uri="{FF2B5EF4-FFF2-40B4-BE49-F238E27FC236}">
                <a16:creationId xmlns:a16="http://schemas.microsoft.com/office/drawing/2014/main" id="{B2DFD452-801A-0571-F3F1-DFE2A888E094}"/>
              </a:ext>
            </a:extLst>
          </p:cNvPr>
          <p:cNvGrpSpPr/>
          <p:nvPr/>
        </p:nvGrpSpPr>
        <p:grpSpPr>
          <a:xfrm>
            <a:off x="382716" y="1392283"/>
            <a:ext cx="4052417" cy="2224270"/>
            <a:chOff x="304892" y="1392283"/>
            <a:chExt cx="4052417" cy="2224270"/>
          </a:xfrm>
        </p:grpSpPr>
        <p:grpSp>
          <p:nvGrpSpPr>
            <p:cNvPr id="71" name="Group 70">
              <a:extLst>
                <a:ext uri="{FF2B5EF4-FFF2-40B4-BE49-F238E27FC236}">
                  <a16:creationId xmlns:a16="http://schemas.microsoft.com/office/drawing/2014/main" id="{F2BC2E0A-2A51-D9D5-107B-6677B2F61399}"/>
                </a:ext>
              </a:extLst>
            </p:cNvPr>
            <p:cNvGrpSpPr/>
            <p:nvPr/>
          </p:nvGrpSpPr>
          <p:grpSpPr>
            <a:xfrm>
              <a:off x="304892" y="1392283"/>
              <a:ext cx="4052417" cy="2224270"/>
              <a:chOff x="391241" y="203200"/>
              <a:chExt cx="5403223" cy="2965693"/>
            </a:xfrm>
          </p:grpSpPr>
          <p:sp>
            <p:nvSpPr>
              <p:cNvPr id="70" name="Rectangle 69">
                <a:extLst>
                  <a:ext uri="{FF2B5EF4-FFF2-40B4-BE49-F238E27FC236}">
                    <a16:creationId xmlns:a16="http://schemas.microsoft.com/office/drawing/2014/main" id="{1437510A-3FEB-85B3-7233-D1FFF5DC6B8B}"/>
                  </a:ext>
                </a:extLst>
              </p:cNvPr>
              <p:cNvSpPr/>
              <p:nvPr/>
            </p:nvSpPr>
            <p:spPr>
              <a:xfrm>
                <a:off x="391241" y="203200"/>
                <a:ext cx="5102733" cy="296569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nvGrpSpPr>
              <p:cNvPr id="61" name="Group 60">
                <a:extLst>
                  <a:ext uri="{FF2B5EF4-FFF2-40B4-BE49-F238E27FC236}">
                    <a16:creationId xmlns:a16="http://schemas.microsoft.com/office/drawing/2014/main" id="{7D9622E2-37B3-9AA1-FF98-2ABB15BBCD27}"/>
                  </a:ext>
                </a:extLst>
              </p:cNvPr>
              <p:cNvGrpSpPr/>
              <p:nvPr/>
            </p:nvGrpSpPr>
            <p:grpSpPr>
              <a:xfrm>
                <a:off x="491489" y="346747"/>
                <a:ext cx="5302975" cy="2575515"/>
                <a:chOff x="703683" y="715861"/>
                <a:chExt cx="5302975" cy="2575515"/>
              </a:xfrm>
            </p:grpSpPr>
            <p:grpSp>
              <p:nvGrpSpPr>
                <p:cNvPr id="59" name="Group 58">
                  <a:extLst>
                    <a:ext uri="{FF2B5EF4-FFF2-40B4-BE49-F238E27FC236}">
                      <a16:creationId xmlns:a16="http://schemas.microsoft.com/office/drawing/2014/main" id="{FE8A33FC-FC4C-FAC8-6666-6B6ED1B73438}"/>
                    </a:ext>
                  </a:extLst>
                </p:cNvPr>
                <p:cNvGrpSpPr/>
                <p:nvPr/>
              </p:nvGrpSpPr>
              <p:grpSpPr>
                <a:xfrm>
                  <a:off x="901776" y="1425371"/>
                  <a:ext cx="4543018" cy="1866005"/>
                  <a:chOff x="909149" y="2495666"/>
                  <a:chExt cx="4543018" cy="1866005"/>
                </a:xfrm>
              </p:grpSpPr>
              <p:sp>
                <p:nvSpPr>
                  <p:cNvPr id="25" name="TextBox 24">
                    <a:extLst>
                      <a:ext uri="{FF2B5EF4-FFF2-40B4-BE49-F238E27FC236}">
                        <a16:creationId xmlns:a16="http://schemas.microsoft.com/office/drawing/2014/main" id="{BA6A6805-A7A4-29BB-98FE-598F9DB6F081}"/>
                      </a:ext>
                    </a:extLst>
                  </p:cNvPr>
                  <p:cNvSpPr txBox="1"/>
                  <p:nvPr/>
                </p:nvSpPr>
                <p:spPr>
                  <a:xfrm>
                    <a:off x="1112349" y="2495666"/>
                    <a:ext cx="2512069" cy="338555"/>
                  </a:xfrm>
                  <a:prstGeom prst="rect">
                    <a:avLst/>
                  </a:prstGeom>
                  <a:noFill/>
                </p:spPr>
                <p:txBody>
                  <a:bodyPr wrap="square">
                    <a:spAutoFit/>
                  </a:bodyPr>
                  <a:lstStyle/>
                  <a:p>
                    <a:r>
                      <a:rPr lang="en-US" sz="1050" dirty="0">
                        <a:solidFill>
                          <a:srgbClr val="846E84"/>
                        </a:solidFill>
                        <a:latin typeface="Fira Sans Extra Condensed"/>
                        <a:ea typeface="Fira Sans Extra Condensed"/>
                        <a:cs typeface="Fira Sans Extra Condensed"/>
                        <a:sym typeface="Fira Sans Extra Condensed"/>
                      </a:rPr>
                      <a:t>2240 data points &amp; 29 features</a:t>
                    </a:r>
                  </a:p>
                </p:txBody>
              </p:sp>
              <p:sp>
                <p:nvSpPr>
                  <p:cNvPr id="9" name="Google Shape;1386;p44">
                    <a:extLst>
                      <a:ext uri="{FF2B5EF4-FFF2-40B4-BE49-F238E27FC236}">
                        <a16:creationId xmlns:a16="http://schemas.microsoft.com/office/drawing/2014/main" id="{A15E59DE-E3C0-1A60-BCB1-7EE870CE9CB3}"/>
                      </a:ext>
                    </a:extLst>
                  </p:cNvPr>
                  <p:cNvSpPr/>
                  <p:nvPr/>
                </p:nvSpPr>
                <p:spPr>
                  <a:xfrm>
                    <a:off x="909149" y="2538468"/>
                    <a:ext cx="203200" cy="203200"/>
                  </a:xfrm>
                  <a:prstGeom prst="ellipse">
                    <a:avLst/>
                  </a:prstGeom>
                  <a:solidFill>
                    <a:schemeClr val="accent5">
                      <a:lumMod val="75000"/>
                    </a:schemeClr>
                  </a:solidFill>
                  <a:ln>
                    <a:noFill/>
                  </a:ln>
                </p:spPr>
                <p:txBody>
                  <a:bodyPr spcFirstLastPara="1" wrap="square" lIns="91425" tIns="91425" rIns="91425" bIns="91425" anchor="ctr" anchorCtr="0">
                    <a:noAutofit/>
                  </a:bodyPr>
                  <a:lstStyle/>
                  <a:p>
                    <a:endParaRPr sz="1800"/>
                  </a:p>
                </p:txBody>
              </p:sp>
              <p:sp>
                <p:nvSpPr>
                  <p:cNvPr id="10" name="Google Shape;1388;p44">
                    <a:extLst>
                      <a:ext uri="{FF2B5EF4-FFF2-40B4-BE49-F238E27FC236}">
                        <a16:creationId xmlns:a16="http://schemas.microsoft.com/office/drawing/2014/main" id="{423650AC-1538-A0DF-97F6-93F14217244F}"/>
                      </a:ext>
                    </a:extLst>
                  </p:cNvPr>
                  <p:cNvSpPr/>
                  <p:nvPr/>
                </p:nvSpPr>
                <p:spPr>
                  <a:xfrm>
                    <a:off x="909149" y="4067840"/>
                    <a:ext cx="203200" cy="203200"/>
                  </a:xfrm>
                  <a:prstGeom prst="ellipse">
                    <a:avLst/>
                  </a:prstGeom>
                  <a:solidFill>
                    <a:srgbClr val="C3ACD8"/>
                  </a:solidFill>
                  <a:ln>
                    <a:noFill/>
                  </a:ln>
                </p:spPr>
                <p:txBody>
                  <a:bodyPr spcFirstLastPara="1" wrap="square" lIns="91425" tIns="91425" rIns="91425" bIns="91425" anchor="ctr" anchorCtr="0">
                    <a:noAutofit/>
                  </a:bodyPr>
                  <a:lstStyle/>
                  <a:p>
                    <a:endParaRPr sz="1800"/>
                  </a:p>
                </p:txBody>
              </p:sp>
              <p:sp>
                <p:nvSpPr>
                  <p:cNvPr id="11" name="Google Shape;1390;p44">
                    <a:extLst>
                      <a:ext uri="{FF2B5EF4-FFF2-40B4-BE49-F238E27FC236}">
                        <a16:creationId xmlns:a16="http://schemas.microsoft.com/office/drawing/2014/main" id="{A0E6EB31-6BA9-BF72-4C1C-0F91886B6769}"/>
                      </a:ext>
                    </a:extLst>
                  </p:cNvPr>
                  <p:cNvSpPr/>
                  <p:nvPr/>
                </p:nvSpPr>
                <p:spPr>
                  <a:xfrm>
                    <a:off x="913017" y="3364445"/>
                    <a:ext cx="203200" cy="203200"/>
                  </a:xfrm>
                  <a:prstGeom prst="ellipse">
                    <a:avLst/>
                  </a:prstGeom>
                  <a:solidFill>
                    <a:srgbClr val="674188"/>
                  </a:solidFill>
                  <a:ln>
                    <a:noFill/>
                  </a:ln>
                </p:spPr>
                <p:txBody>
                  <a:bodyPr spcFirstLastPara="1" wrap="square" lIns="91425" tIns="91425" rIns="91425" bIns="91425" anchor="ctr" anchorCtr="0">
                    <a:noAutofit/>
                  </a:bodyPr>
                  <a:lstStyle/>
                  <a:p>
                    <a:endParaRPr sz="1800"/>
                  </a:p>
                </p:txBody>
              </p:sp>
              <p:sp>
                <p:nvSpPr>
                  <p:cNvPr id="19" name="TextBox 18">
                    <a:extLst>
                      <a:ext uri="{FF2B5EF4-FFF2-40B4-BE49-F238E27FC236}">
                        <a16:creationId xmlns:a16="http://schemas.microsoft.com/office/drawing/2014/main" id="{8CC50D05-9A2E-57E5-B174-E6C29FAC304F}"/>
                      </a:ext>
                    </a:extLst>
                  </p:cNvPr>
                  <p:cNvSpPr txBox="1"/>
                  <p:nvPr/>
                </p:nvSpPr>
                <p:spPr>
                  <a:xfrm>
                    <a:off x="1116217" y="3302237"/>
                    <a:ext cx="4335950" cy="1059434"/>
                  </a:xfrm>
                  <a:prstGeom prst="rect">
                    <a:avLst/>
                  </a:prstGeom>
                  <a:noFill/>
                </p:spPr>
                <p:txBody>
                  <a:bodyPr wrap="square">
                    <a:spAutoFit/>
                  </a:bodyPr>
                  <a:lstStyle/>
                  <a:p>
                    <a:r>
                      <a:rPr lang="en-US" sz="1050" dirty="0">
                        <a:solidFill>
                          <a:srgbClr val="846E84"/>
                        </a:solidFill>
                        <a:latin typeface="Fira Sans Extra Condensed"/>
                        <a:ea typeface="Fira Sans Extra Condensed"/>
                        <a:cs typeface="Fira Sans Extra Condensed"/>
                        <a:sym typeface="Fira Sans Extra Condensed"/>
                      </a:rPr>
                      <a:t>Each row represents customer basic info: </a:t>
                    </a:r>
                    <a:r>
                      <a:rPr lang="en-US" sz="1050" dirty="0">
                        <a:solidFill>
                          <a:srgbClr val="846E84"/>
                        </a:solidFill>
                        <a:latin typeface="Fira Sans Extra Condensed" panose="020B0503050000020004" pitchFamily="34" charset="0"/>
                        <a:ea typeface="Roboto"/>
                        <a:cs typeface="Roboto"/>
                        <a:sym typeface="Roboto"/>
                      </a:rPr>
                      <a:t>Income, Education, Marital status, have kid or teen, spending amount for items, etc.</a:t>
                    </a:r>
                  </a:p>
                  <a:p>
                    <a:pPr>
                      <a:lnSpc>
                        <a:spcPct val="150000"/>
                      </a:lnSpc>
                    </a:pPr>
                    <a:r>
                      <a:rPr lang="en-US" sz="1050" dirty="0">
                        <a:solidFill>
                          <a:srgbClr val="846E84"/>
                        </a:solidFill>
                        <a:latin typeface="Fira Sans Extra Condensed" panose="020B0503050000020004" pitchFamily="34" charset="0"/>
                        <a:ea typeface="Roboto"/>
                        <a:cs typeface="Roboto"/>
                        <a:sym typeface="Roboto"/>
                      </a:rPr>
                      <a:t>6 Campaigns’ response</a:t>
                    </a:r>
                    <a:endParaRPr lang="en-US" sz="1050" dirty="0">
                      <a:solidFill>
                        <a:srgbClr val="846E84"/>
                      </a:solidFill>
                      <a:latin typeface="Fira Sans Extra Condensed"/>
                      <a:ea typeface="Fira Sans Extra Condensed"/>
                      <a:cs typeface="Fira Sans Extra Condensed"/>
                      <a:sym typeface="Fira Sans Extra Condensed"/>
                    </a:endParaRPr>
                  </a:p>
                </p:txBody>
              </p:sp>
            </p:grpSp>
            <p:sp>
              <p:nvSpPr>
                <p:cNvPr id="60" name="Google Shape;365;p22">
                  <a:extLst>
                    <a:ext uri="{FF2B5EF4-FFF2-40B4-BE49-F238E27FC236}">
                      <a16:creationId xmlns:a16="http://schemas.microsoft.com/office/drawing/2014/main" id="{734E9877-3C1C-4993-5BAB-46992AE3E9B5}"/>
                    </a:ext>
                  </a:extLst>
                </p:cNvPr>
                <p:cNvSpPr txBox="1"/>
                <p:nvPr/>
              </p:nvSpPr>
              <p:spPr>
                <a:xfrm>
                  <a:off x="703683" y="715861"/>
                  <a:ext cx="5302975" cy="567500"/>
                </a:xfrm>
                <a:prstGeom prst="rect">
                  <a:avLst/>
                </a:prstGeom>
                <a:noFill/>
                <a:ln>
                  <a:noFill/>
                </a:ln>
              </p:spPr>
              <p:txBody>
                <a:bodyPr spcFirstLastPara="1" wrap="square" lIns="91425" tIns="91425" rIns="91425" bIns="91425" anchor="ctr" anchorCtr="0">
                  <a:noAutofit/>
                </a:bodyPr>
                <a:lstStyle/>
                <a:p>
                  <a:r>
                    <a:rPr lang="en-US" altLang="zh-CN" sz="3200" b="1" dirty="0">
                      <a:solidFill>
                        <a:srgbClr val="674188"/>
                      </a:solidFill>
                      <a:latin typeface="Fira Sans Extra Condensed"/>
                      <a:ea typeface="Fira Sans Extra Condensed"/>
                      <a:cs typeface="Fira Sans Extra Condensed"/>
                      <a:sym typeface="Fira Sans Extra Condensed"/>
                    </a:rPr>
                    <a:t>Kaggle</a:t>
                  </a:r>
                  <a:endParaRPr sz="3200" b="1" dirty="0">
                    <a:solidFill>
                      <a:srgbClr val="674188"/>
                    </a:solidFill>
                    <a:latin typeface="Fira Sans Extra Condensed"/>
                    <a:ea typeface="Fira Sans Extra Condensed"/>
                    <a:cs typeface="Fira Sans Extra Condensed"/>
                    <a:sym typeface="Fira Sans Extra Condensed"/>
                  </a:endParaRPr>
                </a:p>
              </p:txBody>
            </p:sp>
          </p:grpSp>
        </p:grpSp>
        <p:sp>
          <p:nvSpPr>
            <p:cNvPr id="38" name="TextBox 37">
              <a:extLst>
                <a:ext uri="{FF2B5EF4-FFF2-40B4-BE49-F238E27FC236}">
                  <a16:creationId xmlns:a16="http://schemas.microsoft.com/office/drawing/2014/main" id="{44E59053-4E32-E90D-0DF8-FE8E8F44AF93}"/>
                </a:ext>
              </a:extLst>
            </p:cNvPr>
            <p:cNvSpPr txBox="1"/>
            <p:nvPr/>
          </p:nvSpPr>
          <p:spPr>
            <a:xfrm>
              <a:off x="681048" y="2318093"/>
              <a:ext cx="3036025" cy="253916"/>
            </a:xfrm>
            <a:prstGeom prst="rect">
              <a:avLst/>
            </a:prstGeom>
            <a:noFill/>
          </p:spPr>
          <p:txBody>
            <a:bodyPr wrap="square">
              <a:spAutoFit/>
            </a:bodyPr>
            <a:lstStyle/>
            <a:p>
              <a:r>
                <a:rPr lang="en-US" sz="1050" dirty="0">
                  <a:solidFill>
                    <a:srgbClr val="846E84"/>
                  </a:solidFill>
                  <a:latin typeface="Fira Sans Extra Condensed"/>
                  <a:ea typeface="Fira Sans Extra Condensed"/>
                  <a:cs typeface="Fira Sans Extra Condensed"/>
                  <a:sym typeface="Fira Sans Extra Condensed"/>
                </a:rPr>
                <a:t>Cleaned data: 2222 data points &amp; 31 features</a:t>
              </a:r>
            </a:p>
          </p:txBody>
        </p:sp>
        <p:sp>
          <p:nvSpPr>
            <p:cNvPr id="39" name="Google Shape;1386;p44">
              <a:extLst>
                <a:ext uri="{FF2B5EF4-FFF2-40B4-BE49-F238E27FC236}">
                  <a16:creationId xmlns:a16="http://schemas.microsoft.com/office/drawing/2014/main" id="{C0667179-DD81-0C51-6239-08096A864B68}"/>
                </a:ext>
              </a:extLst>
            </p:cNvPr>
            <p:cNvSpPr/>
            <p:nvPr/>
          </p:nvSpPr>
          <p:spPr>
            <a:xfrm>
              <a:off x="528648" y="2350195"/>
              <a:ext cx="152400" cy="152400"/>
            </a:xfrm>
            <a:prstGeom prst="ellipse">
              <a:avLst/>
            </a:prstGeom>
            <a:solidFill>
              <a:schemeClr val="accent5">
                <a:lumMod val="75000"/>
              </a:schemeClr>
            </a:solidFill>
            <a:ln>
              <a:noFill/>
            </a:ln>
          </p:spPr>
          <p:txBody>
            <a:bodyPr spcFirstLastPara="1" wrap="square" lIns="91425" tIns="91425" rIns="91425" bIns="91425" anchor="ctr" anchorCtr="0">
              <a:noAutofit/>
            </a:bodyPr>
            <a:lstStyle/>
            <a:p>
              <a:endParaRPr sz="1800"/>
            </a:p>
          </p:txBody>
        </p:sp>
      </p:grpSp>
      <p:pic>
        <p:nvPicPr>
          <p:cNvPr id="37" name="Picture 36" descr="A screenshot of a graph&#10;&#10;Description automatically generated">
            <a:extLst>
              <a:ext uri="{FF2B5EF4-FFF2-40B4-BE49-F238E27FC236}">
                <a16:creationId xmlns:a16="http://schemas.microsoft.com/office/drawing/2014/main" id="{EC193F63-99BF-5405-C64D-85359E8B1827}"/>
              </a:ext>
            </a:extLst>
          </p:cNvPr>
          <p:cNvPicPr>
            <a:picLocks noChangeAspect="1"/>
          </p:cNvPicPr>
          <p:nvPr/>
        </p:nvPicPr>
        <p:blipFill>
          <a:blip r:embed="rId3"/>
          <a:stretch>
            <a:fillRect/>
          </a:stretch>
        </p:blipFill>
        <p:spPr>
          <a:xfrm>
            <a:off x="4382963" y="731443"/>
            <a:ext cx="4711087" cy="3675952"/>
          </a:xfrm>
          <a:prstGeom prst="rect">
            <a:avLst/>
          </a:prstGeom>
        </p:spPr>
      </p:pic>
      <p:grpSp>
        <p:nvGrpSpPr>
          <p:cNvPr id="8" name="Group 7">
            <a:extLst>
              <a:ext uri="{FF2B5EF4-FFF2-40B4-BE49-F238E27FC236}">
                <a16:creationId xmlns:a16="http://schemas.microsoft.com/office/drawing/2014/main" id="{A3EB6A3C-934E-7D27-2FF2-B53198661268}"/>
              </a:ext>
            </a:extLst>
          </p:cNvPr>
          <p:cNvGrpSpPr/>
          <p:nvPr/>
        </p:nvGrpSpPr>
        <p:grpSpPr>
          <a:xfrm>
            <a:off x="0" y="4822529"/>
            <a:ext cx="9144000" cy="312985"/>
            <a:chOff x="0" y="4703525"/>
            <a:chExt cx="9144000" cy="431990"/>
          </a:xfrm>
        </p:grpSpPr>
        <p:sp>
          <p:nvSpPr>
            <p:cNvPr id="12" name="Rectangle 11">
              <a:extLst>
                <a:ext uri="{FF2B5EF4-FFF2-40B4-BE49-F238E27FC236}">
                  <a16:creationId xmlns:a16="http://schemas.microsoft.com/office/drawing/2014/main" id="{67E9976E-A3E0-7D07-649A-8457E959DDC7}"/>
                </a:ext>
              </a:extLst>
            </p:cNvPr>
            <p:cNvSpPr/>
            <p:nvPr/>
          </p:nvSpPr>
          <p:spPr>
            <a:xfrm>
              <a:off x="0" y="4703525"/>
              <a:ext cx="1854200" cy="431990"/>
            </a:xfrm>
            <a:prstGeom prst="rect">
              <a:avLst/>
            </a:prstGeom>
            <a:solidFill>
              <a:srgbClr val="FFFBF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ltLang="zh-CN" sz="1100" dirty="0">
                  <a:solidFill>
                    <a:srgbClr val="846E84"/>
                  </a:solidFill>
                  <a:latin typeface="Fira Sans Extra Condensed" panose="020B0503050000020004" pitchFamily="34" charset="0"/>
                  <a:ea typeface="DengXian"/>
                  <a:cs typeface="Times New Roman"/>
                </a:rPr>
                <a:t>Business Statement</a:t>
              </a:r>
              <a:endParaRPr lang="en-US" sz="1100" dirty="0">
                <a:solidFill>
                  <a:srgbClr val="846E84"/>
                </a:solidFill>
                <a:latin typeface="Fira Sans Extra Condensed" panose="020B0503050000020004" pitchFamily="34" charset="0"/>
                <a:ea typeface="DengXian"/>
                <a:cs typeface="Times New Roman"/>
              </a:endParaRPr>
            </a:p>
          </p:txBody>
        </p:sp>
        <p:sp>
          <p:nvSpPr>
            <p:cNvPr id="13" name="Rectangle 12">
              <a:extLst>
                <a:ext uri="{FF2B5EF4-FFF2-40B4-BE49-F238E27FC236}">
                  <a16:creationId xmlns:a16="http://schemas.microsoft.com/office/drawing/2014/main" id="{9734AF17-75A1-8184-1182-855056FAAC11}"/>
                </a:ext>
              </a:extLst>
            </p:cNvPr>
            <p:cNvSpPr/>
            <p:nvPr/>
          </p:nvSpPr>
          <p:spPr>
            <a:xfrm>
              <a:off x="3630066" y="4703525"/>
              <a:ext cx="1508315" cy="431990"/>
            </a:xfrm>
            <a:prstGeom prst="rect">
              <a:avLst/>
            </a:prstGeom>
            <a:solidFill>
              <a:srgbClr val="674188"/>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b="1" dirty="0">
                  <a:solidFill>
                    <a:schemeClr val="bg1"/>
                  </a:solidFill>
                  <a:latin typeface="Fira Sans Extra Condensed" panose="020B0503050000020004" pitchFamily="34" charset="0"/>
                  <a:cs typeface="Calibri" panose="020F0502020204030204" pitchFamily="34" charset="0"/>
                </a:rPr>
                <a:t>EDA</a:t>
              </a:r>
              <a:endParaRPr lang="en-US" sz="1100" b="1" dirty="0">
                <a:solidFill>
                  <a:schemeClr val="bg1"/>
                </a:solidFill>
                <a:latin typeface="Fira Sans Extra Condensed" panose="020B0503050000020004" pitchFamily="34" charset="0"/>
                <a:cs typeface="Calibri" panose="020F0502020204030204" pitchFamily="34" charset="0"/>
              </a:endParaRPr>
            </a:p>
          </p:txBody>
        </p:sp>
        <p:sp>
          <p:nvSpPr>
            <p:cNvPr id="14" name="Rectangle 13">
              <a:extLst>
                <a:ext uri="{FF2B5EF4-FFF2-40B4-BE49-F238E27FC236}">
                  <a16:creationId xmlns:a16="http://schemas.microsoft.com/office/drawing/2014/main" id="{91EE1A16-3081-A571-AF36-2065A8E530A5}"/>
                </a:ext>
              </a:extLst>
            </p:cNvPr>
            <p:cNvSpPr/>
            <p:nvPr/>
          </p:nvSpPr>
          <p:spPr>
            <a:xfrm>
              <a:off x="1854200" y="4703525"/>
              <a:ext cx="1790700" cy="431990"/>
            </a:xfrm>
            <a:prstGeom prst="rect">
              <a:avLst/>
            </a:prstGeom>
            <a:solidFill>
              <a:srgbClr val="FFFBF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100" dirty="0">
                  <a:solidFill>
                    <a:srgbClr val="846E84"/>
                  </a:solidFill>
                  <a:latin typeface="Fira Sans Extra Condensed" panose="020B0503050000020004" pitchFamily="34" charset="0"/>
                  <a:ea typeface="DengXian"/>
                  <a:cs typeface="Times New Roman"/>
                </a:rPr>
                <a:t>Data &amp; Data Prep</a:t>
              </a:r>
            </a:p>
          </p:txBody>
        </p:sp>
        <p:sp>
          <p:nvSpPr>
            <p:cNvPr id="15" name="Rectangle 14">
              <a:extLst>
                <a:ext uri="{FF2B5EF4-FFF2-40B4-BE49-F238E27FC236}">
                  <a16:creationId xmlns:a16="http://schemas.microsoft.com/office/drawing/2014/main" id="{B291943C-38ED-D6A3-D0C1-0A390B5182AA}"/>
                </a:ext>
              </a:extLst>
            </p:cNvPr>
            <p:cNvSpPr/>
            <p:nvPr/>
          </p:nvSpPr>
          <p:spPr>
            <a:xfrm>
              <a:off x="5138382" y="4703525"/>
              <a:ext cx="2058251" cy="431990"/>
            </a:xfrm>
            <a:prstGeom prst="rect">
              <a:avLst/>
            </a:prstGeom>
            <a:solidFill>
              <a:srgbClr val="FFFBF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ltLang="zh-CN" sz="1100" dirty="0">
                  <a:solidFill>
                    <a:srgbClr val="846E84"/>
                  </a:solidFill>
                  <a:latin typeface="Fira Sans Extra Condensed" panose="020B0503050000020004" pitchFamily="34" charset="0"/>
                  <a:ea typeface="DengXian"/>
                  <a:cs typeface="Times New Roman"/>
                </a:rPr>
                <a:t>Quantitative research &amp; Models</a:t>
              </a:r>
              <a:endParaRPr lang="en-US" sz="1100" dirty="0">
                <a:solidFill>
                  <a:srgbClr val="846E84"/>
                </a:solidFill>
                <a:latin typeface="Fira Sans Extra Condensed" panose="020B0503050000020004" pitchFamily="34" charset="0"/>
                <a:ea typeface="DengXian"/>
                <a:cs typeface="Times New Roman"/>
              </a:endParaRPr>
            </a:p>
          </p:txBody>
        </p:sp>
        <p:sp>
          <p:nvSpPr>
            <p:cNvPr id="18" name="Rectangle 17">
              <a:extLst>
                <a:ext uri="{FF2B5EF4-FFF2-40B4-BE49-F238E27FC236}">
                  <a16:creationId xmlns:a16="http://schemas.microsoft.com/office/drawing/2014/main" id="{502BCEC6-1FA0-4D71-5776-B6D4637C6451}"/>
                </a:ext>
              </a:extLst>
            </p:cNvPr>
            <p:cNvSpPr/>
            <p:nvPr/>
          </p:nvSpPr>
          <p:spPr>
            <a:xfrm>
              <a:off x="7166966" y="4703525"/>
              <a:ext cx="1977034" cy="431990"/>
            </a:xfrm>
            <a:prstGeom prst="rect">
              <a:avLst/>
            </a:prstGeom>
            <a:solidFill>
              <a:srgbClr val="FFFBF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ltLang="zh-CN" sz="1100" dirty="0">
                  <a:solidFill>
                    <a:srgbClr val="846E84"/>
                  </a:solidFill>
                  <a:latin typeface="Fira Sans Extra Condensed" panose="020B0503050000020004" pitchFamily="34" charset="0"/>
                  <a:ea typeface="DengXian"/>
                  <a:cs typeface="Times New Roman"/>
                </a:rPr>
                <a:t>Ethical &amp; Christian Faith</a:t>
              </a:r>
              <a:endParaRPr lang="en-US" sz="1100" dirty="0">
                <a:solidFill>
                  <a:srgbClr val="846E84"/>
                </a:solidFill>
                <a:latin typeface="Fira Sans Extra Condensed" panose="020B0503050000020004" pitchFamily="34" charset="0"/>
                <a:ea typeface="DengXian"/>
                <a:cs typeface="Times New Roman"/>
              </a:endParaRPr>
            </a:p>
          </p:txBody>
        </p:sp>
      </p:grpSp>
      <p:grpSp>
        <p:nvGrpSpPr>
          <p:cNvPr id="34" name="Group 33">
            <a:extLst>
              <a:ext uri="{FF2B5EF4-FFF2-40B4-BE49-F238E27FC236}">
                <a16:creationId xmlns:a16="http://schemas.microsoft.com/office/drawing/2014/main" id="{03283499-E315-1DB8-4037-BA569B2DBB6E}"/>
              </a:ext>
            </a:extLst>
          </p:cNvPr>
          <p:cNvGrpSpPr/>
          <p:nvPr/>
        </p:nvGrpSpPr>
        <p:grpSpPr>
          <a:xfrm>
            <a:off x="-4184742" y="779550"/>
            <a:ext cx="4439310" cy="3604616"/>
            <a:chOff x="522953" y="1239223"/>
            <a:chExt cx="4439310" cy="3604616"/>
          </a:xfrm>
        </p:grpSpPr>
        <p:grpSp>
          <p:nvGrpSpPr>
            <p:cNvPr id="33" name="Group 32">
              <a:extLst>
                <a:ext uri="{FF2B5EF4-FFF2-40B4-BE49-F238E27FC236}">
                  <a16:creationId xmlns:a16="http://schemas.microsoft.com/office/drawing/2014/main" id="{B31B0AF5-039E-A328-638F-06165B4A0C51}"/>
                </a:ext>
              </a:extLst>
            </p:cNvPr>
            <p:cNvGrpSpPr/>
            <p:nvPr/>
          </p:nvGrpSpPr>
          <p:grpSpPr>
            <a:xfrm>
              <a:off x="522953" y="1239223"/>
              <a:ext cx="4439310" cy="3604616"/>
              <a:chOff x="522953" y="1239223"/>
              <a:chExt cx="4439310" cy="3604616"/>
            </a:xfrm>
          </p:grpSpPr>
          <p:grpSp>
            <p:nvGrpSpPr>
              <p:cNvPr id="74" name="Group 73">
                <a:extLst>
                  <a:ext uri="{FF2B5EF4-FFF2-40B4-BE49-F238E27FC236}">
                    <a16:creationId xmlns:a16="http://schemas.microsoft.com/office/drawing/2014/main" id="{FFD019A0-CFA4-88A3-16B8-2CEA5A1DA82C}"/>
                  </a:ext>
                </a:extLst>
              </p:cNvPr>
              <p:cNvGrpSpPr/>
              <p:nvPr/>
            </p:nvGrpSpPr>
            <p:grpSpPr>
              <a:xfrm>
                <a:off x="522953" y="1239223"/>
                <a:ext cx="4439310" cy="3604616"/>
                <a:chOff x="285145" y="2867163"/>
                <a:chExt cx="5919080" cy="4806156"/>
              </a:xfrm>
            </p:grpSpPr>
            <p:sp>
              <p:nvSpPr>
                <p:cNvPr id="72" name="Rectangle 71">
                  <a:extLst>
                    <a:ext uri="{FF2B5EF4-FFF2-40B4-BE49-F238E27FC236}">
                      <a16:creationId xmlns:a16="http://schemas.microsoft.com/office/drawing/2014/main" id="{DD248370-461E-094A-45EF-BCC04AD5E115}"/>
                    </a:ext>
                  </a:extLst>
                </p:cNvPr>
                <p:cNvSpPr/>
                <p:nvPr/>
              </p:nvSpPr>
              <p:spPr>
                <a:xfrm>
                  <a:off x="285145" y="2867163"/>
                  <a:ext cx="5718839" cy="476677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nvGrpSpPr>
                <p:cNvPr id="73" name="Group 72">
                  <a:extLst>
                    <a:ext uri="{FF2B5EF4-FFF2-40B4-BE49-F238E27FC236}">
                      <a16:creationId xmlns:a16="http://schemas.microsoft.com/office/drawing/2014/main" id="{D7644D4B-5C32-DB13-D1F4-DC4FFB486E35}"/>
                    </a:ext>
                  </a:extLst>
                </p:cNvPr>
                <p:cNvGrpSpPr/>
                <p:nvPr/>
              </p:nvGrpSpPr>
              <p:grpSpPr>
                <a:xfrm>
                  <a:off x="391241" y="3013932"/>
                  <a:ext cx="5812984" cy="4659387"/>
                  <a:chOff x="391241" y="3013932"/>
                  <a:chExt cx="5812984" cy="4659387"/>
                </a:xfrm>
              </p:grpSpPr>
              <p:sp>
                <p:nvSpPr>
                  <p:cNvPr id="21" name="Google Shape;365;p22">
                    <a:extLst>
                      <a:ext uri="{FF2B5EF4-FFF2-40B4-BE49-F238E27FC236}">
                        <a16:creationId xmlns:a16="http://schemas.microsoft.com/office/drawing/2014/main" id="{C93142B8-252F-2DA7-C6DE-53816F8431F8}"/>
                      </a:ext>
                    </a:extLst>
                  </p:cNvPr>
                  <p:cNvSpPr txBox="1"/>
                  <p:nvPr/>
                </p:nvSpPr>
                <p:spPr>
                  <a:xfrm>
                    <a:off x="391241" y="3013932"/>
                    <a:ext cx="5302975" cy="567500"/>
                  </a:xfrm>
                  <a:prstGeom prst="rect">
                    <a:avLst/>
                  </a:prstGeom>
                  <a:noFill/>
                  <a:ln>
                    <a:noFill/>
                  </a:ln>
                </p:spPr>
                <p:txBody>
                  <a:bodyPr spcFirstLastPara="1" wrap="square" lIns="91425" tIns="91425" rIns="91425" bIns="91425" anchor="ctr" anchorCtr="0">
                    <a:noAutofit/>
                  </a:bodyPr>
                  <a:lstStyle/>
                  <a:p>
                    <a:r>
                      <a:rPr lang="en-US" sz="3000" b="1" dirty="0">
                        <a:solidFill>
                          <a:srgbClr val="674188"/>
                        </a:solidFill>
                        <a:latin typeface="Fira Sans Extra Condensed"/>
                        <a:ea typeface="Fira Sans Extra Condensed"/>
                        <a:cs typeface="Fira Sans Extra Condensed"/>
                        <a:sym typeface="Fira Sans Extra Condensed"/>
                      </a:rPr>
                      <a:t>Insight</a:t>
                    </a:r>
                    <a:endParaRPr sz="3000" b="1" dirty="0">
                      <a:solidFill>
                        <a:srgbClr val="674188"/>
                      </a:solidFill>
                      <a:latin typeface="Fira Sans Extra Condensed"/>
                      <a:ea typeface="Fira Sans Extra Condensed"/>
                      <a:cs typeface="Fira Sans Extra Condensed"/>
                      <a:sym typeface="Fira Sans Extra Condensed"/>
                    </a:endParaRPr>
                  </a:p>
                </p:txBody>
              </p:sp>
              <p:sp>
                <p:nvSpPr>
                  <p:cNvPr id="48" name="Google Shape;1390;p44">
                    <a:extLst>
                      <a:ext uri="{FF2B5EF4-FFF2-40B4-BE49-F238E27FC236}">
                        <a16:creationId xmlns:a16="http://schemas.microsoft.com/office/drawing/2014/main" id="{E19F129F-258D-09DF-DC3D-E6AA218E6098}"/>
                      </a:ext>
                    </a:extLst>
                  </p:cNvPr>
                  <p:cNvSpPr/>
                  <p:nvPr/>
                </p:nvSpPr>
                <p:spPr>
                  <a:xfrm>
                    <a:off x="587982" y="3790036"/>
                    <a:ext cx="203200" cy="203200"/>
                  </a:xfrm>
                  <a:prstGeom prst="ellipse">
                    <a:avLst/>
                  </a:prstGeom>
                  <a:solidFill>
                    <a:srgbClr val="332048"/>
                  </a:solidFill>
                  <a:ln>
                    <a:noFill/>
                  </a:ln>
                </p:spPr>
                <p:txBody>
                  <a:bodyPr spcFirstLastPara="1" wrap="square" lIns="91425" tIns="91425" rIns="91425" bIns="91425" anchor="ctr" anchorCtr="0">
                    <a:noAutofit/>
                  </a:bodyPr>
                  <a:lstStyle/>
                  <a:p>
                    <a:endParaRPr sz="1800"/>
                  </a:p>
                </p:txBody>
              </p:sp>
              <p:sp>
                <p:nvSpPr>
                  <p:cNvPr id="49" name="TextBox 48">
                    <a:extLst>
                      <a:ext uri="{FF2B5EF4-FFF2-40B4-BE49-F238E27FC236}">
                        <a16:creationId xmlns:a16="http://schemas.microsoft.com/office/drawing/2014/main" id="{D43CCE95-D0D5-D564-1D7C-672B3B648936}"/>
                      </a:ext>
                    </a:extLst>
                  </p:cNvPr>
                  <p:cNvSpPr txBox="1"/>
                  <p:nvPr/>
                </p:nvSpPr>
                <p:spPr>
                  <a:xfrm>
                    <a:off x="901250" y="3672223"/>
                    <a:ext cx="5302975" cy="4001096"/>
                  </a:xfrm>
                  <a:prstGeom prst="rect">
                    <a:avLst/>
                  </a:prstGeom>
                  <a:noFill/>
                </p:spPr>
                <p:txBody>
                  <a:bodyPr wrap="square">
                    <a:spAutoFit/>
                  </a:bodyPr>
                  <a:lstStyle/>
                  <a:p>
                    <a:r>
                      <a:rPr lang="en-US" sz="1050" dirty="0">
                        <a:solidFill>
                          <a:srgbClr val="846E84"/>
                        </a:solidFill>
                        <a:latin typeface="Fira Sans Extra Condensed"/>
                        <a:ea typeface="Fira Sans Extra Condensed"/>
                        <a:cs typeface="Fira Sans Extra Condensed"/>
                        <a:sym typeface="Fira Sans Extra Condensed"/>
                      </a:rPr>
                      <a:t>Campaign Insights:</a:t>
                    </a:r>
                  </a:p>
                  <a:p>
                    <a:pPr marL="171450" indent="-171450">
                      <a:buFont typeface="Wingdings" panose="05000000000000000000" pitchFamily="2" charset="2"/>
                      <a:buChar char="§"/>
                    </a:pPr>
                    <a:r>
                      <a:rPr lang="en-US" sz="1050" dirty="0">
                        <a:solidFill>
                          <a:srgbClr val="846E84"/>
                        </a:solidFill>
                        <a:latin typeface="Fira Sans Extra Condensed"/>
                        <a:ea typeface="Fira Sans Extra Condensed"/>
                        <a:cs typeface="Fira Sans Extra Condensed"/>
                        <a:sym typeface="Fira Sans Extra Condensed"/>
                      </a:rPr>
                      <a:t>Campaign 4: Most effective</a:t>
                    </a:r>
                  </a:p>
                  <a:p>
                    <a:pPr marL="171450" indent="-171450">
                      <a:buFont typeface="Wingdings" panose="05000000000000000000" pitchFamily="2" charset="2"/>
                      <a:buChar char="§"/>
                    </a:pPr>
                    <a:r>
                      <a:rPr lang="en-US" sz="1050" dirty="0">
                        <a:solidFill>
                          <a:srgbClr val="846E84"/>
                        </a:solidFill>
                        <a:latin typeface="Fira Sans Extra Condensed"/>
                        <a:ea typeface="Fira Sans Extra Condensed"/>
                        <a:cs typeface="Fira Sans Extra Condensed"/>
                        <a:sym typeface="Fira Sans Extra Condensed"/>
                      </a:rPr>
                      <a:t>Campaign 2: Needs refinement</a:t>
                    </a:r>
                  </a:p>
                  <a:p>
                    <a:endParaRPr lang="en-US" sz="1050" dirty="0">
                      <a:solidFill>
                        <a:srgbClr val="846E84"/>
                      </a:solidFill>
                      <a:latin typeface="Fira Sans Extra Condensed"/>
                      <a:ea typeface="Fira Sans Extra Condensed"/>
                      <a:cs typeface="Fira Sans Extra Condensed"/>
                      <a:sym typeface="Fira Sans Extra Condensed"/>
                    </a:endParaRPr>
                  </a:p>
                  <a:p>
                    <a:r>
                      <a:rPr lang="en-US" sz="1050" dirty="0">
                        <a:solidFill>
                          <a:srgbClr val="846E84"/>
                        </a:solidFill>
                        <a:latin typeface="Fira Sans Extra Condensed"/>
                        <a:ea typeface="Fira Sans Extra Condensed"/>
                        <a:cs typeface="Fira Sans Extra Condensed"/>
                        <a:sym typeface="Fira Sans Extra Condensed"/>
                      </a:rPr>
                      <a:t>Shopping Trends:</a:t>
                    </a:r>
                  </a:p>
                  <a:p>
                    <a:pPr marL="171450" indent="-171450">
                      <a:buFont typeface="Arial" panose="020B0604020202020204" pitchFamily="34" charset="0"/>
                      <a:buChar char="•"/>
                    </a:pPr>
                    <a:r>
                      <a:rPr lang="en-US" sz="1050" dirty="0">
                        <a:solidFill>
                          <a:srgbClr val="846E84"/>
                        </a:solidFill>
                        <a:latin typeface="Fira Sans Extra Condensed"/>
                        <a:ea typeface="Fira Sans Extra Condensed"/>
                        <a:cs typeface="Fira Sans Extra Condensed"/>
                        <a:sym typeface="Fira Sans Extra Condensed"/>
                      </a:rPr>
                      <a:t>In-store remains dominant</a:t>
                    </a:r>
                  </a:p>
                  <a:p>
                    <a:pPr marL="171450" indent="-171450">
                      <a:buFont typeface="Arial" panose="020B0604020202020204" pitchFamily="34" charset="0"/>
                      <a:buChar char="•"/>
                    </a:pPr>
                    <a:r>
                      <a:rPr lang="en-US" sz="1050" dirty="0">
                        <a:solidFill>
                          <a:srgbClr val="846E84"/>
                        </a:solidFill>
                        <a:latin typeface="Fira Sans Extra Condensed"/>
                        <a:ea typeface="Fira Sans Extra Condensed"/>
                        <a:cs typeface="Fira Sans Extra Condensed"/>
                        <a:sym typeface="Fira Sans Extra Condensed"/>
                      </a:rPr>
                      <a:t>Dip observed in July 2012</a:t>
                    </a:r>
                  </a:p>
                  <a:p>
                    <a:endParaRPr lang="en-US" sz="1050" dirty="0">
                      <a:solidFill>
                        <a:srgbClr val="846E84"/>
                      </a:solidFill>
                      <a:latin typeface="Fira Sans Extra Condensed"/>
                      <a:ea typeface="Fira Sans Extra Condensed"/>
                      <a:cs typeface="Fira Sans Extra Condensed"/>
                      <a:sym typeface="Fira Sans Extra Condensed"/>
                    </a:endParaRPr>
                  </a:p>
                  <a:p>
                    <a:r>
                      <a:rPr lang="en-US" sz="1050" dirty="0">
                        <a:solidFill>
                          <a:srgbClr val="846E84"/>
                        </a:solidFill>
                        <a:latin typeface="Fira Sans Extra Condensed"/>
                        <a:ea typeface="Fira Sans Extra Condensed"/>
                        <a:cs typeface="Fira Sans Extra Condensed"/>
                        <a:sym typeface="Fira Sans Extra Condensed"/>
                      </a:rPr>
                      <a:t>Demographics:</a:t>
                    </a:r>
                  </a:p>
                  <a:p>
                    <a:pPr marL="171450" indent="-171450">
                      <a:buFont typeface="Arial" panose="020B0604020202020204" pitchFamily="34" charset="0"/>
                      <a:buChar char="•"/>
                    </a:pPr>
                    <a:r>
                      <a:rPr lang="en-US" sz="1050" dirty="0">
                        <a:solidFill>
                          <a:srgbClr val="846E84"/>
                        </a:solidFill>
                        <a:latin typeface="Fira Sans Extra Condensed"/>
                        <a:ea typeface="Fira Sans Extra Condensed"/>
                        <a:cs typeface="Fira Sans Extra Condensed"/>
                        <a:sym typeface="Fira Sans Extra Condensed"/>
                      </a:rPr>
                      <a:t>Majority in relationships</a:t>
                    </a:r>
                  </a:p>
                  <a:p>
                    <a:pPr marL="171450" indent="-171450">
                      <a:buFont typeface="Arial" panose="020B0604020202020204" pitchFamily="34" charset="0"/>
                      <a:buChar char="•"/>
                    </a:pPr>
                    <a:r>
                      <a:rPr lang="en-US" sz="1050" dirty="0">
                        <a:solidFill>
                          <a:srgbClr val="846E84"/>
                        </a:solidFill>
                        <a:latin typeface="Fira Sans Extra Condensed"/>
                        <a:ea typeface="Fira Sans Extra Condensed"/>
                        <a:cs typeface="Fira Sans Extra Condensed"/>
                        <a:sym typeface="Fira Sans Extra Condensed"/>
                      </a:rPr>
                      <a:t>Bachelor's degree prevalent</a:t>
                    </a:r>
                  </a:p>
                  <a:p>
                    <a:endParaRPr lang="en-US" sz="1050" dirty="0">
                      <a:solidFill>
                        <a:srgbClr val="846E84"/>
                      </a:solidFill>
                      <a:latin typeface="Fira Sans Extra Condensed"/>
                      <a:ea typeface="Fira Sans Extra Condensed"/>
                      <a:cs typeface="Fira Sans Extra Condensed"/>
                      <a:sym typeface="Fira Sans Extra Condensed"/>
                    </a:endParaRPr>
                  </a:p>
                  <a:p>
                    <a:r>
                      <a:rPr lang="en-US" sz="1050" dirty="0">
                        <a:solidFill>
                          <a:srgbClr val="846E84"/>
                        </a:solidFill>
                        <a:latin typeface="Fira Sans Extra Condensed"/>
                        <a:ea typeface="Fira Sans Extra Condensed"/>
                        <a:cs typeface="Fira Sans Extra Condensed"/>
                        <a:sym typeface="Fira Sans Extra Condensed"/>
                      </a:rPr>
                      <a:t>Purchase Preferences:</a:t>
                    </a:r>
                  </a:p>
                  <a:p>
                    <a:pPr marL="171450" indent="-171450">
                      <a:buFont typeface="Arial" panose="020B0604020202020204" pitchFamily="34" charset="0"/>
                      <a:buChar char="•"/>
                    </a:pPr>
                    <a:r>
                      <a:rPr lang="en-US" sz="1050" dirty="0">
                        <a:solidFill>
                          <a:srgbClr val="846E84"/>
                        </a:solidFill>
                        <a:latin typeface="Fira Sans Extra Condensed"/>
                        <a:ea typeface="Fira Sans Extra Condensed"/>
                        <a:cs typeface="Fira Sans Extra Condensed"/>
                        <a:sym typeface="Fira Sans Extra Condensed"/>
                      </a:rPr>
                      <a:t>Wines top the list</a:t>
                    </a:r>
                  </a:p>
                  <a:p>
                    <a:pPr marL="171450" indent="-171450">
                      <a:buFont typeface="Arial" panose="020B0604020202020204" pitchFamily="34" charset="0"/>
                      <a:buChar char="•"/>
                    </a:pPr>
                    <a:r>
                      <a:rPr lang="en-US" sz="1050" dirty="0">
                        <a:solidFill>
                          <a:srgbClr val="846E84"/>
                        </a:solidFill>
                        <a:latin typeface="Fira Sans Extra Condensed"/>
                        <a:ea typeface="Fira Sans Extra Condensed"/>
                        <a:cs typeface="Fira Sans Extra Condensed"/>
                        <a:sym typeface="Fira Sans Extra Condensed"/>
                      </a:rPr>
                      <a:t>Elderly favor wines over meats</a:t>
                    </a:r>
                  </a:p>
                  <a:p>
                    <a:endParaRPr lang="en-US" sz="1050" dirty="0">
                      <a:solidFill>
                        <a:srgbClr val="846E84"/>
                      </a:solidFill>
                      <a:latin typeface="Fira Sans Extra Condensed"/>
                      <a:ea typeface="Fira Sans Extra Condensed"/>
                      <a:cs typeface="Fira Sans Extra Condensed"/>
                      <a:sym typeface="Fira Sans Extra Condensed"/>
                    </a:endParaRPr>
                  </a:p>
                  <a:p>
                    <a:r>
                      <a:rPr lang="en-US" sz="1050" dirty="0">
                        <a:solidFill>
                          <a:srgbClr val="846E84"/>
                        </a:solidFill>
                        <a:latin typeface="Fira Sans Extra Condensed"/>
                        <a:ea typeface="Fira Sans Extra Condensed"/>
                        <a:cs typeface="Fira Sans Extra Condensed"/>
                        <a:sym typeface="Fira Sans Extra Condensed"/>
                      </a:rPr>
                      <a:t>Gold's Value: Consistent across age groups, except octogenarians</a:t>
                    </a:r>
                  </a:p>
                  <a:p>
                    <a:r>
                      <a:rPr lang="en-US" sz="1050" dirty="0">
                        <a:solidFill>
                          <a:srgbClr val="846E84"/>
                        </a:solidFill>
                        <a:latin typeface="Fira Sans Extra Condensed"/>
                        <a:ea typeface="Fira Sans Extra Condensed"/>
                        <a:cs typeface="Fira Sans Extra Condensed"/>
                        <a:sym typeface="Fira Sans Extra Condensed"/>
                      </a:rPr>
                      <a:t>Octogenarian Trend: Shift towards health-centric choices</a:t>
                    </a:r>
                  </a:p>
                </p:txBody>
              </p:sp>
              <p:sp>
                <p:nvSpPr>
                  <p:cNvPr id="63" name="Google Shape;1390;p44">
                    <a:extLst>
                      <a:ext uri="{FF2B5EF4-FFF2-40B4-BE49-F238E27FC236}">
                        <a16:creationId xmlns:a16="http://schemas.microsoft.com/office/drawing/2014/main" id="{FC2E7497-D5C0-E2B4-6947-ED404A19A2D3}"/>
                      </a:ext>
                    </a:extLst>
                  </p:cNvPr>
                  <p:cNvSpPr/>
                  <p:nvPr/>
                </p:nvSpPr>
                <p:spPr>
                  <a:xfrm>
                    <a:off x="583377" y="4625561"/>
                    <a:ext cx="203200" cy="203200"/>
                  </a:xfrm>
                  <a:prstGeom prst="ellipse">
                    <a:avLst/>
                  </a:prstGeom>
                  <a:solidFill>
                    <a:srgbClr val="664090"/>
                  </a:solidFill>
                  <a:ln>
                    <a:noFill/>
                  </a:ln>
                </p:spPr>
                <p:txBody>
                  <a:bodyPr spcFirstLastPara="1" wrap="square" lIns="91425" tIns="91425" rIns="91425" bIns="91425" anchor="ctr" anchorCtr="0">
                    <a:noAutofit/>
                  </a:bodyPr>
                  <a:lstStyle/>
                  <a:p>
                    <a:endParaRPr sz="1800"/>
                  </a:p>
                </p:txBody>
              </p:sp>
              <p:sp>
                <p:nvSpPr>
                  <p:cNvPr id="68" name="Google Shape;1390;p44">
                    <a:extLst>
                      <a:ext uri="{FF2B5EF4-FFF2-40B4-BE49-F238E27FC236}">
                        <a16:creationId xmlns:a16="http://schemas.microsoft.com/office/drawing/2014/main" id="{F51C4818-0926-6A7B-8E67-B271B98B32E3}"/>
                      </a:ext>
                    </a:extLst>
                  </p:cNvPr>
                  <p:cNvSpPr/>
                  <p:nvPr/>
                </p:nvSpPr>
                <p:spPr>
                  <a:xfrm>
                    <a:off x="597298" y="5461085"/>
                    <a:ext cx="203200" cy="203200"/>
                  </a:xfrm>
                  <a:prstGeom prst="ellipse">
                    <a:avLst/>
                  </a:prstGeom>
                  <a:solidFill>
                    <a:srgbClr val="E6DDEF"/>
                  </a:solidFill>
                  <a:ln>
                    <a:noFill/>
                  </a:ln>
                </p:spPr>
                <p:txBody>
                  <a:bodyPr spcFirstLastPara="1" wrap="square" lIns="91425" tIns="91425" rIns="91425" bIns="91425" anchor="ctr" anchorCtr="0">
                    <a:noAutofit/>
                  </a:bodyPr>
                  <a:lstStyle/>
                  <a:p>
                    <a:endParaRPr sz="1800"/>
                  </a:p>
                </p:txBody>
              </p:sp>
            </p:grpSp>
          </p:grpSp>
          <p:sp>
            <p:nvSpPr>
              <p:cNvPr id="32" name="Google Shape;1390;p44">
                <a:extLst>
                  <a:ext uri="{FF2B5EF4-FFF2-40B4-BE49-F238E27FC236}">
                    <a16:creationId xmlns:a16="http://schemas.microsoft.com/office/drawing/2014/main" id="{82B047FA-6EAD-4B76-8E18-1A0FC5B4F159}"/>
                  </a:ext>
                </a:extLst>
              </p:cNvPr>
              <p:cNvSpPr/>
              <p:nvPr/>
            </p:nvSpPr>
            <p:spPr>
              <a:xfrm>
                <a:off x="747341" y="4568450"/>
                <a:ext cx="152400" cy="152400"/>
              </a:xfrm>
              <a:prstGeom prst="ellipse">
                <a:avLst/>
              </a:prstGeom>
              <a:solidFill>
                <a:srgbClr val="4C2F6B"/>
              </a:solidFill>
              <a:ln>
                <a:noFill/>
              </a:ln>
            </p:spPr>
            <p:txBody>
              <a:bodyPr spcFirstLastPara="1" wrap="square" lIns="91425" tIns="91425" rIns="91425" bIns="91425" anchor="ctr" anchorCtr="0">
                <a:noAutofit/>
              </a:bodyPr>
              <a:lstStyle/>
              <a:p>
                <a:endParaRPr sz="1800"/>
              </a:p>
            </p:txBody>
          </p:sp>
        </p:grpSp>
        <p:sp>
          <p:nvSpPr>
            <p:cNvPr id="24" name="Google Shape;1390;p44">
              <a:extLst>
                <a:ext uri="{FF2B5EF4-FFF2-40B4-BE49-F238E27FC236}">
                  <a16:creationId xmlns:a16="http://schemas.microsoft.com/office/drawing/2014/main" id="{4A3DE0E5-8CA7-AA55-1092-99FA401D3246}"/>
                </a:ext>
              </a:extLst>
            </p:cNvPr>
            <p:cNvSpPr/>
            <p:nvPr/>
          </p:nvSpPr>
          <p:spPr>
            <a:xfrm>
              <a:off x="750081" y="3811488"/>
              <a:ext cx="152400" cy="152400"/>
            </a:xfrm>
            <a:prstGeom prst="ellipse">
              <a:avLst/>
            </a:prstGeom>
            <a:solidFill>
              <a:srgbClr val="A585C9"/>
            </a:solidFill>
            <a:ln>
              <a:noFill/>
            </a:ln>
          </p:spPr>
          <p:txBody>
            <a:bodyPr spcFirstLastPara="1" wrap="square" lIns="91425" tIns="91425" rIns="91425" bIns="91425" anchor="ctr" anchorCtr="0">
              <a:noAutofit/>
            </a:bodyPr>
            <a:lstStyle/>
            <a:p>
              <a:endParaRPr sz="1800"/>
            </a:p>
          </p:txBody>
        </p:sp>
        <p:sp>
          <p:nvSpPr>
            <p:cNvPr id="31" name="Google Shape;1390;p44">
              <a:extLst>
                <a:ext uri="{FF2B5EF4-FFF2-40B4-BE49-F238E27FC236}">
                  <a16:creationId xmlns:a16="http://schemas.microsoft.com/office/drawing/2014/main" id="{F8B6A966-06B9-720E-7B1E-1BA5D6A84D5F}"/>
                </a:ext>
              </a:extLst>
            </p:cNvPr>
            <p:cNvSpPr/>
            <p:nvPr/>
          </p:nvSpPr>
          <p:spPr>
            <a:xfrm>
              <a:off x="750081" y="4373178"/>
              <a:ext cx="152400" cy="152400"/>
            </a:xfrm>
            <a:prstGeom prst="ellipse">
              <a:avLst/>
            </a:prstGeom>
            <a:solidFill>
              <a:srgbClr val="6F469C"/>
            </a:solidFill>
            <a:ln>
              <a:noFill/>
            </a:ln>
          </p:spPr>
          <p:txBody>
            <a:bodyPr spcFirstLastPara="1" wrap="square" lIns="91425" tIns="91425" rIns="91425" bIns="91425" anchor="ctr" anchorCtr="0">
              <a:noAutofit/>
            </a:bodyPr>
            <a:lstStyle/>
            <a:p>
              <a:endParaRPr sz="1800"/>
            </a:p>
          </p:txBody>
        </p:sp>
      </p:grpSp>
    </p:spTree>
    <p:extLst>
      <p:ext uri="{BB962C8B-B14F-4D97-AF65-F5344CB8AC3E}">
        <p14:creationId xmlns:p14="http://schemas.microsoft.com/office/powerpoint/2010/main" val="2586423965"/>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path" presetSubtype="0" accel="50000" decel="50000" fill="hold" nodeType="clickEffect">
                                  <p:stCondLst>
                                    <p:cond delay="0"/>
                                  </p:stCondLst>
                                  <p:childTnLst>
                                    <p:animMotion origin="layout" path="M 5.55556E-7 -1.85185E-6 L 0.49687 -0.00185 " pathEditMode="relative" rAng="0" ptsTypes="AA">
                                      <p:cBhvr>
                                        <p:cTn id="6" dur="2000" fill="hold"/>
                                        <p:tgtEl>
                                          <p:spTgt spid="34"/>
                                        </p:tgtEl>
                                        <p:attrNameLst>
                                          <p:attrName>ppt_x</p:attrName>
                                          <p:attrName>ppt_y</p:attrName>
                                        </p:attrNameLst>
                                      </p:cBhvr>
                                      <p:rCtr x="24844" y="-9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23" name="Google Shape;1468;p47">
            <a:extLst>
              <a:ext uri="{FF2B5EF4-FFF2-40B4-BE49-F238E27FC236}">
                <a16:creationId xmlns:a16="http://schemas.microsoft.com/office/drawing/2014/main" id="{92E81656-0CF5-9D1B-121A-8681822BE4B8}"/>
              </a:ext>
            </a:extLst>
          </p:cNvPr>
          <p:cNvSpPr txBox="1">
            <a:spLocks noGrp="1"/>
          </p:cNvSpPr>
          <p:nvPr>
            <p:ph type="title"/>
          </p:nvPr>
        </p:nvSpPr>
        <p:spPr>
          <a:xfrm>
            <a:off x="635587" y="284382"/>
            <a:ext cx="8556180" cy="371400"/>
          </a:xfrm>
          <a:prstGeom prst="rect">
            <a:avLst/>
          </a:prstGeom>
          <a:noFill/>
          <a:ln>
            <a:noFill/>
          </a:ln>
        </p:spPr>
        <p:txBody>
          <a:bodyPr spcFirstLastPara="1" wrap="square" lIns="91425" tIns="91425" rIns="91425" bIns="91425" anchor="ctr" anchorCtr="0">
            <a:normAutofit fontScale="90000"/>
          </a:bodyPr>
          <a:lstStyle/>
          <a:p>
            <a:pPr algn="l"/>
            <a:r>
              <a:rPr lang="en-US" dirty="0">
                <a:solidFill>
                  <a:srgbClr val="674188"/>
                </a:solidFill>
                <a:latin typeface="Fira Sans Extra Condensed" panose="020B0503050000020004" pitchFamily="34" charset="0"/>
                <a:ea typeface="Roboto"/>
              </a:rPr>
              <a:t>Scatter Plot: Wine spending vs. Meat vs. Total spending</a:t>
            </a:r>
            <a:endParaRPr dirty="0">
              <a:solidFill>
                <a:srgbClr val="674188"/>
              </a:solidFill>
              <a:latin typeface="Fira Sans Extra Condensed" panose="020B0503050000020004" pitchFamily="34" charset="0"/>
              <a:ea typeface="Roboto"/>
            </a:endParaRPr>
          </a:p>
        </p:txBody>
      </p:sp>
      <p:sp>
        <p:nvSpPr>
          <p:cNvPr id="33" name="Google Shape;1386;p44">
            <a:extLst>
              <a:ext uri="{FF2B5EF4-FFF2-40B4-BE49-F238E27FC236}">
                <a16:creationId xmlns:a16="http://schemas.microsoft.com/office/drawing/2014/main" id="{2757581C-6BD0-B377-F09C-62DEDCF2865D}"/>
              </a:ext>
            </a:extLst>
          </p:cNvPr>
          <p:cNvSpPr/>
          <p:nvPr/>
        </p:nvSpPr>
        <p:spPr>
          <a:xfrm>
            <a:off x="4733584" y="1305187"/>
            <a:ext cx="152400" cy="152400"/>
          </a:xfrm>
          <a:prstGeom prst="ellipse">
            <a:avLst/>
          </a:prstGeom>
          <a:solidFill>
            <a:srgbClr val="6741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TextBox 34">
            <a:extLst>
              <a:ext uri="{FF2B5EF4-FFF2-40B4-BE49-F238E27FC236}">
                <a16:creationId xmlns:a16="http://schemas.microsoft.com/office/drawing/2014/main" id="{48C1D6B5-2C76-ACB2-B1E9-B2A2299DD17E}"/>
              </a:ext>
            </a:extLst>
          </p:cNvPr>
          <p:cNvSpPr txBox="1"/>
          <p:nvPr/>
        </p:nvSpPr>
        <p:spPr>
          <a:xfrm>
            <a:off x="4979286" y="1221456"/>
            <a:ext cx="3679031" cy="2677656"/>
          </a:xfrm>
          <a:prstGeom prst="rect">
            <a:avLst/>
          </a:prstGeom>
          <a:noFill/>
        </p:spPr>
        <p:txBody>
          <a:bodyPr wrap="square">
            <a:spAutoFit/>
          </a:bodyPr>
          <a:lstStyle/>
          <a:p>
            <a:r>
              <a:rPr lang="en-US" sz="1200" dirty="0">
                <a:solidFill>
                  <a:srgbClr val="6F459D"/>
                </a:solidFill>
                <a:latin typeface="Fira Sans Extra Condensed" panose="020B0503050000020004" pitchFamily="34" charset="0"/>
              </a:rPr>
              <a:t>The range of expenditures on meat is more extensive than meat, covering both minimal and significantly high costs.</a:t>
            </a:r>
          </a:p>
          <a:p>
            <a:endParaRPr lang="en-US" sz="1200" dirty="0">
              <a:solidFill>
                <a:srgbClr val="6F459D"/>
              </a:solidFill>
              <a:latin typeface="Fira Sans Extra Condensed" panose="020B0503050000020004" pitchFamily="34" charset="0"/>
            </a:endParaRPr>
          </a:p>
          <a:p>
            <a:endParaRPr lang="en-US" sz="1200" dirty="0">
              <a:solidFill>
                <a:srgbClr val="6F459D"/>
              </a:solidFill>
              <a:latin typeface="Fira Sans Extra Condensed" panose="020B0503050000020004" pitchFamily="34" charset="0"/>
            </a:endParaRPr>
          </a:p>
          <a:p>
            <a:r>
              <a:rPr lang="en-US" sz="1200" dirty="0">
                <a:solidFill>
                  <a:srgbClr val="6F459D"/>
                </a:solidFill>
                <a:latin typeface="Fira Sans Extra Condensed" panose="020B0503050000020004" pitchFamily="34" charset="0"/>
              </a:rPr>
              <a:t>Wine tends to have a higher average expenditure than meat.</a:t>
            </a:r>
          </a:p>
          <a:p>
            <a:endParaRPr lang="en-US" sz="1200" dirty="0">
              <a:solidFill>
                <a:srgbClr val="6F459D"/>
              </a:solidFill>
              <a:latin typeface="Fira Sans Extra Condensed" panose="020B0503050000020004" pitchFamily="34" charset="0"/>
            </a:endParaRPr>
          </a:p>
          <a:p>
            <a:endParaRPr lang="en-US" sz="1200" dirty="0">
              <a:solidFill>
                <a:srgbClr val="6F459D"/>
              </a:solidFill>
              <a:latin typeface="Fira Sans Extra Condensed" panose="020B0503050000020004" pitchFamily="34" charset="0"/>
            </a:endParaRPr>
          </a:p>
          <a:p>
            <a:r>
              <a:rPr lang="en-US" sz="1200" dirty="0">
                <a:solidFill>
                  <a:srgbClr val="6F459D"/>
                </a:solidFill>
                <a:latin typeface="Fira Sans Extra Condensed" panose="020B0503050000020004" pitchFamily="34" charset="0"/>
              </a:rPr>
              <a:t>Meat spending fluctuates; wine, a specialized product, attracts higher average investments.</a:t>
            </a:r>
          </a:p>
          <a:p>
            <a:endParaRPr lang="en-US" sz="1200" dirty="0">
              <a:solidFill>
                <a:srgbClr val="6F459D"/>
              </a:solidFill>
              <a:latin typeface="Fira Sans Extra Condensed" panose="020B0503050000020004" pitchFamily="34" charset="0"/>
            </a:endParaRPr>
          </a:p>
          <a:p>
            <a:endParaRPr lang="en-US" sz="1200" dirty="0">
              <a:solidFill>
                <a:srgbClr val="6F459D"/>
              </a:solidFill>
              <a:latin typeface="Fira Sans Extra Condensed" panose="020B0503050000020004" pitchFamily="34" charset="0"/>
            </a:endParaRPr>
          </a:p>
          <a:p>
            <a:r>
              <a:rPr lang="en-US" sz="1200" dirty="0">
                <a:solidFill>
                  <a:srgbClr val="6F459D"/>
                </a:solidFill>
                <a:latin typeface="Fira Sans Extra Condensed" panose="020B0503050000020004" pitchFamily="34" charset="0"/>
              </a:rPr>
              <a:t>Silent Generation and Baby Boomers often show higher spending. Their accumulated wealth and sophisticated tastes make them key players in the wine industry</a:t>
            </a:r>
          </a:p>
        </p:txBody>
      </p:sp>
      <p:sp>
        <p:nvSpPr>
          <p:cNvPr id="36" name="Google Shape;1386;p44">
            <a:extLst>
              <a:ext uri="{FF2B5EF4-FFF2-40B4-BE49-F238E27FC236}">
                <a16:creationId xmlns:a16="http://schemas.microsoft.com/office/drawing/2014/main" id="{A6D21DD1-59C5-7F2F-6E4D-CEA6C90DA085}"/>
              </a:ext>
            </a:extLst>
          </p:cNvPr>
          <p:cNvSpPr/>
          <p:nvPr/>
        </p:nvSpPr>
        <p:spPr>
          <a:xfrm>
            <a:off x="4733584" y="1990184"/>
            <a:ext cx="152400" cy="152400"/>
          </a:xfrm>
          <a:prstGeom prst="ellipse">
            <a:avLst/>
          </a:prstGeom>
          <a:solidFill>
            <a:srgbClr val="C5AF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386;p44">
            <a:extLst>
              <a:ext uri="{FF2B5EF4-FFF2-40B4-BE49-F238E27FC236}">
                <a16:creationId xmlns:a16="http://schemas.microsoft.com/office/drawing/2014/main" id="{7F1DEC10-8E65-1B4E-746B-BBEAA5BAF596}"/>
              </a:ext>
            </a:extLst>
          </p:cNvPr>
          <p:cNvSpPr/>
          <p:nvPr/>
        </p:nvSpPr>
        <p:spPr>
          <a:xfrm>
            <a:off x="4733584" y="2560284"/>
            <a:ext cx="152400" cy="152400"/>
          </a:xfrm>
          <a:prstGeom prst="ellipse">
            <a:avLst/>
          </a:prstGeom>
          <a:solidFill>
            <a:srgbClr val="EAE3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386;p44">
            <a:extLst>
              <a:ext uri="{FF2B5EF4-FFF2-40B4-BE49-F238E27FC236}">
                <a16:creationId xmlns:a16="http://schemas.microsoft.com/office/drawing/2014/main" id="{8150AD31-841F-C653-1762-517094B63504}"/>
              </a:ext>
            </a:extLst>
          </p:cNvPr>
          <p:cNvSpPr/>
          <p:nvPr/>
        </p:nvSpPr>
        <p:spPr>
          <a:xfrm>
            <a:off x="4733584" y="3330157"/>
            <a:ext cx="152400" cy="152400"/>
          </a:xfrm>
          <a:prstGeom prst="ellipse">
            <a:avLst/>
          </a:prstGeom>
          <a:solidFill>
            <a:srgbClr val="F7E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 name="Picture 8">
            <a:extLst>
              <a:ext uri="{FF2B5EF4-FFF2-40B4-BE49-F238E27FC236}">
                <a16:creationId xmlns:a16="http://schemas.microsoft.com/office/drawing/2014/main" id="{E6D14219-52A6-D8CB-3D4C-41A48AE990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8227" y="1256165"/>
            <a:ext cx="4272056" cy="3052717"/>
          </a:xfrm>
          <a:prstGeom prst="rect">
            <a:avLst/>
          </a:prstGeom>
        </p:spPr>
      </p:pic>
      <p:grpSp>
        <p:nvGrpSpPr>
          <p:cNvPr id="10" name="Group 9">
            <a:extLst>
              <a:ext uri="{FF2B5EF4-FFF2-40B4-BE49-F238E27FC236}">
                <a16:creationId xmlns:a16="http://schemas.microsoft.com/office/drawing/2014/main" id="{55ED1884-9E24-884E-AECF-E0719AB05DA5}"/>
              </a:ext>
            </a:extLst>
          </p:cNvPr>
          <p:cNvGrpSpPr/>
          <p:nvPr/>
        </p:nvGrpSpPr>
        <p:grpSpPr>
          <a:xfrm>
            <a:off x="0" y="4822529"/>
            <a:ext cx="9144000" cy="312985"/>
            <a:chOff x="0" y="4703525"/>
            <a:chExt cx="9144000" cy="431990"/>
          </a:xfrm>
        </p:grpSpPr>
        <p:sp>
          <p:nvSpPr>
            <p:cNvPr id="11" name="Rectangle 10">
              <a:extLst>
                <a:ext uri="{FF2B5EF4-FFF2-40B4-BE49-F238E27FC236}">
                  <a16:creationId xmlns:a16="http://schemas.microsoft.com/office/drawing/2014/main" id="{F08DE4BC-6B4B-DFB7-2468-9B4918BFB171}"/>
                </a:ext>
              </a:extLst>
            </p:cNvPr>
            <p:cNvSpPr/>
            <p:nvPr/>
          </p:nvSpPr>
          <p:spPr>
            <a:xfrm>
              <a:off x="0" y="4703525"/>
              <a:ext cx="1854200" cy="431990"/>
            </a:xfrm>
            <a:prstGeom prst="rect">
              <a:avLst/>
            </a:prstGeom>
            <a:solidFill>
              <a:srgbClr val="FFFBF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ltLang="zh-CN" sz="1100" dirty="0">
                  <a:solidFill>
                    <a:srgbClr val="846E84"/>
                  </a:solidFill>
                  <a:latin typeface="Fira Sans Extra Condensed" panose="020B0503050000020004" pitchFamily="34" charset="0"/>
                  <a:ea typeface="DengXian"/>
                  <a:cs typeface="Times New Roman"/>
                </a:rPr>
                <a:t>Business Statement</a:t>
              </a:r>
              <a:endParaRPr lang="en-US" sz="1100" dirty="0">
                <a:solidFill>
                  <a:srgbClr val="846E84"/>
                </a:solidFill>
                <a:latin typeface="Fira Sans Extra Condensed" panose="020B0503050000020004" pitchFamily="34" charset="0"/>
                <a:ea typeface="DengXian"/>
                <a:cs typeface="Times New Roman"/>
              </a:endParaRPr>
            </a:p>
          </p:txBody>
        </p:sp>
        <p:sp>
          <p:nvSpPr>
            <p:cNvPr id="12" name="Rectangle 11">
              <a:extLst>
                <a:ext uri="{FF2B5EF4-FFF2-40B4-BE49-F238E27FC236}">
                  <a16:creationId xmlns:a16="http://schemas.microsoft.com/office/drawing/2014/main" id="{397C8FBB-F30B-5495-17DB-9BAA3DE16647}"/>
                </a:ext>
              </a:extLst>
            </p:cNvPr>
            <p:cNvSpPr/>
            <p:nvPr/>
          </p:nvSpPr>
          <p:spPr>
            <a:xfrm>
              <a:off x="3630066" y="4703525"/>
              <a:ext cx="1508315" cy="431990"/>
            </a:xfrm>
            <a:prstGeom prst="rect">
              <a:avLst/>
            </a:prstGeom>
            <a:solidFill>
              <a:srgbClr val="674188"/>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b="1" dirty="0">
                  <a:solidFill>
                    <a:schemeClr val="bg1"/>
                  </a:solidFill>
                  <a:latin typeface="Fira Sans Extra Condensed" panose="020B0503050000020004" pitchFamily="34" charset="0"/>
                  <a:cs typeface="Calibri" panose="020F0502020204030204" pitchFamily="34" charset="0"/>
                </a:rPr>
                <a:t>EDA</a:t>
              </a:r>
              <a:endParaRPr lang="en-US" sz="1100" b="1" dirty="0">
                <a:solidFill>
                  <a:schemeClr val="bg1"/>
                </a:solidFill>
                <a:latin typeface="Fira Sans Extra Condensed" panose="020B0503050000020004" pitchFamily="34" charset="0"/>
                <a:cs typeface="Calibri" panose="020F0502020204030204" pitchFamily="34" charset="0"/>
              </a:endParaRPr>
            </a:p>
          </p:txBody>
        </p:sp>
        <p:sp>
          <p:nvSpPr>
            <p:cNvPr id="13" name="Rectangle 12">
              <a:extLst>
                <a:ext uri="{FF2B5EF4-FFF2-40B4-BE49-F238E27FC236}">
                  <a16:creationId xmlns:a16="http://schemas.microsoft.com/office/drawing/2014/main" id="{EC35A172-412B-A412-3D4D-9CDAA4C1CA02}"/>
                </a:ext>
              </a:extLst>
            </p:cNvPr>
            <p:cNvSpPr/>
            <p:nvPr/>
          </p:nvSpPr>
          <p:spPr>
            <a:xfrm>
              <a:off x="1854200" y="4703525"/>
              <a:ext cx="1790700" cy="431990"/>
            </a:xfrm>
            <a:prstGeom prst="rect">
              <a:avLst/>
            </a:prstGeom>
            <a:solidFill>
              <a:srgbClr val="FFFBF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100" dirty="0">
                  <a:solidFill>
                    <a:srgbClr val="846E84"/>
                  </a:solidFill>
                  <a:latin typeface="Fira Sans Extra Condensed" panose="020B0503050000020004" pitchFamily="34" charset="0"/>
                  <a:ea typeface="DengXian"/>
                  <a:cs typeface="Times New Roman"/>
                </a:rPr>
                <a:t>Data &amp; Data Prep</a:t>
              </a:r>
            </a:p>
          </p:txBody>
        </p:sp>
        <p:sp>
          <p:nvSpPr>
            <p:cNvPr id="14" name="Rectangle 13">
              <a:extLst>
                <a:ext uri="{FF2B5EF4-FFF2-40B4-BE49-F238E27FC236}">
                  <a16:creationId xmlns:a16="http://schemas.microsoft.com/office/drawing/2014/main" id="{9738E0CD-2299-E614-B062-2B5DE63B9F3D}"/>
                </a:ext>
              </a:extLst>
            </p:cNvPr>
            <p:cNvSpPr/>
            <p:nvPr/>
          </p:nvSpPr>
          <p:spPr>
            <a:xfrm>
              <a:off x="5138382" y="4703525"/>
              <a:ext cx="2058251" cy="431990"/>
            </a:xfrm>
            <a:prstGeom prst="rect">
              <a:avLst/>
            </a:prstGeom>
            <a:solidFill>
              <a:srgbClr val="FFFBF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ltLang="zh-CN" sz="1100" dirty="0">
                  <a:solidFill>
                    <a:srgbClr val="846E84"/>
                  </a:solidFill>
                  <a:latin typeface="Fira Sans Extra Condensed" panose="020B0503050000020004" pitchFamily="34" charset="0"/>
                  <a:ea typeface="DengXian"/>
                  <a:cs typeface="Times New Roman"/>
                </a:rPr>
                <a:t>Quantitative research &amp; Models</a:t>
              </a:r>
              <a:endParaRPr lang="en-US" sz="1100" dirty="0">
                <a:solidFill>
                  <a:srgbClr val="846E84"/>
                </a:solidFill>
                <a:latin typeface="Fira Sans Extra Condensed" panose="020B0503050000020004" pitchFamily="34" charset="0"/>
                <a:ea typeface="DengXian"/>
                <a:cs typeface="Times New Roman"/>
              </a:endParaRPr>
            </a:p>
          </p:txBody>
        </p:sp>
        <p:sp>
          <p:nvSpPr>
            <p:cNvPr id="15" name="Rectangle 14">
              <a:extLst>
                <a:ext uri="{FF2B5EF4-FFF2-40B4-BE49-F238E27FC236}">
                  <a16:creationId xmlns:a16="http://schemas.microsoft.com/office/drawing/2014/main" id="{FC817557-6C42-3F3D-08E4-6251F410F2D6}"/>
                </a:ext>
              </a:extLst>
            </p:cNvPr>
            <p:cNvSpPr/>
            <p:nvPr/>
          </p:nvSpPr>
          <p:spPr>
            <a:xfrm>
              <a:off x="7166966" y="4703525"/>
              <a:ext cx="1977034" cy="431990"/>
            </a:xfrm>
            <a:prstGeom prst="rect">
              <a:avLst/>
            </a:prstGeom>
            <a:solidFill>
              <a:srgbClr val="FFFBF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ltLang="zh-CN" sz="1100" dirty="0">
                  <a:solidFill>
                    <a:srgbClr val="846E84"/>
                  </a:solidFill>
                  <a:latin typeface="Fira Sans Extra Condensed" panose="020B0503050000020004" pitchFamily="34" charset="0"/>
                  <a:ea typeface="DengXian"/>
                  <a:cs typeface="Times New Roman"/>
                </a:rPr>
                <a:t>Ethical &amp; Christian Faith</a:t>
              </a:r>
              <a:endParaRPr lang="en-US" sz="1100" dirty="0">
                <a:solidFill>
                  <a:srgbClr val="846E84"/>
                </a:solidFill>
                <a:latin typeface="Fira Sans Extra Condensed" panose="020B0503050000020004" pitchFamily="34" charset="0"/>
                <a:ea typeface="DengXian"/>
                <a:cs typeface="Times New Roman"/>
              </a:endParaRPr>
            </a:p>
          </p:txBody>
        </p:sp>
      </p:grpSp>
    </p:spTree>
    <p:extLst>
      <p:ext uri="{BB962C8B-B14F-4D97-AF65-F5344CB8AC3E}">
        <p14:creationId xmlns:p14="http://schemas.microsoft.com/office/powerpoint/2010/main" val="26623160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241835">
            <a:alpha val="0"/>
          </a:srgbClr>
        </a:solidFill>
        <a:effectLst/>
      </p:bgPr>
    </p:bg>
    <p:spTree>
      <p:nvGrpSpPr>
        <p:cNvPr id="1" name="Shape 115"/>
        <p:cNvGrpSpPr/>
        <p:nvPr/>
      </p:nvGrpSpPr>
      <p:grpSpPr>
        <a:xfrm>
          <a:off x="0" y="0"/>
          <a:ext cx="0" cy="0"/>
          <a:chOff x="0" y="0"/>
          <a:chExt cx="0" cy="0"/>
        </a:xfrm>
      </p:grpSpPr>
      <p:sp>
        <p:nvSpPr>
          <p:cNvPr id="23" name="Google Shape;1468;p47">
            <a:extLst>
              <a:ext uri="{FF2B5EF4-FFF2-40B4-BE49-F238E27FC236}">
                <a16:creationId xmlns:a16="http://schemas.microsoft.com/office/drawing/2014/main" id="{92E81656-0CF5-9D1B-121A-8681822BE4B8}"/>
              </a:ext>
            </a:extLst>
          </p:cNvPr>
          <p:cNvSpPr txBox="1">
            <a:spLocks noGrp="1"/>
          </p:cNvSpPr>
          <p:nvPr>
            <p:ph type="title"/>
          </p:nvPr>
        </p:nvSpPr>
        <p:spPr>
          <a:xfrm>
            <a:off x="635586" y="284382"/>
            <a:ext cx="8308389" cy="371400"/>
          </a:xfrm>
          <a:prstGeom prst="rect">
            <a:avLst/>
          </a:prstGeom>
          <a:noFill/>
          <a:ln>
            <a:noFill/>
          </a:ln>
        </p:spPr>
        <p:txBody>
          <a:bodyPr spcFirstLastPara="1" wrap="square" lIns="91425" tIns="91425" rIns="91425" bIns="91425" anchor="ctr" anchorCtr="0">
            <a:normAutofit fontScale="90000"/>
          </a:bodyPr>
          <a:lstStyle/>
          <a:p>
            <a:pPr algn="l"/>
            <a:r>
              <a:rPr lang="en-US" altLang="zh-CN" dirty="0">
                <a:solidFill>
                  <a:srgbClr val="674188"/>
                </a:solidFill>
                <a:latin typeface="Fira Sans Extra Condensed" panose="020B0503050000020004" pitchFamily="34" charset="0"/>
                <a:ea typeface="Roboto"/>
              </a:rPr>
              <a:t>Generation Chord Plot                            High Correlation Heatmap</a:t>
            </a:r>
            <a:endParaRPr dirty="0">
              <a:solidFill>
                <a:srgbClr val="674188"/>
              </a:solidFill>
              <a:latin typeface="Fira Sans Extra Condensed" panose="020B0503050000020004" pitchFamily="34" charset="0"/>
              <a:ea typeface="Roboto"/>
            </a:endParaRPr>
          </a:p>
        </p:txBody>
      </p:sp>
      <p:sp>
        <p:nvSpPr>
          <p:cNvPr id="29" name="TextBox 28">
            <a:extLst>
              <a:ext uri="{FF2B5EF4-FFF2-40B4-BE49-F238E27FC236}">
                <a16:creationId xmlns:a16="http://schemas.microsoft.com/office/drawing/2014/main" id="{7AAF7EC1-ABDF-01C6-F743-832C1972B6A7}"/>
              </a:ext>
            </a:extLst>
          </p:cNvPr>
          <p:cNvSpPr txBox="1"/>
          <p:nvPr/>
        </p:nvSpPr>
        <p:spPr>
          <a:xfrm>
            <a:off x="707230" y="992119"/>
            <a:ext cx="7515225" cy="307777"/>
          </a:xfrm>
          <a:prstGeom prst="rect">
            <a:avLst/>
          </a:prstGeom>
          <a:noFill/>
        </p:spPr>
        <p:txBody>
          <a:bodyPr wrap="square">
            <a:spAutoFit/>
          </a:bodyPr>
          <a:lstStyle/>
          <a:p>
            <a:pPr algn="ctr"/>
            <a:r>
              <a:rPr lang="en-US" dirty="0">
                <a:solidFill>
                  <a:schemeClr val="bg1"/>
                </a:solidFill>
                <a:latin typeface="Fira Sans Extra Condensed" panose="020B0503050000020004" pitchFamily="34" charset="0"/>
              </a:rPr>
              <a:t>Customers with longer employment tenure have lower total balance and credit risk</a:t>
            </a:r>
          </a:p>
        </p:txBody>
      </p:sp>
      <p:sp>
        <p:nvSpPr>
          <p:cNvPr id="33" name="Google Shape;1386;p44">
            <a:extLst>
              <a:ext uri="{FF2B5EF4-FFF2-40B4-BE49-F238E27FC236}">
                <a16:creationId xmlns:a16="http://schemas.microsoft.com/office/drawing/2014/main" id="{2757581C-6BD0-B377-F09C-62DEDCF2865D}"/>
              </a:ext>
            </a:extLst>
          </p:cNvPr>
          <p:cNvSpPr/>
          <p:nvPr/>
        </p:nvSpPr>
        <p:spPr>
          <a:xfrm>
            <a:off x="707230" y="2999664"/>
            <a:ext cx="152400" cy="152400"/>
          </a:xfrm>
          <a:prstGeom prst="ellipse">
            <a:avLst/>
          </a:prstGeom>
          <a:solidFill>
            <a:srgbClr val="6741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TextBox 34">
            <a:extLst>
              <a:ext uri="{FF2B5EF4-FFF2-40B4-BE49-F238E27FC236}">
                <a16:creationId xmlns:a16="http://schemas.microsoft.com/office/drawing/2014/main" id="{48C1D6B5-2C76-ACB2-B1E9-B2A2299DD17E}"/>
              </a:ext>
            </a:extLst>
          </p:cNvPr>
          <p:cNvSpPr txBox="1"/>
          <p:nvPr/>
        </p:nvSpPr>
        <p:spPr>
          <a:xfrm>
            <a:off x="938107" y="2944997"/>
            <a:ext cx="2706793" cy="1200329"/>
          </a:xfrm>
          <a:prstGeom prst="rect">
            <a:avLst/>
          </a:prstGeom>
          <a:noFill/>
        </p:spPr>
        <p:txBody>
          <a:bodyPr wrap="square">
            <a:spAutoFit/>
          </a:bodyPr>
          <a:lstStyle/>
          <a:p>
            <a:r>
              <a:rPr lang="en-US" sz="1200" dirty="0">
                <a:solidFill>
                  <a:srgbClr val="6F459D"/>
                </a:solidFill>
                <a:latin typeface="Fira Sans Extra Condensed" panose="020B0503050000020004" pitchFamily="34" charset="0"/>
              </a:rPr>
              <a:t>Strong family presence in our customer base - 72% of customer from various generation have at least one child.</a:t>
            </a:r>
          </a:p>
          <a:p>
            <a:endParaRPr lang="en-US" sz="1200" dirty="0">
              <a:solidFill>
                <a:srgbClr val="6F459D"/>
              </a:solidFill>
              <a:latin typeface="Fira Sans Extra Condensed" panose="020B0503050000020004" pitchFamily="34" charset="0"/>
            </a:endParaRPr>
          </a:p>
          <a:p>
            <a:r>
              <a:rPr lang="en-US" sz="1200" dirty="0">
                <a:solidFill>
                  <a:srgbClr val="6F459D"/>
                </a:solidFill>
                <a:latin typeface="Fira Sans Extra Condensed" panose="020B0503050000020004" pitchFamily="34" charset="0"/>
              </a:rPr>
              <a:t>Family-centered marketing approach is important</a:t>
            </a:r>
          </a:p>
        </p:txBody>
      </p:sp>
      <p:sp>
        <p:nvSpPr>
          <p:cNvPr id="36" name="Google Shape;1386;p44">
            <a:extLst>
              <a:ext uri="{FF2B5EF4-FFF2-40B4-BE49-F238E27FC236}">
                <a16:creationId xmlns:a16="http://schemas.microsoft.com/office/drawing/2014/main" id="{A6D21DD1-59C5-7F2F-6E4D-CEA6C90DA085}"/>
              </a:ext>
            </a:extLst>
          </p:cNvPr>
          <p:cNvSpPr/>
          <p:nvPr/>
        </p:nvSpPr>
        <p:spPr>
          <a:xfrm>
            <a:off x="707230" y="3748871"/>
            <a:ext cx="152400" cy="152400"/>
          </a:xfrm>
          <a:prstGeom prst="ellipse">
            <a:avLst/>
          </a:prstGeom>
          <a:solidFill>
            <a:srgbClr val="C5AF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386;p44">
            <a:extLst>
              <a:ext uri="{FF2B5EF4-FFF2-40B4-BE49-F238E27FC236}">
                <a16:creationId xmlns:a16="http://schemas.microsoft.com/office/drawing/2014/main" id="{7F1DEC10-8E65-1B4E-746B-BBEAA5BAF596}"/>
              </a:ext>
            </a:extLst>
          </p:cNvPr>
          <p:cNvSpPr/>
          <p:nvPr/>
        </p:nvSpPr>
        <p:spPr>
          <a:xfrm>
            <a:off x="4985981" y="3277943"/>
            <a:ext cx="152400" cy="152400"/>
          </a:xfrm>
          <a:prstGeom prst="ellipse">
            <a:avLst/>
          </a:prstGeom>
          <a:solidFill>
            <a:srgbClr val="EAE3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386;p44">
            <a:extLst>
              <a:ext uri="{FF2B5EF4-FFF2-40B4-BE49-F238E27FC236}">
                <a16:creationId xmlns:a16="http://schemas.microsoft.com/office/drawing/2014/main" id="{8150AD31-841F-C653-1762-517094B63504}"/>
              </a:ext>
            </a:extLst>
          </p:cNvPr>
          <p:cNvSpPr/>
          <p:nvPr/>
        </p:nvSpPr>
        <p:spPr>
          <a:xfrm>
            <a:off x="4985981" y="3897836"/>
            <a:ext cx="152400" cy="152400"/>
          </a:xfrm>
          <a:prstGeom prst="ellipse">
            <a:avLst/>
          </a:prstGeom>
          <a:solidFill>
            <a:srgbClr val="F7E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 name="Picture 7">
            <a:extLst>
              <a:ext uri="{FF2B5EF4-FFF2-40B4-BE49-F238E27FC236}">
                <a16:creationId xmlns:a16="http://schemas.microsoft.com/office/drawing/2014/main" id="{DE8EE723-F269-2383-A8B8-59F7934F0A0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10864" y="627079"/>
            <a:ext cx="3503615" cy="3503615"/>
          </a:xfrm>
          <a:prstGeom prst="rect">
            <a:avLst/>
          </a:prstGeom>
        </p:spPr>
      </p:pic>
      <p:grpSp>
        <p:nvGrpSpPr>
          <p:cNvPr id="16" name="Group 15">
            <a:extLst>
              <a:ext uri="{FF2B5EF4-FFF2-40B4-BE49-F238E27FC236}">
                <a16:creationId xmlns:a16="http://schemas.microsoft.com/office/drawing/2014/main" id="{3B5731B6-177A-C96F-4D6C-8F08755B8C8A}"/>
              </a:ext>
            </a:extLst>
          </p:cNvPr>
          <p:cNvGrpSpPr/>
          <p:nvPr/>
        </p:nvGrpSpPr>
        <p:grpSpPr>
          <a:xfrm>
            <a:off x="0" y="4822529"/>
            <a:ext cx="9144000" cy="312985"/>
            <a:chOff x="0" y="4703525"/>
            <a:chExt cx="9144000" cy="431990"/>
          </a:xfrm>
        </p:grpSpPr>
        <p:sp>
          <p:nvSpPr>
            <p:cNvPr id="17" name="Rectangle 16">
              <a:extLst>
                <a:ext uri="{FF2B5EF4-FFF2-40B4-BE49-F238E27FC236}">
                  <a16:creationId xmlns:a16="http://schemas.microsoft.com/office/drawing/2014/main" id="{FE54DC03-6C08-9D94-15EA-C6DDAC76C962}"/>
                </a:ext>
              </a:extLst>
            </p:cNvPr>
            <p:cNvSpPr/>
            <p:nvPr/>
          </p:nvSpPr>
          <p:spPr>
            <a:xfrm>
              <a:off x="0" y="4703525"/>
              <a:ext cx="1854200" cy="431990"/>
            </a:xfrm>
            <a:prstGeom prst="rect">
              <a:avLst/>
            </a:prstGeom>
            <a:solidFill>
              <a:srgbClr val="FFFBF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ltLang="zh-CN" sz="1100" dirty="0">
                  <a:solidFill>
                    <a:srgbClr val="846E84"/>
                  </a:solidFill>
                  <a:latin typeface="Fira Sans Extra Condensed" panose="020B0503050000020004" pitchFamily="34" charset="0"/>
                  <a:ea typeface="DengXian"/>
                  <a:cs typeface="Times New Roman"/>
                </a:rPr>
                <a:t>Business Statement</a:t>
              </a:r>
              <a:endParaRPr lang="en-US" sz="1100" dirty="0">
                <a:solidFill>
                  <a:srgbClr val="846E84"/>
                </a:solidFill>
                <a:latin typeface="Fira Sans Extra Condensed" panose="020B0503050000020004" pitchFamily="34" charset="0"/>
                <a:ea typeface="DengXian"/>
                <a:cs typeface="Times New Roman"/>
              </a:endParaRPr>
            </a:p>
          </p:txBody>
        </p:sp>
        <p:sp>
          <p:nvSpPr>
            <p:cNvPr id="18" name="Rectangle 17">
              <a:extLst>
                <a:ext uri="{FF2B5EF4-FFF2-40B4-BE49-F238E27FC236}">
                  <a16:creationId xmlns:a16="http://schemas.microsoft.com/office/drawing/2014/main" id="{939FF54E-A9F8-663B-9101-3AAE1A8C552F}"/>
                </a:ext>
              </a:extLst>
            </p:cNvPr>
            <p:cNvSpPr/>
            <p:nvPr/>
          </p:nvSpPr>
          <p:spPr>
            <a:xfrm>
              <a:off x="3630066" y="4703525"/>
              <a:ext cx="1508315" cy="431990"/>
            </a:xfrm>
            <a:prstGeom prst="rect">
              <a:avLst/>
            </a:prstGeom>
            <a:solidFill>
              <a:srgbClr val="674188"/>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b="1" dirty="0">
                  <a:solidFill>
                    <a:schemeClr val="bg1"/>
                  </a:solidFill>
                  <a:latin typeface="Fira Sans Extra Condensed" panose="020B0503050000020004" pitchFamily="34" charset="0"/>
                  <a:cs typeface="Calibri" panose="020F0502020204030204" pitchFamily="34" charset="0"/>
                </a:rPr>
                <a:t>EDA</a:t>
              </a:r>
              <a:endParaRPr lang="en-US" sz="1100" b="1" dirty="0">
                <a:solidFill>
                  <a:schemeClr val="bg1"/>
                </a:solidFill>
                <a:latin typeface="Fira Sans Extra Condensed" panose="020B0503050000020004" pitchFamily="34" charset="0"/>
                <a:cs typeface="Calibri" panose="020F0502020204030204" pitchFamily="34" charset="0"/>
              </a:endParaRPr>
            </a:p>
          </p:txBody>
        </p:sp>
        <p:sp>
          <p:nvSpPr>
            <p:cNvPr id="19" name="Rectangle 18">
              <a:extLst>
                <a:ext uri="{FF2B5EF4-FFF2-40B4-BE49-F238E27FC236}">
                  <a16:creationId xmlns:a16="http://schemas.microsoft.com/office/drawing/2014/main" id="{D0EF7709-E2A8-5D16-DE51-B28B08B43A7D}"/>
                </a:ext>
              </a:extLst>
            </p:cNvPr>
            <p:cNvSpPr/>
            <p:nvPr/>
          </p:nvSpPr>
          <p:spPr>
            <a:xfrm>
              <a:off x="1854200" y="4703525"/>
              <a:ext cx="1790700" cy="431990"/>
            </a:xfrm>
            <a:prstGeom prst="rect">
              <a:avLst/>
            </a:prstGeom>
            <a:solidFill>
              <a:srgbClr val="FFFBF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100" dirty="0">
                  <a:solidFill>
                    <a:srgbClr val="846E84"/>
                  </a:solidFill>
                  <a:latin typeface="Fira Sans Extra Condensed" panose="020B0503050000020004" pitchFamily="34" charset="0"/>
                  <a:ea typeface="DengXian"/>
                  <a:cs typeface="Times New Roman"/>
                </a:rPr>
                <a:t>Data &amp; Data Prep</a:t>
              </a:r>
            </a:p>
          </p:txBody>
        </p:sp>
        <p:sp>
          <p:nvSpPr>
            <p:cNvPr id="20" name="Rectangle 19">
              <a:extLst>
                <a:ext uri="{FF2B5EF4-FFF2-40B4-BE49-F238E27FC236}">
                  <a16:creationId xmlns:a16="http://schemas.microsoft.com/office/drawing/2014/main" id="{168EF62F-9ADC-ED7D-AB9C-3ABCAD475967}"/>
                </a:ext>
              </a:extLst>
            </p:cNvPr>
            <p:cNvSpPr/>
            <p:nvPr/>
          </p:nvSpPr>
          <p:spPr>
            <a:xfrm>
              <a:off x="5138382" y="4703525"/>
              <a:ext cx="2058251" cy="431990"/>
            </a:xfrm>
            <a:prstGeom prst="rect">
              <a:avLst/>
            </a:prstGeom>
            <a:solidFill>
              <a:srgbClr val="FFFBF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ltLang="zh-CN" sz="1100" dirty="0">
                  <a:solidFill>
                    <a:srgbClr val="846E84"/>
                  </a:solidFill>
                  <a:latin typeface="Fira Sans Extra Condensed" panose="020B0503050000020004" pitchFamily="34" charset="0"/>
                  <a:ea typeface="DengXian"/>
                  <a:cs typeface="Times New Roman"/>
                </a:rPr>
                <a:t>Quantitative research &amp; Models</a:t>
              </a:r>
              <a:endParaRPr lang="en-US" sz="1100" dirty="0">
                <a:solidFill>
                  <a:srgbClr val="846E84"/>
                </a:solidFill>
                <a:latin typeface="Fira Sans Extra Condensed" panose="020B0503050000020004" pitchFamily="34" charset="0"/>
                <a:ea typeface="DengXian"/>
                <a:cs typeface="Times New Roman"/>
              </a:endParaRPr>
            </a:p>
          </p:txBody>
        </p:sp>
        <p:sp>
          <p:nvSpPr>
            <p:cNvPr id="21" name="Rectangle 20">
              <a:extLst>
                <a:ext uri="{FF2B5EF4-FFF2-40B4-BE49-F238E27FC236}">
                  <a16:creationId xmlns:a16="http://schemas.microsoft.com/office/drawing/2014/main" id="{C2845D2C-D230-A034-B332-9C77E18FA727}"/>
                </a:ext>
              </a:extLst>
            </p:cNvPr>
            <p:cNvSpPr/>
            <p:nvPr/>
          </p:nvSpPr>
          <p:spPr>
            <a:xfrm>
              <a:off x="7166966" y="4703525"/>
              <a:ext cx="1977034" cy="431990"/>
            </a:xfrm>
            <a:prstGeom prst="rect">
              <a:avLst/>
            </a:prstGeom>
            <a:solidFill>
              <a:srgbClr val="FFFBF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ltLang="zh-CN" sz="1100" dirty="0">
                  <a:solidFill>
                    <a:srgbClr val="846E84"/>
                  </a:solidFill>
                  <a:latin typeface="Fira Sans Extra Condensed" panose="020B0503050000020004" pitchFamily="34" charset="0"/>
                  <a:ea typeface="DengXian"/>
                  <a:cs typeface="Times New Roman"/>
                </a:rPr>
                <a:t>Ethical &amp; Christian Faith</a:t>
              </a:r>
              <a:endParaRPr lang="en-US" sz="1100" dirty="0">
                <a:solidFill>
                  <a:srgbClr val="846E84"/>
                </a:solidFill>
                <a:latin typeface="Fira Sans Extra Condensed" panose="020B0503050000020004" pitchFamily="34" charset="0"/>
                <a:ea typeface="DengXian"/>
                <a:cs typeface="Times New Roman"/>
              </a:endParaRPr>
            </a:p>
          </p:txBody>
        </p:sp>
      </p:grpSp>
      <p:pic>
        <p:nvPicPr>
          <p:cNvPr id="22" name="Picture 21">
            <a:extLst>
              <a:ext uri="{FF2B5EF4-FFF2-40B4-BE49-F238E27FC236}">
                <a16:creationId xmlns:a16="http://schemas.microsoft.com/office/drawing/2014/main" id="{0803A83A-E91C-B648-8C23-E30E233ADF6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7230" y="1255644"/>
            <a:ext cx="2859192" cy="1346203"/>
          </a:xfrm>
          <a:prstGeom prst="rect">
            <a:avLst/>
          </a:prstGeom>
        </p:spPr>
      </p:pic>
      <p:sp>
        <p:nvSpPr>
          <p:cNvPr id="24" name="TextBox 23">
            <a:extLst>
              <a:ext uri="{FF2B5EF4-FFF2-40B4-BE49-F238E27FC236}">
                <a16:creationId xmlns:a16="http://schemas.microsoft.com/office/drawing/2014/main" id="{866860DB-8D26-8FE4-2A2C-CCD379A5B045}"/>
              </a:ext>
            </a:extLst>
          </p:cNvPr>
          <p:cNvSpPr txBox="1"/>
          <p:nvPr/>
        </p:nvSpPr>
        <p:spPr>
          <a:xfrm>
            <a:off x="5189342" y="3243440"/>
            <a:ext cx="2706793" cy="830997"/>
          </a:xfrm>
          <a:prstGeom prst="rect">
            <a:avLst/>
          </a:prstGeom>
          <a:noFill/>
        </p:spPr>
        <p:txBody>
          <a:bodyPr wrap="square">
            <a:spAutoFit/>
          </a:bodyPr>
          <a:lstStyle/>
          <a:p>
            <a:r>
              <a:rPr lang="en-US" sz="1200" dirty="0">
                <a:solidFill>
                  <a:srgbClr val="6F459D"/>
                </a:solidFill>
                <a:latin typeface="Fira Sans Extra Condensed" panose="020B0503050000020004" pitchFamily="34" charset="0"/>
              </a:rPr>
              <a:t>0.6</a:t>
            </a:r>
          </a:p>
          <a:p>
            <a:r>
              <a:rPr lang="en-US" sz="1200" dirty="0">
                <a:solidFill>
                  <a:srgbClr val="6F459D"/>
                </a:solidFill>
                <a:latin typeface="Fira Sans Extra Condensed" panose="020B0503050000020004" pitchFamily="34" charset="0"/>
              </a:rPr>
              <a:t>strong variable interconnections</a:t>
            </a:r>
          </a:p>
          <a:p>
            <a:endParaRPr lang="en-US" sz="1200" dirty="0">
              <a:solidFill>
                <a:srgbClr val="6F459D"/>
              </a:solidFill>
              <a:latin typeface="Fira Sans Extra Condensed" panose="020B0503050000020004" pitchFamily="34" charset="0"/>
            </a:endParaRPr>
          </a:p>
          <a:p>
            <a:r>
              <a:rPr lang="en-US" sz="1200" dirty="0">
                <a:solidFill>
                  <a:srgbClr val="6F459D"/>
                </a:solidFill>
                <a:latin typeface="Fira Sans Extra Condensed" panose="020B0503050000020004" pitchFamily="34" charset="0"/>
              </a:rPr>
              <a:t>Strong correlations</a:t>
            </a:r>
          </a:p>
        </p:txBody>
      </p:sp>
    </p:spTree>
    <p:extLst>
      <p:ext uri="{BB962C8B-B14F-4D97-AF65-F5344CB8AC3E}">
        <p14:creationId xmlns:p14="http://schemas.microsoft.com/office/powerpoint/2010/main" val="20064879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3" name="Google Shape;1009;p36">
            <a:extLst>
              <a:ext uri="{FF2B5EF4-FFF2-40B4-BE49-F238E27FC236}">
                <a16:creationId xmlns:a16="http://schemas.microsoft.com/office/drawing/2014/main" id="{EA992405-0CF0-4F92-B19E-EF86FA864095}"/>
              </a:ext>
            </a:extLst>
          </p:cNvPr>
          <p:cNvSpPr txBox="1"/>
          <p:nvPr/>
        </p:nvSpPr>
        <p:spPr>
          <a:xfrm>
            <a:off x="580319" y="1880601"/>
            <a:ext cx="2547761" cy="469110"/>
          </a:xfrm>
          <a:prstGeom prst="rect">
            <a:avLst/>
          </a:prstGeom>
          <a:solidFill>
            <a:srgbClr val="E8B5BB">
              <a:alpha val="12549"/>
            </a:srgb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algn="ctr">
              <a:lnSpc>
                <a:spcPct val="150000"/>
              </a:lnSpc>
              <a:defRPr>
                <a:solidFill>
                  <a:srgbClr val="674188"/>
                </a:solidFill>
                <a:effectLst/>
                <a:latin typeface="Fira Sans Extra Condensed" panose="020B0503050000020004" pitchFamily="34" charset="0"/>
              </a:defRPr>
            </a:lvl1pPr>
          </a:lstStyle>
          <a:p>
            <a:r>
              <a:rPr lang="en-US" altLang="zh-CN" sz="1200" dirty="0"/>
              <a:t>T statistic: 6.84</a:t>
            </a:r>
          </a:p>
        </p:txBody>
      </p:sp>
      <p:sp>
        <p:nvSpPr>
          <p:cNvPr id="4" name="Google Shape;236;p19">
            <a:extLst>
              <a:ext uri="{FF2B5EF4-FFF2-40B4-BE49-F238E27FC236}">
                <a16:creationId xmlns:a16="http://schemas.microsoft.com/office/drawing/2014/main" id="{B5DCC77E-AC47-CFBC-3E50-31C01954636E}"/>
              </a:ext>
            </a:extLst>
          </p:cNvPr>
          <p:cNvSpPr/>
          <p:nvPr/>
        </p:nvSpPr>
        <p:spPr>
          <a:xfrm>
            <a:off x="3357201" y="1104808"/>
            <a:ext cx="2547761" cy="667764"/>
          </a:xfrm>
          <a:prstGeom prst="roundRect">
            <a:avLst>
              <a:gd name="adj" fmla="val 0"/>
            </a:avLst>
          </a:prstGeom>
          <a:solidFill>
            <a:srgbClr val="674188"/>
          </a:solidFill>
          <a:ln>
            <a:noFill/>
          </a:ln>
        </p:spPr>
        <p:txBody>
          <a:bodyPr spcFirstLastPara="1" wrap="square" lIns="91425" tIns="91425" rIns="91425" bIns="91425" anchor="ctr" anchorCtr="0">
            <a:noAutofit/>
          </a:bodyPr>
          <a:lstStyle/>
          <a:p>
            <a:pPr algn="ctr"/>
            <a:r>
              <a:rPr lang="en-US" altLang="zh-CN" dirty="0">
                <a:solidFill>
                  <a:schemeClr val="bg1"/>
                </a:solidFill>
                <a:latin typeface="Fira Sans Extra Condensed" panose="020B0503050000020004" pitchFamily="34" charset="0"/>
              </a:rPr>
              <a:t>Number of Purchases</a:t>
            </a:r>
            <a:endParaRPr lang="en-US" sz="1100" dirty="0">
              <a:solidFill>
                <a:schemeClr val="bg1"/>
              </a:solidFill>
              <a:latin typeface="Fira Sans Extra Condensed" panose="020B0503050000020004" pitchFamily="34" charset="0"/>
            </a:endParaRPr>
          </a:p>
        </p:txBody>
      </p:sp>
      <p:sp>
        <p:nvSpPr>
          <p:cNvPr id="7" name="Google Shape;236;p19">
            <a:extLst>
              <a:ext uri="{FF2B5EF4-FFF2-40B4-BE49-F238E27FC236}">
                <a16:creationId xmlns:a16="http://schemas.microsoft.com/office/drawing/2014/main" id="{612359F4-D783-651D-9F30-A4C77FAAB38D}"/>
              </a:ext>
            </a:extLst>
          </p:cNvPr>
          <p:cNvSpPr/>
          <p:nvPr/>
        </p:nvSpPr>
        <p:spPr>
          <a:xfrm>
            <a:off x="6134083" y="1095105"/>
            <a:ext cx="2547761" cy="684077"/>
          </a:xfrm>
          <a:prstGeom prst="roundRect">
            <a:avLst>
              <a:gd name="adj" fmla="val 0"/>
            </a:avLst>
          </a:prstGeom>
          <a:solidFill>
            <a:srgbClr val="674188"/>
          </a:solidFill>
          <a:ln>
            <a:noFill/>
          </a:ln>
        </p:spPr>
        <p:txBody>
          <a:bodyPr spcFirstLastPara="1" wrap="square" lIns="91425" tIns="91425" rIns="91425" bIns="91425" anchor="ctr" anchorCtr="0">
            <a:noAutofit/>
          </a:bodyPr>
          <a:lstStyle/>
          <a:p>
            <a:pPr algn="ctr"/>
            <a:r>
              <a:rPr lang="en-US" altLang="zh-CN" dirty="0">
                <a:solidFill>
                  <a:schemeClr val="bg1"/>
                </a:solidFill>
                <a:latin typeface="Fira Sans Extra Condensed" panose="020B0503050000020004" pitchFamily="34" charset="0"/>
              </a:rPr>
              <a:t>Amount Spent</a:t>
            </a:r>
            <a:endParaRPr lang="en-US" sz="1100" dirty="0">
              <a:solidFill>
                <a:schemeClr val="bg1"/>
              </a:solidFill>
              <a:latin typeface="Fira Sans Extra Condensed" panose="020B0503050000020004" pitchFamily="34" charset="0"/>
            </a:endParaRPr>
          </a:p>
        </p:txBody>
      </p:sp>
      <p:sp>
        <p:nvSpPr>
          <p:cNvPr id="18" name="Google Shape;236;p19">
            <a:extLst>
              <a:ext uri="{FF2B5EF4-FFF2-40B4-BE49-F238E27FC236}">
                <a16:creationId xmlns:a16="http://schemas.microsoft.com/office/drawing/2014/main" id="{54B211BB-0613-A439-DC91-E7415028ADAC}"/>
              </a:ext>
            </a:extLst>
          </p:cNvPr>
          <p:cNvSpPr/>
          <p:nvPr/>
        </p:nvSpPr>
        <p:spPr>
          <a:xfrm>
            <a:off x="580319" y="1095106"/>
            <a:ext cx="2547761" cy="667764"/>
          </a:xfrm>
          <a:prstGeom prst="roundRect">
            <a:avLst>
              <a:gd name="adj" fmla="val 0"/>
            </a:avLst>
          </a:prstGeom>
          <a:solidFill>
            <a:srgbClr val="674188"/>
          </a:solidFill>
          <a:ln>
            <a:noFill/>
          </a:ln>
        </p:spPr>
        <p:txBody>
          <a:bodyPr spcFirstLastPara="1" wrap="square" lIns="91425" tIns="91425" rIns="91425" bIns="91425" anchor="ctr" anchorCtr="0">
            <a:noAutofit/>
          </a:bodyPr>
          <a:lstStyle/>
          <a:p>
            <a:pPr algn="ctr"/>
            <a:r>
              <a:rPr lang="en-US" dirty="0">
                <a:solidFill>
                  <a:schemeClr val="bg1"/>
                </a:solidFill>
                <a:latin typeface="Fira Sans Extra Condensed" panose="020B0503050000020004" pitchFamily="34" charset="0"/>
              </a:rPr>
              <a:t>Customer Acceptance</a:t>
            </a:r>
          </a:p>
        </p:txBody>
      </p:sp>
      <p:sp>
        <p:nvSpPr>
          <p:cNvPr id="13" name="Google Shape;1468;p47">
            <a:extLst>
              <a:ext uri="{FF2B5EF4-FFF2-40B4-BE49-F238E27FC236}">
                <a16:creationId xmlns:a16="http://schemas.microsoft.com/office/drawing/2014/main" id="{DE5951F5-C95C-F3E9-8AE9-19DC87B696F4}"/>
              </a:ext>
            </a:extLst>
          </p:cNvPr>
          <p:cNvSpPr txBox="1">
            <a:spLocks noGrp="1"/>
          </p:cNvSpPr>
          <p:nvPr>
            <p:ph type="title"/>
          </p:nvPr>
        </p:nvSpPr>
        <p:spPr>
          <a:xfrm>
            <a:off x="635587" y="284382"/>
            <a:ext cx="5065966" cy="371400"/>
          </a:xfrm>
          <a:prstGeom prst="rect">
            <a:avLst/>
          </a:prstGeom>
          <a:noFill/>
          <a:ln>
            <a:noFill/>
          </a:ln>
        </p:spPr>
        <p:txBody>
          <a:bodyPr spcFirstLastPara="1" wrap="square" lIns="91425" tIns="91425" rIns="91425" bIns="91425" anchor="ctr" anchorCtr="0">
            <a:normAutofit fontScale="90000"/>
          </a:bodyPr>
          <a:lstStyle/>
          <a:p>
            <a:pPr algn="l"/>
            <a:r>
              <a:rPr lang="en" dirty="0">
                <a:solidFill>
                  <a:srgbClr val="674188"/>
                </a:solidFill>
                <a:latin typeface="Fira Sans Extra Condensed" panose="020B0503050000020004" pitchFamily="34" charset="0"/>
                <a:ea typeface="Roboto"/>
              </a:rPr>
              <a:t>A/B Testing</a:t>
            </a:r>
            <a:endParaRPr dirty="0">
              <a:solidFill>
                <a:srgbClr val="674188"/>
              </a:solidFill>
              <a:latin typeface="Fira Sans Extra Condensed" panose="020B0503050000020004" pitchFamily="34" charset="0"/>
              <a:ea typeface="Roboto"/>
            </a:endParaRPr>
          </a:p>
        </p:txBody>
      </p:sp>
      <p:sp>
        <p:nvSpPr>
          <p:cNvPr id="10" name="Rectangle: Rounded Corners 9">
            <a:extLst>
              <a:ext uri="{FF2B5EF4-FFF2-40B4-BE49-F238E27FC236}">
                <a16:creationId xmlns:a16="http://schemas.microsoft.com/office/drawing/2014/main" id="{D6F4BBBF-4059-63D6-0CE7-96D0FA1764BC}"/>
              </a:ext>
            </a:extLst>
          </p:cNvPr>
          <p:cNvSpPr/>
          <p:nvPr/>
        </p:nvSpPr>
        <p:spPr>
          <a:xfrm>
            <a:off x="2558005" y="284382"/>
            <a:ext cx="1790302" cy="371400"/>
          </a:xfrm>
          <a:prstGeom prst="roundRect">
            <a:avLst/>
          </a:prstGeom>
          <a:solidFill>
            <a:srgbClr val="946BB9"/>
          </a:solidFill>
          <a:ln>
            <a:noFill/>
          </a:ln>
        </p:spPr>
        <p:txBody>
          <a:bodyPr spcFirstLastPara="1" wrap="square" lIns="91425" tIns="91425" rIns="91425" bIns="91425" anchor="ctr" anchorCtr="0">
            <a:noAutofit/>
          </a:bodyPr>
          <a:lstStyle/>
          <a:p>
            <a:pPr algn="ctr"/>
            <a:r>
              <a:rPr lang="en-US" sz="1050" dirty="0">
                <a:solidFill>
                  <a:schemeClr val="bg1"/>
                </a:solidFill>
                <a:latin typeface="Fira Sans Extra Condensed" panose="020B0503050000020004" pitchFamily="34" charset="0"/>
                <a:cs typeface="Arial"/>
              </a:rPr>
              <a:t>Top-performing: Campaign 4</a:t>
            </a:r>
          </a:p>
        </p:txBody>
      </p:sp>
      <p:sp>
        <p:nvSpPr>
          <p:cNvPr id="19" name="Rectangle: Rounded Corners 18">
            <a:extLst>
              <a:ext uri="{FF2B5EF4-FFF2-40B4-BE49-F238E27FC236}">
                <a16:creationId xmlns:a16="http://schemas.microsoft.com/office/drawing/2014/main" id="{5EF0A2BB-46AC-4036-5E60-4B64D0029299}"/>
              </a:ext>
            </a:extLst>
          </p:cNvPr>
          <p:cNvSpPr/>
          <p:nvPr/>
        </p:nvSpPr>
        <p:spPr>
          <a:xfrm>
            <a:off x="4480423" y="284382"/>
            <a:ext cx="1221130" cy="371400"/>
          </a:xfrm>
          <a:prstGeom prst="roundRect">
            <a:avLst/>
          </a:prstGeom>
          <a:solidFill>
            <a:srgbClr val="AF91CB"/>
          </a:solidFill>
          <a:ln>
            <a:noFill/>
          </a:ln>
        </p:spPr>
        <p:txBody>
          <a:bodyPr spcFirstLastPara="1" wrap="square" lIns="91425" tIns="91425" rIns="91425" bIns="91425" anchor="ctr" anchorCtr="0">
            <a:noAutofit/>
          </a:bodyPr>
          <a:lstStyle/>
          <a:p>
            <a:pPr algn="ctr"/>
            <a:r>
              <a:rPr lang="en-US" sz="1050" dirty="0">
                <a:solidFill>
                  <a:schemeClr val="bg1"/>
                </a:solidFill>
                <a:latin typeface="Fira Sans Extra Condensed" panose="020B0503050000020004" pitchFamily="34" charset="0"/>
                <a:cs typeface="Arial"/>
              </a:rPr>
              <a:t>High Income Group</a:t>
            </a:r>
          </a:p>
        </p:txBody>
      </p:sp>
      <p:sp>
        <p:nvSpPr>
          <p:cNvPr id="20" name="Rectangle: Rounded Corners 19">
            <a:extLst>
              <a:ext uri="{FF2B5EF4-FFF2-40B4-BE49-F238E27FC236}">
                <a16:creationId xmlns:a16="http://schemas.microsoft.com/office/drawing/2014/main" id="{D17D77D7-D16F-2538-1923-0353A52AB02F}"/>
              </a:ext>
            </a:extLst>
          </p:cNvPr>
          <p:cNvSpPr/>
          <p:nvPr/>
        </p:nvSpPr>
        <p:spPr>
          <a:xfrm>
            <a:off x="5759875" y="284382"/>
            <a:ext cx="1221130" cy="371400"/>
          </a:xfrm>
          <a:prstGeom prst="roundRect">
            <a:avLst/>
          </a:prstGeom>
          <a:solidFill>
            <a:srgbClr val="AF91CB"/>
          </a:solidFill>
          <a:ln>
            <a:noFill/>
          </a:ln>
        </p:spPr>
        <p:txBody>
          <a:bodyPr spcFirstLastPara="1" wrap="square" lIns="91425" tIns="91425" rIns="91425" bIns="91425" anchor="ctr" anchorCtr="0">
            <a:noAutofit/>
          </a:bodyPr>
          <a:lstStyle/>
          <a:p>
            <a:pPr algn="ctr"/>
            <a:r>
              <a:rPr lang="en-US" sz="1050" dirty="0">
                <a:solidFill>
                  <a:schemeClr val="bg1"/>
                </a:solidFill>
                <a:latin typeface="Fira Sans Extra Condensed" panose="020B0503050000020004" pitchFamily="34" charset="0"/>
                <a:cs typeface="Arial"/>
              </a:rPr>
              <a:t>Low Income Group</a:t>
            </a:r>
          </a:p>
        </p:txBody>
      </p:sp>
      <p:sp>
        <p:nvSpPr>
          <p:cNvPr id="21" name="Rectangle: Rounded Corners 20">
            <a:extLst>
              <a:ext uri="{FF2B5EF4-FFF2-40B4-BE49-F238E27FC236}">
                <a16:creationId xmlns:a16="http://schemas.microsoft.com/office/drawing/2014/main" id="{F14C18E3-0225-47A8-6F4C-9BBAC6EE4D43}"/>
              </a:ext>
            </a:extLst>
          </p:cNvPr>
          <p:cNvSpPr/>
          <p:nvPr/>
        </p:nvSpPr>
        <p:spPr>
          <a:xfrm>
            <a:off x="7039326" y="284382"/>
            <a:ext cx="1374571" cy="371400"/>
          </a:xfrm>
          <a:prstGeom prst="roundRect">
            <a:avLst/>
          </a:prstGeom>
          <a:solidFill>
            <a:srgbClr val="B5A1FD"/>
          </a:solidFill>
          <a:ln>
            <a:noFill/>
          </a:ln>
        </p:spPr>
        <p:txBody>
          <a:bodyPr spcFirstLastPara="1" wrap="square" lIns="91425" tIns="91425" rIns="91425" bIns="91425" anchor="ctr" anchorCtr="0">
            <a:noAutofit/>
          </a:bodyPr>
          <a:lstStyle/>
          <a:p>
            <a:pPr algn="ctr"/>
            <a:r>
              <a:rPr lang="en-US" sz="1050" dirty="0">
                <a:solidFill>
                  <a:schemeClr val="bg1"/>
                </a:solidFill>
                <a:latin typeface="Fira Sans Extra Condensed" panose="020B0503050000020004" pitchFamily="34" charset="0"/>
                <a:cs typeface="Arial"/>
              </a:rPr>
              <a:t>95% significance level</a:t>
            </a:r>
          </a:p>
        </p:txBody>
      </p:sp>
      <p:sp>
        <p:nvSpPr>
          <p:cNvPr id="22" name="Google Shape;1009;p36">
            <a:extLst>
              <a:ext uri="{FF2B5EF4-FFF2-40B4-BE49-F238E27FC236}">
                <a16:creationId xmlns:a16="http://schemas.microsoft.com/office/drawing/2014/main" id="{7DF65D46-4602-D51E-AA9F-25122FBE3C26}"/>
              </a:ext>
            </a:extLst>
          </p:cNvPr>
          <p:cNvSpPr txBox="1"/>
          <p:nvPr/>
        </p:nvSpPr>
        <p:spPr>
          <a:xfrm>
            <a:off x="580317" y="2415860"/>
            <a:ext cx="2547761" cy="469110"/>
          </a:xfrm>
          <a:prstGeom prst="rect">
            <a:avLst/>
          </a:prstGeom>
          <a:solidFill>
            <a:srgbClr val="E8B5BB">
              <a:alpha val="12549"/>
            </a:srgb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algn="ctr">
              <a:lnSpc>
                <a:spcPct val="150000"/>
              </a:lnSpc>
              <a:defRPr>
                <a:solidFill>
                  <a:srgbClr val="674188"/>
                </a:solidFill>
                <a:effectLst/>
                <a:latin typeface="Fira Sans Extra Condensed" panose="020B0503050000020004" pitchFamily="34" charset="0"/>
              </a:defRPr>
            </a:lvl1pPr>
          </a:lstStyle>
          <a:p>
            <a:r>
              <a:rPr lang="en-US" altLang="zh-CN" sz="1200" dirty="0"/>
              <a:t>P value: 1.35e-11</a:t>
            </a:r>
          </a:p>
        </p:txBody>
      </p:sp>
      <p:sp>
        <p:nvSpPr>
          <p:cNvPr id="23" name="Google Shape;1009;p36">
            <a:extLst>
              <a:ext uri="{FF2B5EF4-FFF2-40B4-BE49-F238E27FC236}">
                <a16:creationId xmlns:a16="http://schemas.microsoft.com/office/drawing/2014/main" id="{8162D7BE-395D-CBFD-6E4F-17A7C499142A}"/>
              </a:ext>
            </a:extLst>
          </p:cNvPr>
          <p:cNvSpPr txBox="1"/>
          <p:nvPr/>
        </p:nvSpPr>
        <p:spPr>
          <a:xfrm>
            <a:off x="580317" y="2951119"/>
            <a:ext cx="2547761" cy="469110"/>
          </a:xfrm>
          <a:prstGeom prst="rect">
            <a:avLst/>
          </a:prstGeom>
          <a:solidFill>
            <a:srgbClr val="E8B5BB">
              <a:alpha val="12549"/>
            </a:srgb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algn="ctr">
              <a:lnSpc>
                <a:spcPct val="150000"/>
              </a:lnSpc>
              <a:defRPr>
                <a:solidFill>
                  <a:srgbClr val="674188"/>
                </a:solidFill>
                <a:effectLst/>
                <a:latin typeface="Fira Sans Extra Condensed" panose="020B0503050000020004" pitchFamily="34" charset="0"/>
              </a:defRPr>
            </a:lvl1pPr>
          </a:lstStyle>
          <a:p>
            <a:r>
              <a:rPr lang="en-US" altLang="zh-CN" sz="1200" dirty="0"/>
              <a:t>Reject the Null Hypothesis</a:t>
            </a:r>
          </a:p>
        </p:txBody>
      </p:sp>
      <p:sp>
        <p:nvSpPr>
          <p:cNvPr id="29" name="Google Shape;1009;p36">
            <a:extLst>
              <a:ext uri="{FF2B5EF4-FFF2-40B4-BE49-F238E27FC236}">
                <a16:creationId xmlns:a16="http://schemas.microsoft.com/office/drawing/2014/main" id="{1A72196C-ECA6-62BF-DF0D-B41C35BBCAAF}"/>
              </a:ext>
            </a:extLst>
          </p:cNvPr>
          <p:cNvSpPr txBox="1"/>
          <p:nvPr/>
        </p:nvSpPr>
        <p:spPr>
          <a:xfrm>
            <a:off x="580317" y="3486378"/>
            <a:ext cx="2547761" cy="469110"/>
          </a:xfrm>
          <a:prstGeom prst="rect">
            <a:avLst/>
          </a:prstGeom>
          <a:solidFill>
            <a:srgbClr val="E8B5BB">
              <a:alpha val="12549"/>
            </a:srgb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algn="ctr">
              <a:lnSpc>
                <a:spcPct val="150000"/>
              </a:lnSpc>
              <a:defRPr>
                <a:solidFill>
                  <a:srgbClr val="674188"/>
                </a:solidFill>
                <a:effectLst/>
                <a:latin typeface="Fira Sans Extra Condensed" panose="020B0503050000020004" pitchFamily="34" charset="0"/>
              </a:defRPr>
            </a:lvl1pPr>
          </a:lstStyle>
          <a:p>
            <a:pPr>
              <a:lnSpc>
                <a:spcPct val="100000"/>
              </a:lnSpc>
            </a:pPr>
            <a:r>
              <a:rPr lang="en-US" altLang="zh-CN" sz="1200" dirty="0"/>
              <a:t>Significant Difference</a:t>
            </a:r>
          </a:p>
        </p:txBody>
      </p:sp>
      <p:sp>
        <p:nvSpPr>
          <p:cNvPr id="38" name="Google Shape;1009;p36">
            <a:extLst>
              <a:ext uri="{FF2B5EF4-FFF2-40B4-BE49-F238E27FC236}">
                <a16:creationId xmlns:a16="http://schemas.microsoft.com/office/drawing/2014/main" id="{4A60E129-D1A3-5032-ED30-CF161FFC24DD}"/>
              </a:ext>
            </a:extLst>
          </p:cNvPr>
          <p:cNvSpPr txBox="1"/>
          <p:nvPr/>
        </p:nvSpPr>
        <p:spPr>
          <a:xfrm>
            <a:off x="580316" y="4052715"/>
            <a:ext cx="3991684" cy="469110"/>
          </a:xfrm>
          <a:prstGeom prst="rect">
            <a:avLst/>
          </a:prstGeom>
          <a:solidFill>
            <a:srgbClr val="B5A1FD">
              <a:alpha val="12549"/>
            </a:srgb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algn="ctr">
              <a:lnSpc>
                <a:spcPct val="150000"/>
              </a:lnSpc>
              <a:defRPr>
                <a:solidFill>
                  <a:srgbClr val="674188"/>
                </a:solidFill>
                <a:effectLst/>
                <a:latin typeface="Fira Sans Extra Condensed" panose="020B0503050000020004" pitchFamily="34" charset="0"/>
              </a:defRPr>
            </a:lvl1pPr>
          </a:lstStyle>
          <a:p>
            <a:pPr>
              <a:lnSpc>
                <a:spcPct val="100000"/>
              </a:lnSpc>
            </a:pPr>
            <a:r>
              <a:rPr lang="en-US" altLang="zh-CN" sz="1200" dirty="0"/>
              <a:t>Diversify Marketing Strategy</a:t>
            </a:r>
          </a:p>
        </p:txBody>
      </p:sp>
      <p:sp>
        <p:nvSpPr>
          <p:cNvPr id="44" name="Google Shape;1009;p36">
            <a:extLst>
              <a:ext uri="{FF2B5EF4-FFF2-40B4-BE49-F238E27FC236}">
                <a16:creationId xmlns:a16="http://schemas.microsoft.com/office/drawing/2014/main" id="{D1DEF0D9-21CE-F58D-25DB-AD2E7E240BE0}"/>
              </a:ext>
            </a:extLst>
          </p:cNvPr>
          <p:cNvSpPr txBox="1"/>
          <p:nvPr/>
        </p:nvSpPr>
        <p:spPr>
          <a:xfrm>
            <a:off x="3357201" y="1880601"/>
            <a:ext cx="2547761" cy="469110"/>
          </a:xfrm>
          <a:prstGeom prst="rect">
            <a:avLst/>
          </a:prstGeom>
          <a:solidFill>
            <a:srgbClr val="E8B5BB">
              <a:alpha val="12549"/>
            </a:srgb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algn="ctr">
              <a:lnSpc>
                <a:spcPct val="150000"/>
              </a:lnSpc>
              <a:defRPr>
                <a:solidFill>
                  <a:srgbClr val="674188"/>
                </a:solidFill>
                <a:effectLst/>
                <a:latin typeface="Fira Sans Extra Condensed" panose="020B0503050000020004" pitchFamily="34" charset="0"/>
              </a:defRPr>
            </a:lvl1pPr>
          </a:lstStyle>
          <a:p>
            <a:r>
              <a:rPr lang="en-US" altLang="zh-CN" sz="1200" dirty="0"/>
              <a:t>T statistic: 32.65</a:t>
            </a:r>
          </a:p>
        </p:txBody>
      </p:sp>
      <p:sp>
        <p:nvSpPr>
          <p:cNvPr id="45" name="Google Shape;1009;p36">
            <a:extLst>
              <a:ext uri="{FF2B5EF4-FFF2-40B4-BE49-F238E27FC236}">
                <a16:creationId xmlns:a16="http://schemas.microsoft.com/office/drawing/2014/main" id="{1345602E-57DC-73D0-1B04-41BD7D3E701B}"/>
              </a:ext>
            </a:extLst>
          </p:cNvPr>
          <p:cNvSpPr txBox="1"/>
          <p:nvPr/>
        </p:nvSpPr>
        <p:spPr>
          <a:xfrm>
            <a:off x="3357199" y="2415860"/>
            <a:ext cx="2547761" cy="469110"/>
          </a:xfrm>
          <a:prstGeom prst="rect">
            <a:avLst/>
          </a:prstGeom>
          <a:solidFill>
            <a:srgbClr val="E8B5BB">
              <a:alpha val="12549"/>
            </a:srgb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algn="ctr">
              <a:lnSpc>
                <a:spcPct val="150000"/>
              </a:lnSpc>
              <a:defRPr>
                <a:solidFill>
                  <a:srgbClr val="674188"/>
                </a:solidFill>
                <a:effectLst/>
                <a:latin typeface="Fira Sans Extra Condensed" panose="020B0503050000020004" pitchFamily="34" charset="0"/>
              </a:defRPr>
            </a:lvl1pPr>
          </a:lstStyle>
          <a:p>
            <a:r>
              <a:rPr lang="en-US" altLang="zh-CN" sz="1200" dirty="0"/>
              <a:t>P value: 2.48e-161</a:t>
            </a:r>
          </a:p>
        </p:txBody>
      </p:sp>
      <p:sp>
        <p:nvSpPr>
          <p:cNvPr id="46" name="Google Shape;1009;p36">
            <a:extLst>
              <a:ext uri="{FF2B5EF4-FFF2-40B4-BE49-F238E27FC236}">
                <a16:creationId xmlns:a16="http://schemas.microsoft.com/office/drawing/2014/main" id="{41B5D56E-BF79-64AB-B5A4-C4BB9C1DDA89}"/>
              </a:ext>
            </a:extLst>
          </p:cNvPr>
          <p:cNvSpPr txBox="1"/>
          <p:nvPr/>
        </p:nvSpPr>
        <p:spPr>
          <a:xfrm>
            <a:off x="3357199" y="2951119"/>
            <a:ext cx="2547761" cy="469110"/>
          </a:xfrm>
          <a:prstGeom prst="rect">
            <a:avLst/>
          </a:prstGeom>
          <a:solidFill>
            <a:srgbClr val="E8B5BB">
              <a:alpha val="12549"/>
            </a:srgb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algn="ctr">
              <a:lnSpc>
                <a:spcPct val="150000"/>
              </a:lnSpc>
              <a:defRPr>
                <a:solidFill>
                  <a:srgbClr val="674188"/>
                </a:solidFill>
                <a:effectLst/>
                <a:latin typeface="Fira Sans Extra Condensed" panose="020B0503050000020004" pitchFamily="34" charset="0"/>
              </a:defRPr>
            </a:lvl1pPr>
          </a:lstStyle>
          <a:p>
            <a:r>
              <a:rPr lang="en-US" altLang="zh-CN" sz="1200" dirty="0"/>
              <a:t>Reject the Null Hypothesis</a:t>
            </a:r>
          </a:p>
        </p:txBody>
      </p:sp>
      <p:sp>
        <p:nvSpPr>
          <p:cNvPr id="47" name="Google Shape;1009;p36">
            <a:extLst>
              <a:ext uri="{FF2B5EF4-FFF2-40B4-BE49-F238E27FC236}">
                <a16:creationId xmlns:a16="http://schemas.microsoft.com/office/drawing/2014/main" id="{4C39A757-6FA3-4559-2832-410B39FFD28D}"/>
              </a:ext>
            </a:extLst>
          </p:cNvPr>
          <p:cNvSpPr txBox="1"/>
          <p:nvPr/>
        </p:nvSpPr>
        <p:spPr>
          <a:xfrm>
            <a:off x="3357199" y="3486378"/>
            <a:ext cx="2547761" cy="469110"/>
          </a:xfrm>
          <a:prstGeom prst="rect">
            <a:avLst/>
          </a:prstGeom>
          <a:solidFill>
            <a:srgbClr val="E8B5BB">
              <a:alpha val="12549"/>
            </a:srgb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algn="ctr">
              <a:lnSpc>
                <a:spcPct val="150000"/>
              </a:lnSpc>
              <a:defRPr>
                <a:solidFill>
                  <a:srgbClr val="674188"/>
                </a:solidFill>
                <a:effectLst/>
                <a:latin typeface="Fira Sans Extra Condensed" panose="020B0503050000020004" pitchFamily="34" charset="0"/>
              </a:defRPr>
            </a:lvl1pPr>
          </a:lstStyle>
          <a:p>
            <a:pPr>
              <a:lnSpc>
                <a:spcPct val="100000"/>
              </a:lnSpc>
            </a:pPr>
            <a:r>
              <a:rPr lang="en-US" altLang="zh-CN" sz="1200" dirty="0"/>
              <a:t>Significant Difference</a:t>
            </a:r>
          </a:p>
        </p:txBody>
      </p:sp>
      <p:sp>
        <p:nvSpPr>
          <p:cNvPr id="49" name="Google Shape;1009;p36">
            <a:extLst>
              <a:ext uri="{FF2B5EF4-FFF2-40B4-BE49-F238E27FC236}">
                <a16:creationId xmlns:a16="http://schemas.microsoft.com/office/drawing/2014/main" id="{E4F07B21-D03C-B7FF-36DF-CD5EB345DDC5}"/>
              </a:ext>
            </a:extLst>
          </p:cNvPr>
          <p:cNvSpPr txBox="1"/>
          <p:nvPr/>
        </p:nvSpPr>
        <p:spPr>
          <a:xfrm>
            <a:off x="6134080" y="1880601"/>
            <a:ext cx="2547761" cy="469110"/>
          </a:xfrm>
          <a:prstGeom prst="rect">
            <a:avLst/>
          </a:prstGeom>
          <a:solidFill>
            <a:srgbClr val="E8B5BB">
              <a:alpha val="12549"/>
            </a:srgb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algn="ctr">
              <a:lnSpc>
                <a:spcPct val="150000"/>
              </a:lnSpc>
              <a:defRPr>
                <a:solidFill>
                  <a:srgbClr val="674188"/>
                </a:solidFill>
                <a:effectLst/>
                <a:latin typeface="Fira Sans Extra Condensed" panose="020B0503050000020004" pitchFamily="34" charset="0"/>
              </a:defRPr>
            </a:lvl1pPr>
          </a:lstStyle>
          <a:p>
            <a:r>
              <a:rPr lang="en-US" altLang="zh-CN" sz="1200" dirty="0"/>
              <a:t>T statistic: 28.92</a:t>
            </a:r>
          </a:p>
        </p:txBody>
      </p:sp>
      <p:sp>
        <p:nvSpPr>
          <p:cNvPr id="50" name="Google Shape;1009;p36">
            <a:extLst>
              <a:ext uri="{FF2B5EF4-FFF2-40B4-BE49-F238E27FC236}">
                <a16:creationId xmlns:a16="http://schemas.microsoft.com/office/drawing/2014/main" id="{BB05BEC7-5C21-C476-73AA-F8C55C1497EC}"/>
              </a:ext>
            </a:extLst>
          </p:cNvPr>
          <p:cNvSpPr txBox="1"/>
          <p:nvPr/>
        </p:nvSpPr>
        <p:spPr>
          <a:xfrm>
            <a:off x="6134078" y="2415860"/>
            <a:ext cx="2547761" cy="469110"/>
          </a:xfrm>
          <a:prstGeom prst="rect">
            <a:avLst/>
          </a:prstGeom>
          <a:solidFill>
            <a:srgbClr val="E8B5BB">
              <a:alpha val="12549"/>
            </a:srgb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algn="ctr">
              <a:lnSpc>
                <a:spcPct val="150000"/>
              </a:lnSpc>
              <a:defRPr>
                <a:solidFill>
                  <a:srgbClr val="674188"/>
                </a:solidFill>
                <a:effectLst/>
                <a:latin typeface="Fira Sans Extra Condensed" panose="020B0503050000020004" pitchFamily="34" charset="0"/>
              </a:defRPr>
            </a:lvl1pPr>
          </a:lstStyle>
          <a:p>
            <a:r>
              <a:rPr lang="en-US" altLang="zh-CN" sz="1200" dirty="0"/>
              <a:t>P value: 2.92e-135</a:t>
            </a:r>
          </a:p>
        </p:txBody>
      </p:sp>
      <p:sp>
        <p:nvSpPr>
          <p:cNvPr id="51" name="Google Shape;1009;p36">
            <a:extLst>
              <a:ext uri="{FF2B5EF4-FFF2-40B4-BE49-F238E27FC236}">
                <a16:creationId xmlns:a16="http://schemas.microsoft.com/office/drawing/2014/main" id="{B06860FC-9081-ADF2-540D-EC5B53EAB92C}"/>
              </a:ext>
            </a:extLst>
          </p:cNvPr>
          <p:cNvSpPr txBox="1"/>
          <p:nvPr/>
        </p:nvSpPr>
        <p:spPr>
          <a:xfrm>
            <a:off x="6134078" y="2951119"/>
            <a:ext cx="2547761" cy="469110"/>
          </a:xfrm>
          <a:prstGeom prst="rect">
            <a:avLst/>
          </a:prstGeom>
          <a:solidFill>
            <a:srgbClr val="E8B5BB">
              <a:alpha val="12549"/>
            </a:srgb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algn="ctr">
              <a:lnSpc>
                <a:spcPct val="150000"/>
              </a:lnSpc>
              <a:defRPr>
                <a:solidFill>
                  <a:srgbClr val="674188"/>
                </a:solidFill>
                <a:effectLst/>
                <a:latin typeface="Fira Sans Extra Condensed" panose="020B0503050000020004" pitchFamily="34" charset="0"/>
              </a:defRPr>
            </a:lvl1pPr>
          </a:lstStyle>
          <a:p>
            <a:r>
              <a:rPr lang="en-US" altLang="zh-CN" sz="1200" dirty="0"/>
              <a:t>Reject the Null Hypothesis</a:t>
            </a:r>
          </a:p>
        </p:txBody>
      </p:sp>
      <p:sp>
        <p:nvSpPr>
          <p:cNvPr id="52" name="Google Shape;1009;p36">
            <a:extLst>
              <a:ext uri="{FF2B5EF4-FFF2-40B4-BE49-F238E27FC236}">
                <a16:creationId xmlns:a16="http://schemas.microsoft.com/office/drawing/2014/main" id="{212A76E5-AFFF-518F-9D0B-B3F0C4A5357A}"/>
              </a:ext>
            </a:extLst>
          </p:cNvPr>
          <p:cNvSpPr txBox="1"/>
          <p:nvPr/>
        </p:nvSpPr>
        <p:spPr>
          <a:xfrm>
            <a:off x="6134078" y="3486378"/>
            <a:ext cx="2547761" cy="469110"/>
          </a:xfrm>
          <a:prstGeom prst="rect">
            <a:avLst/>
          </a:prstGeom>
          <a:solidFill>
            <a:srgbClr val="E8B5BB">
              <a:alpha val="12549"/>
            </a:srgb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algn="ctr">
              <a:lnSpc>
                <a:spcPct val="150000"/>
              </a:lnSpc>
              <a:defRPr>
                <a:solidFill>
                  <a:srgbClr val="674188"/>
                </a:solidFill>
                <a:effectLst/>
                <a:latin typeface="Fira Sans Extra Condensed" panose="020B0503050000020004" pitchFamily="34" charset="0"/>
              </a:defRPr>
            </a:lvl1pPr>
          </a:lstStyle>
          <a:p>
            <a:pPr>
              <a:lnSpc>
                <a:spcPct val="100000"/>
              </a:lnSpc>
            </a:pPr>
            <a:r>
              <a:rPr lang="en-US" altLang="zh-CN" sz="1200" dirty="0"/>
              <a:t>Significant Difference</a:t>
            </a:r>
          </a:p>
        </p:txBody>
      </p:sp>
      <p:sp>
        <p:nvSpPr>
          <p:cNvPr id="53" name="Google Shape;1009;p36">
            <a:extLst>
              <a:ext uri="{FF2B5EF4-FFF2-40B4-BE49-F238E27FC236}">
                <a16:creationId xmlns:a16="http://schemas.microsoft.com/office/drawing/2014/main" id="{87C4680F-0630-CF68-3ABF-93DAED4530F0}"/>
              </a:ext>
            </a:extLst>
          </p:cNvPr>
          <p:cNvSpPr txBox="1"/>
          <p:nvPr/>
        </p:nvSpPr>
        <p:spPr>
          <a:xfrm>
            <a:off x="4690155" y="4052715"/>
            <a:ext cx="3991683" cy="469110"/>
          </a:xfrm>
          <a:prstGeom prst="rect">
            <a:avLst/>
          </a:prstGeom>
          <a:solidFill>
            <a:srgbClr val="B5A1FD">
              <a:alpha val="12549"/>
            </a:srgb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algn="ctr">
              <a:lnSpc>
                <a:spcPct val="150000"/>
              </a:lnSpc>
              <a:defRPr>
                <a:solidFill>
                  <a:srgbClr val="674188"/>
                </a:solidFill>
                <a:effectLst/>
                <a:latin typeface="Fira Sans Extra Condensed" panose="020B0503050000020004" pitchFamily="34" charset="0"/>
              </a:defRPr>
            </a:lvl1pPr>
          </a:lstStyle>
          <a:p>
            <a:pPr>
              <a:lnSpc>
                <a:spcPct val="100000"/>
              </a:lnSpc>
            </a:pPr>
            <a:r>
              <a:rPr lang="en-US" altLang="zh-CN" sz="1200" dirty="0"/>
              <a:t>Monitor Purchasing Behaviors among various income groups</a:t>
            </a:r>
          </a:p>
        </p:txBody>
      </p:sp>
      <p:grpSp>
        <p:nvGrpSpPr>
          <p:cNvPr id="60" name="Group 59">
            <a:extLst>
              <a:ext uri="{FF2B5EF4-FFF2-40B4-BE49-F238E27FC236}">
                <a16:creationId xmlns:a16="http://schemas.microsoft.com/office/drawing/2014/main" id="{48B63774-9747-39A2-E264-51592A7D94AB}"/>
              </a:ext>
            </a:extLst>
          </p:cNvPr>
          <p:cNvGrpSpPr/>
          <p:nvPr/>
        </p:nvGrpSpPr>
        <p:grpSpPr>
          <a:xfrm>
            <a:off x="0" y="4822529"/>
            <a:ext cx="9144000" cy="312985"/>
            <a:chOff x="0" y="4703525"/>
            <a:chExt cx="9144000" cy="431990"/>
          </a:xfrm>
        </p:grpSpPr>
        <p:sp>
          <p:nvSpPr>
            <p:cNvPr id="61" name="Rectangle 60">
              <a:extLst>
                <a:ext uri="{FF2B5EF4-FFF2-40B4-BE49-F238E27FC236}">
                  <a16:creationId xmlns:a16="http://schemas.microsoft.com/office/drawing/2014/main" id="{CDEBD7AA-E06C-2E16-8783-18BF14100AC4}"/>
                </a:ext>
              </a:extLst>
            </p:cNvPr>
            <p:cNvSpPr/>
            <p:nvPr/>
          </p:nvSpPr>
          <p:spPr>
            <a:xfrm>
              <a:off x="0" y="4703525"/>
              <a:ext cx="1854200" cy="431990"/>
            </a:xfrm>
            <a:prstGeom prst="rect">
              <a:avLst/>
            </a:prstGeom>
            <a:solidFill>
              <a:srgbClr val="FFFBF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ltLang="zh-CN" sz="1100" dirty="0">
                  <a:solidFill>
                    <a:srgbClr val="846E84"/>
                  </a:solidFill>
                  <a:latin typeface="Fira Sans Extra Condensed" panose="020B0503050000020004" pitchFamily="34" charset="0"/>
                  <a:ea typeface="DengXian"/>
                  <a:cs typeface="Times New Roman"/>
                </a:rPr>
                <a:t>Business Statement</a:t>
              </a:r>
              <a:endParaRPr lang="en-US" sz="1100" dirty="0">
                <a:solidFill>
                  <a:srgbClr val="846E84"/>
                </a:solidFill>
                <a:latin typeface="Fira Sans Extra Condensed" panose="020B0503050000020004" pitchFamily="34" charset="0"/>
                <a:ea typeface="DengXian"/>
                <a:cs typeface="Times New Roman"/>
              </a:endParaRPr>
            </a:p>
          </p:txBody>
        </p:sp>
        <p:sp>
          <p:nvSpPr>
            <p:cNvPr id="62" name="Rectangle 61">
              <a:extLst>
                <a:ext uri="{FF2B5EF4-FFF2-40B4-BE49-F238E27FC236}">
                  <a16:creationId xmlns:a16="http://schemas.microsoft.com/office/drawing/2014/main" id="{E0F679E7-478A-EDC5-D879-006C5094B568}"/>
                </a:ext>
              </a:extLst>
            </p:cNvPr>
            <p:cNvSpPr/>
            <p:nvPr/>
          </p:nvSpPr>
          <p:spPr>
            <a:xfrm>
              <a:off x="3630066" y="4703525"/>
              <a:ext cx="1508315" cy="431990"/>
            </a:xfrm>
            <a:prstGeom prst="rect">
              <a:avLst/>
            </a:prstGeom>
            <a:solidFill>
              <a:srgbClr val="FFFBF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ltLang="zh-CN" sz="1100" dirty="0">
                  <a:solidFill>
                    <a:srgbClr val="846E84"/>
                  </a:solidFill>
                  <a:latin typeface="Fira Sans Extra Condensed" panose="020B0503050000020004" pitchFamily="34" charset="0"/>
                  <a:ea typeface="DengXian"/>
                  <a:cs typeface="Times New Roman"/>
                </a:rPr>
                <a:t>EDA</a:t>
              </a:r>
              <a:endParaRPr lang="en-US" sz="1100" dirty="0">
                <a:solidFill>
                  <a:srgbClr val="846E84"/>
                </a:solidFill>
                <a:latin typeface="Fira Sans Extra Condensed" panose="020B0503050000020004" pitchFamily="34" charset="0"/>
                <a:ea typeface="DengXian"/>
                <a:cs typeface="Times New Roman"/>
              </a:endParaRPr>
            </a:p>
          </p:txBody>
        </p:sp>
        <p:sp>
          <p:nvSpPr>
            <p:cNvPr id="63" name="Rectangle 62">
              <a:extLst>
                <a:ext uri="{FF2B5EF4-FFF2-40B4-BE49-F238E27FC236}">
                  <a16:creationId xmlns:a16="http://schemas.microsoft.com/office/drawing/2014/main" id="{A62C0AF5-EB83-64BA-E4CD-930B8DDDA608}"/>
                </a:ext>
              </a:extLst>
            </p:cNvPr>
            <p:cNvSpPr/>
            <p:nvPr/>
          </p:nvSpPr>
          <p:spPr>
            <a:xfrm>
              <a:off x="1854200" y="4703525"/>
              <a:ext cx="1790700" cy="431990"/>
            </a:xfrm>
            <a:prstGeom prst="rect">
              <a:avLst/>
            </a:prstGeom>
            <a:solidFill>
              <a:srgbClr val="FFFBF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100" dirty="0">
                  <a:solidFill>
                    <a:srgbClr val="846E84"/>
                  </a:solidFill>
                  <a:latin typeface="Fira Sans Extra Condensed" panose="020B0503050000020004" pitchFamily="34" charset="0"/>
                  <a:ea typeface="DengXian"/>
                  <a:cs typeface="Times New Roman"/>
                </a:rPr>
                <a:t>Data &amp; Data Prep</a:t>
              </a:r>
            </a:p>
          </p:txBody>
        </p:sp>
        <p:sp>
          <p:nvSpPr>
            <p:cNvPr id="64" name="Rectangle 63">
              <a:extLst>
                <a:ext uri="{FF2B5EF4-FFF2-40B4-BE49-F238E27FC236}">
                  <a16:creationId xmlns:a16="http://schemas.microsoft.com/office/drawing/2014/main" id="{7CC9AC38-9A1C-B6DE-8A2A-AB6925F8564C}"/>
                </a:ext>
              </a:extLst>
            </p:cNvPr>
            <p:cNvSpPr/>
            <p:nvPr/>
          </p:nvSpPr>
          <p:spPr>
            <a:xfrm>
              <a:off x="5138382" y="4703525"/>
              <a:ext cx="2058251" cy="431990"/>
            </a:xfrm>
            <a:prstGeom prst="rect">
              <a:avLst/>
            </a:prstGeom>
            <a:solidFill>
              <a:srgbClr val="674188"/>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b="1" dirty="0">
                  <a:solidFill>
                    <a:schemeClr val="bg1"/>
                  </a:solidFill>
                  <a:latin typeface="Fira Sans Extra Condensed" panose="020B0503050000020004" pitchFamily="34" charset="0"/>
                  <a:cs typeface="Calibri" panose="020F0502020204030204" pitchFamily="34" charset="0"/>
                </a:rPr>
                <a:t>Quantitative research &amp; Models</a:t>
              </a:r>
              <a:endParaRPr lang="en-US" sz="1100" b="1" dirty="0">
                <a:solidFill>
                  <a:schemeClr val="bg1"/>
                </a:solidFill>
                <a:latin typeface="Fira Sans Extra Condensed" panose="020B0503050000020004" pitchFamily="34" charset="0"/>
                <a:cs typeface="Calibri" panose="020F0502020204030204" pitchFamily="34" charset="0"/>
              </a:endParaRPr>
            </a:p>
          </p:txBody>
        </p:sp>
        <p:sp>
          <p:nvSpPr>
            <p:cNvPr id="65" name="Rectangle 64">
              <a:extLst>
                <a:ext uri="{FF2B5EF4-FFF2-40B4-BE49-F238E27FC236}">
                  <a16:creationId xmlns:a16="http://schemas.microsoft.com/office/drawing/2014/main" id="{2BAB302D-6AD9-59C3-205E-AE18170662D2}"/>
                </a:ext>
              </a:extLst>
            </p:cNvPr>
            <p:cNvSpPr/>
            <p:nvPr/>
          </p:nvSpPr>
          <p:spPr>
            <a:xfrm>
              <a:off x="7166966" y="4703525"/>
              <a:ext cx="1977034" cy="431990"/>
            </a:xfrm>
            <a:prstGeom prst="rect">
              <a:avLst/>
            </a:prstGeom>
            <a:solidFill>
              <a:srgbClr val="FFFBF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ltLang="zh-CN" sz="1100" dirty="0">
                  <a:solidFill>
                    <a:srgbClr val="846E84"/>
                  </a:solidFill>
                  <a:latin typeface="Fira Sans Extra Condensed" panose="020B0503050000020004" pitchFamily="34" charset="0"/>
                  <a:ea typeface="DengXian"/>
                  <a:cs typeface="Times New Roman"/>
                </a:rPr>
                <a:t>Ethical &amp; Christian Faith</a:t>
              </a:r>
              <a:endParaRPr lang="en-US" sz="1100" dirty="0">
                <a:solidFill>
                  <a:srgbClr val="846E84"/>
                </a:solidFill>
                <a:latin typeface="Fira Sans Extra Condensed" panose="020B0503050000020004" pitchFamily="34" charset="0"/>
                <a:ea typeface="DengXian"/>
                <a:cs typeface="Times New Roman"/>
              </a:endParaRPr>
            </a:p>
          </p:txBody>
        </p:sp>
      </p:grpSp>
    </p:spTree>
    <p:extLst>
      <p:ext uri="{BB962C8B-B14F-4D97-AF65-F5344CB8AC3E}">
        <p14:creationId xmlns:p14="http://schemas.microsoft.com/office/powerpoint/2010/main" val="1096625087"/>
      </p:ext>
    </p:extLst>
  </p:cSld>
  <p:clrMapOvr>
    <a:masterClrMapping/>
  </p:clrMapOvr>
</p:sld>
</file>

<file path=ppt/theme/theme1.xml><?xml version="1.0" encoding="utf-8"?>
<a:theme xmlns:a="http://schemas.openxmlformats.org/drawingml/2006/main" name="Strategic Analysis: Business Environment Infographics by Slidesgo">
  <a:themeElements>
    <a:clrScheme name="Simple Light">
      <a:dk1>
        <a:srgbClr val="000000"/>
      </a:dk1>
      <a:lt1>
        <a:srgbClr val="FFFFFF"/>
      </a:lt1>
      <a:dk2>
        <a:srgbClr val="666666"/>
      </a:dk2>
      <a:lt2>
        <a:srgbClr val="D9D9D9"/>
      </a:lt2>
      <a:accent1>
        <a:srgbClr val="E8B5BB"/>
      </a:accent1>
      <a:accent2>
        <a:srgbClr val="C79DA9"/>
      </a:accent2>
      <a:accent3>
        <a:srgbClr val="A68596"/>
      </a:accent3>
      <a:accent4>
        <a:srgbClr val="846E84"/>
      </a:accent4>
      <a:accent5>
        <a:srgbClr val="635671"/>
      </a:accent5>
      <a:accent6>
        <a:srgbClr val="423E5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10662</TotalTime>
  <Words>4391</Words>
  <Application>Microsoft Office PowerPoint</Application>
  <PresentationFormat>On-screen Show (16:9)</PresentationFormat>
  <Paragraphs>512</Paragraphs>
  <Slides>19</Slides>
  <Notes>19</Notes>
  <HiddenSlides>0</HiddenSlides>
  <MMClips>0</MMClips>
  <ScaleCrop>false</ScaleCrop>
  <HeadingPairs>
    <vt:vector size="6" baseType="variant">
      <vt:variant>
        <vt:lpstr>Fonts Used</vt:lpstr>
      </vt:variant>
      <vt:variant>
        <vt:i4>15</vt:i4>
      </vt:variant>
      <vt:variant>
        <vt:lpstr>Theme</vt:lpstr>
      </vt:variant>
      <vt:variant>
        <vt:i4>2</vt:i4>
      </vt:variant>
      <vt:variant>
        <vt:lpstr>Slide Titles</vt:lpstr>
      </vt:variant>
      <vt:variant>
        <vt:i4>19</vt:i4>
      </vt:variant>
    </vt:vector>
  </HeadingPairs>
  <TitlesOfParts>
    <vt:vector size="36" baseType="lpstr">
      <vt:lpstr>Arial</vt:lpstr>
      <vt:lpstr>Bahnschrift SemiBold SemiConden.</vt:lpstr>
      <vt:lpstr>Roboto</vt:lpstr>
      <vt:lpstr>Wingdings</vt:lpstr>
      <vt:lpstr>Times New Roman</vt:lpstr>
      <vt:lpstr>Calibri</vt:lpstr>
      <vt:lpstr>Söhne</vt:lpstr>
      <vt:lpstr>Fira Sans Extra Condensed SemiBold</vt:lpstr>
      <vt:lpstr>Calibri Light</vt:lpstr>
      <vt:lpstr>Helvetica</vt:lpstr>
      <vt:lpstr>Proxima Nova Semibold</vt:lpstr>
      <vt:lpstr>Proxima Nova</vt:lpstr>
      <vt:lpstr>Bahnschrift SemiBold SemiConden</vt:lpstr>
      <vt:lpstr>Fira Sans Extra Condensed</vt:lpstr>
      <vt:lpstr>DengXian</vt:lpstr>
      <vt:lpstr>Strategic Analysis: Business Environment Infographics by Slidesgo</vt:lpstr>
      <vt:lpstr>Slidesgo Final Pages</vt:lpstr>
      <vt:lpstr>Marketing Campaign Analysis</vt:lpstr>
      <vt:lpstr>Business Statement</vt:lpstr>
      <vt:lpstr>Overall Analysis Process</vt:lpstr>
      <vt:lpstr>PowerPoint Presentation</vt:lpstr>
      <vt:lpstr>PowerPoint Presentation</vt:lpstr>
      <vt:lpstr>PowerPoint Presentation</vt:lpstr>
      <vt:lpstr>Scatter Plot: Wine spending vs. Meat vs. Total spending</vt:lpstr>
      <vt:lpstr>Generation Chord Plot                            High Correlation Heatmap</vt:lpstr>
      <vt:lpstr>A/B Testing</vt:lpstr>
      <vt:lpstr>ANOVA</vt:lpstr>
      <vt:lpstr>K-Means: STP Analysis</vt:lpstr>
      <vt:lpstr>K-Means: STP Analysis</vt:lpstr>
      <vt:lpstr>K-Means: STP Analysis</vt:lpstr>
      <vt:lpstr>K-Means: 3D Clustering</vt:lpstr>
      <vt:lpstr>Prediction Model – last campaign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Data-Driven Diabetes Forecasting Predict whether or not a patient have Diabetes given</dc:title>
  <cp:lastModifiedBy>Yayuan</cp:lastModifiedBy>
  <cp:revision>36</cp:revision>
  <dcterms:modified xsi:type="dcterms:W3CDTF">2023-08-14T07:59:28Z</dcterms:modified>
</cp:coreProperties>
</file>